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0" r:id="rId3"/>
    <p:sldId id="360" r:id="rId4"/>
    <p:sldId id="356" r:id="rId5"/>
    <p:sldId id="261" r:id="rId6"/>
    <p:sldId id="324" r:id="rId7"/>
    <p:sldId id="325" r:id="rId8"/>
    <p:sldId id="262" r:id="rId9"/>
    <p:sldId id="263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8" r:id="rId21"/>
    <p:sldId id="399" r:id="rId22"/>
    <p:sldId id="400" r:id="rId23"/>
    <p:sldId id="401" r:id="rId24"/>
    <p:sldId id="378" r:id="rId25"/>
    <p:sldId id="368" r:id="rId26"/>
    <p:sldId id="390" r:id="rId27"/>
    <p:sldId id="391" r:id="rId28"/>
    <p:sldId id="402" r:id="rId29"/>
    <p:sldId id="396" r:id="rId30"/>
    <p:sldId id="397" r:id="rId31"/>
    <p:sldId id="318" r:id="rId32"/>
    <p:sldId id="371" r:id="rId33"/>
    <p:sldId id="372" r:id="rId34"/>
    <p:sldId id="373" r:id="rId35"/>
    <p:sldId id="374" r:id="rId36"/>
    <p:sldId id="340" r:id="rId37"/>
    <p:sldId id="330" r:id="rId38"/>
    <p:sldId id="375" r:id="rId39"/>
    <p:sldId id="379" r:id="rId40"/>
    <p:sldId id="403" r:id="rId41"/>
    <p:sldId id="320" r:id="rId42"/>
    <p:sldId id="376" r:id="rId43"/>
    <p:sldId id="321" r:id="rId44"/>
    <p:sldId id="322" r:id="rId45"/>
    <p:sldId id="355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3" autoAdjust="0"/>
  </p:normalViewPr>
  <p:slideViewPr>
    <p:cSldViewPr snapToGrid="0" snapToObjects="1">
      <p:cViewPr>
        <p:scale>
          <a:sx n="81" d="100"/>
          <a:sy n="81" d="100"/>
        </p:scale>
        <p:origin x="-9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0B3C1-32C7-CB48-99F0-9D85BD00FA99}" type="datetimeFigureOut">
              <a:rPr lang="en-US" smtClean="0"/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34BB-0068-DC4A-A060-C03221CC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6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E901-2159-0C4C-A407-3D0DFEF02EDD}" type="datetimeFigureOut">
              <a:rPr lang="en-US" smtClean="0"/>
              <a:t>8/22/13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6A60-9C4E-D543-B9F5-FC5EBB0DC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80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(i).    Every device is different; no common way of thinking about the data plane</a:t>
            </a:r>
          </a:p>
          <a:p>
            <a:r>
              <a:rPr lang="en-US" dirty="0" smtClean="0"/>
              <a:t>(ii).   Myopic view (box view vs network view)</a:t>
            </a:r>
          </a:p>
          <a:p>
            <a:r>
              <a:rPr lang="en-US" dirty="0" smtClean="0"/>
              <a:t>(iii).  Configuration and policy deeply</a:t>
            </a:r>
            <a:r>
              <a:rPr lang="en-US" baseline="0" dirty="0" smtClean="0"/>
              <a:t> intertwined </a:t>
            </a:r>
            <a:r>
              <a:rPr lang="en-US" baseline="0" dirty="0" smtClean="0">
                <a:sym typeface="Wingdings"/>
              </a:rPr>
              <a:t> network is database of record and the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CE12-12E2-4848-9B23-EE909FC0B3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6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6A60-9C4E-D543-B9F5-FC5EBB0DC9A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7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F071A-51C8-A240-AC9C-F8C30A29D6B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241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1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50C60-9589-5642-BDF9-78AD6F944D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1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E167FC-4912-3143-821F-26209EC856E6}" type="slidenum">
              <a:rPr lang="en-US" sz="1200"/>
              <a:pPr eaLnBrk="1" hangingPunct="1"/>
              <a:t>30</a:t>
            </a:fld>
            <a:endParaRPr lang="en-US" sz="1200" dirty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FE9E992-81FF-0A43-9CEA-72466553EC73}" type="slidenum">
              <a:rPr lang="en-US"/>
              <a:pPr/>
              <a:t>32</a:t>
            </a:fld>
            <a:endParaRPr lang="en-US"/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latin typeface="Arial" charset="0"/>
              <a:cs typeface="ＭＳ Ｐゴシック" charset="0"/>
            </a:endParaRPr>
          </a:p>
        </p:txBody>
      </p:sp>
      <p:sp>
        <p:nvSpPr>
          <p:cNvPr id="911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FE9D87D-B297-B34D-896D-057574E784CE}" type="slidenum">
              <a:rPr lang="en-US" sz="1200">
                <a:cs typeface="ＭＳ Ｐゴシック" charset="0"/>
              </a:rPr>
              <a:pPr algn="r"/>
              <a:t>32</a:t>
            </a:fld>
            <a:endParaRPr lang="en-US" sz="120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dirty="0"/>
              <a:t>Switches, routers and other </a:t>
            </a:r>
            <a:r>
              <a:rPr lang="en-US" dirty="0" err="1"/>
              <a:t>middleboxes</a:t>
            </a:r>
            <a:r>
              <a:rPr lang="en-US" dirty="0"/>
              <a:t> are </a:t>
            </a:r>
            <a:r>
              <a:rPr lang="en-US" dirty="0" err="1"/>
              <a:t>dumbed</a:t>
            </a:r>
            <a:r>
              <a:rPr lang="en-US" dirty="0"/>
              <a:t> down</a:t>
            </a:r>
          </a:p>
          <a:p>
            <a:pPr>
              <a:buFontTx/>
              <a:buChar char="•"/>
            </a:pPr>
            <a:r>
              <a:rPr lang="en-US" dirty="0"/>
              <a:t>The key is to have a standardized control interface that speaks directly to hardware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6A60-9C4E-D543-B9F5-FC5EBB0DC9A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4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– Models an</a:t>
            </a:r>
            <a:r>
              <a:rPr lang="en-US" baseline="0" dirty="0" smtClean="0"/>
              <a:t> App.</a:t>
            </a:r>
          </a:p>
          <a:p>
            <a:r>
              <a:rPr lang="en-US" baseline="0" dirty="0" smtClean="0"/>
              <a:t>Cut-Through – Behaves like a Controller</a:t>
            </a:r>
          </a:p>
          <a:p>
            <a:r>
              <a:rPr lang="en-US" baseline="0" dirty="0" smtClean="0"/>
              <a:t>In-Line – Behaves like NFV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3856A-D982-6349-BA0F-ABBE65C4730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000" dirty="0" smtClean="0"/>
              <a:t>OF/SDN</a:t>
            </a:r>
            <a:r>
              <a:rPr lang="en-US" sz="1000" baseline="0" dirty="0" smtClean="0"/>
              <a:t> is a polar architectural design point; complete separation of control and data planes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CP/SDN is adds programmability in an incremental way to conventional control planes; some targeted separation (e.g., PCE)/centralization</a:t>
            </a:r>
          </a:p>
          <a:p>
            <a:pPr marL="171450" indent="-171450">
              <a:buFontTx/>
              <a:buChar char="-"/>
            </a:pPr>
            <a:r>
              <a:rPr lang="en-US" sz="1000" baseline="0" dirty="0" smtClean="0"/>
              <a:t>OL/SDN (Overlay/SDN) retains the control plane architecture of CP/SDN but adds a new, logically centralized  control plane (“over” CP/SDN)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D6C9-6DE9-3A43-BAFB-C6DC5604C67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5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67B-7483-D94F-BBD2-ED131FB6938D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00F-2302-AC41-9CC5-9F6FCD9214EE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6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17B-9B6E-F748-ADB7-984186F515DF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5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980B-F030-9D40-A971-C8AD0FFF0A19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8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D8D7-496C-BB41-8DBF-9B021EE98471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409F-7927-6341-86AD-066BE5476EA5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5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3459-1AAA-AF47-863F-28B42763BAA8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8E7-B90E-5D40-8FA9-63E41CDDE9C2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A58E-3C2C-EB4A-9F5B-CD79359F3B35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B03B-1016-6A44-9177-AF244760EEC3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15B-1AB4-8F4F-B20B-4C4AEB7A38A4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2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D500-5456-184C-9A41-7B9CF9617517}" type="datetime1">
              <a:rPr lang="en-US" smtClean="0"/>
              <a:t>8/22/13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m@uoregon.edu" TargetMode="External"/><Relationship Id="rId4" Type="http://schemas.openxmlformats.org/officeDocument/2006/relationships/hyperlink" Target="mailto:dmm@1-4-5.net" TargetMode="External"/><Relationship Id="rId5" Type="http://schemas.openxmlformats.org/officeDocument/2006/relationships/hyperlink" Target="http://www.1-4-5.net/~dmm/talks/apricot2013.pdf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mm@brocad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nesys.com/blog/2013/05/syrian-internet-fragility.s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wp-content/IAB-uploads/2011/03/hourglass-london-ietf.pdf" TargetMode="External"/><Relationship Id="rId4" Type="http://schemas.openxmlformats.org/officeDocument/2006/relationships/hyperlink" Target="http://conferences.sigcomm.org/sigcomm/2011/papers/sigcomm/p206.pdf" TargetMode="External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hyperlink" Target="http://mvdirona.com/jrh/TalksAndPapers/JamesHamilton_POA20101026_External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hyperlink" Target="http://conferences.sigcomm.org/sigcomm/2013/papers/sigcomm/p99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otcloud.com/" TargetMode="External"/><Relationship Id="rId3" Type="http://schemas.openxmlformats.org/officeDocument/2006/relationships/image" Target="../media/image5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otcloud.com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765"/>
            <a:ext cx="7772400" cy="1778000"/>
          </a:xfrm>
        </p:spPr>
        <p:txBody>
          <a:bodyPr>
            <a:normAutofit/>
          </a:bodyPr>
          <a:lstStyle/>
          <a:p>
            <a:r>
              <a:rPr lang="en-US" dirty="0" smtClean="0"/>
              <a:t>Macro Trends, Complexity, and Software Defined 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67301"/>
            <a:ext cx="6400800" cy="1752600"/>
          </a:xfrm>
        </p:spPr>
        <p:txBody>
          <a:bodyPr>
            <a:noAutofit/>
          </a:bodyPr>
          <a:lstStyle/>
          <a:p>
            <a:r>
              <a:rPr lang="en-US" sz="1400" dirty="0" smtClean="0"/>
              <a:t>David Meyer</a:t>
            </a:r>
          </a:p>
          <a:p>
            <a:r>
              <a:rPr lang="en-US" sz="1400" dirty="0" smtClean="0"/>
              <a:t>CTO and Chief Scientist, Brocade </a:t>
            </a:r>
          </a:p>
          <a:p>
            <a:r>
              <a:rPr lang="en-US" sz="1400" dirty="0" smtClean="0"/>
              <a:t>Director, Advanced Technology Center, University of Oregon</a:t>
            </a:r>
          </a:p>
          <a:p>
            <a:r>
              <a:rPr lang="en-US" sz="1400" dirty="0" smtClean="0"/>
              <a:t>AusNOG 2013</a:t>
            </a:r>
            <a:endParaRPr lang="en-US" sz="1400" dirty="0"/>
          </a:p>
          <a:p>
            <a:r>
              <a:rPr lang="en-US" sz="1400" dirty="0" smtClean="0"/>
              <a:t>Sydney, AU</a:t>
            </a:r>
          </a:p>
          <a:p>
            <a:r>
              <a:rPr lang="en-US" sz="1400" dirty="0" smtClean="0">
                <a:hlinkClick r:id="rId2"/>
              </a:rPr>
              <a:t>dmm@{brocade.com</a:t>
            </a:r>
            <a:r>
              <a:rPr lang="en-US" sz="1400" dirty="0" smtClean="0"/>
              <a:t>,</a:t>
            </a:r>
            <a:r>
              <a:rPr lang="en-US" sz="1400" dirty="0" smtClean="0">
                <a:hlinkClick r:id="rId3"/>
              </a:rPr>
              <a:t>uoregon.edu</a:t>
            </a:r>
            <a:r>
              <a:rPr lang="en-US" sz="1400" dirty="0" smtClean="0"/>
              <a:t>,</a:t>
            </a:r>
            <a:r>
              <a:rPr lang="en-US" sz="1400" dirty="0" smtClean="0">
                <a:hlinkClick r:id="rId4"/>
              </a:rPr>
              <a:t>1-4-5.net</a:t>
            </a:r>
            <a:r>
              <a:rPr lang="en-US" sz="1400" dirty="0" smtClean="0"/>
              <a:t>,</a:t>
            </a:r>
            <a:r>
              <a:rPr lang="en-US" sz="1400" dirty="0" smtClean="0">
                <a:solidFill>
                  <a:srgbClr val="3366FF"/>
                </a:solidFill>
              </a:rPr>
              <a:t>…}</a:t>
            </a:r>
          </a:p>
          <a:p>
            <a:r>
              <a:rPr lang="en-US" sz="1400" dirty="0" smtClean="0">
                <a:solidFill>
                  <a:srgbClr val="3366FF"/>
                </a:solidFill>
                <a:hlinkClick r:id="rId5"/>
              </a:rPr>
              <a:t>http://www.1-4-5.net/~dmm/talks/ausnog2013.pdf</a:t>
            </a:r>
            <a:endParaRPr lang="en-US" sz="1400" dirty="0" smtClean="0">
              <a:solidFill>
                <a:srgbClr val="3366FF"/>
              </a:solidFill>
            </a:endParaRPr>
          </a:p>
          <a:p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essential_ideas_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41" y="2136679"/>
            <a:ext cx="6134918" cy="26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9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43"/>
            <a:ext cx="8229600" cy="1495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Yeah, This Talk Was Supposed </a:t>
            </a:r>
            <a:r>
              <a:rPr lang="en-US" dirty="0"/>
              <a:t>T</a:t>
            </a:r>
            <a:r>
              <a:rPr lang="en-US" dirty="0" smtClean="0"/>
              <a:t>o Have Something To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ith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5"/>
            <a:ext cx="8229600" cy="531140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Well then, what </a:t>
            </a:r>
            <a:r>
              <a:rPr lang="en-US" sz="1800" dirty="0"/>
              <a:t>is the SDN </a:t>
            </a:r>
            <a:r>
              <a:rPr lang="en-US" sz="1800" dirty="0" smtClean="0"/>
              <a:t>problem space?</a:t>
            </a:r>
          </a:p>
          <a:p>
            <a:endParaRPr lang="en-US" sz="1800" dirty="0"/>
          </a:p>
          <a:p>
            <a:r>
              <a:rPr lang="en-US" sz="1800" dirty="0" smtClean="0"/>
              <a:t>Network architects, engineers and operators are being presented with the following challenge: </a:t>
            </a:r>
            <a:endParaRPr lang="en-US" sz="1800" dirty="0"/>
          </a:p>
          <a:p>
            <a:pPr lvl="1"/>
            <a:endParaRPr lang="en-US" sz="1800" b="1" i="1" dirty="0" smtClean="0"/>
          </a:p>
          <a:p>
            <a:pPr lvl="1"/>
            <a:r>
              <a:rPr lang="en-US" sz="1800" b="1" i="1" dirty="0" smtClean="0"/>
              <a:t>Provide state of the art network</a:t>
            </a:r>
            <a:r>
              <a:rPr lang="en-US" sz="1800" b="1" i="1" baseline="30000" dirty="0"/>
              <a:t> </a:t>
            </a:r>
            <a:r>
              <a:rPr lang="en-US" sz="1800" b="1" i="1" dirty="0" smtClean="0"/>
              <a:t>infrastructure and services while minimizing TCO</a:t>
            </a:r>
            <a:endParaRPr lang="en-US" sz="1800" i="1" dirty="0"/>
          </a:p>
          <a:p>
            <a:endParaRPr lang="en-US" sz="1800" b="1" i="1" dirty="0" smtClean="0"/>
          </a:p>
          <a:p>
            <a:r>
              <a:rPr lang="en-US" sz="1800" b="1" i="1" dirty="0" smtClean="0"/>
              <a:t>SDN Hypothesis</a:t>
            </a:r>
            <a:r>
              <a:rPr lang="en-US" sz="1800" dirty="0" smtClean="0"/>
              <a:t>: It is </a:t>
            </a:r>
            <a:r>
              <a:rPr lang="en-US" sz="1800" i="1" dirty="0" smtClean="0"/>
              <a:t>the lack of ability to innovate in the underlying network </a:t>
            </a:r>
            <a:r>
              <a:rPr lang="en-US" sz="1800" dirty="0" smtClean="0"/>
              <a:t>coupled with the lack of proper network abstractions results in the inability to keep pace with user requirements and to keep TCO under control.</a:t>
            </a:r>
          </a:p>
          <a:p>
            <a:pPr lvl="1"/>
            <a:r>
              <a:rPr lang="en-US" sz="1600" dirty="0" smtClean="0"/>
              <a:t>Is this true? Hold that question…</a:t>
            </a:r>
          </a:p>
          <a:p>
            <a:pPr lvl="1"/>
            <a:endParaRPr lang="en-US" sz="2000" i="1" dirty="0" smtClean="0">
              <a:sym typeface="Wingdings"/>
            </a:endParaRPr>
          </a:p>
          <a:p>
            <a:r>
              <a:rPr lang="en-US" sz="1800" i="1" dirty="0" smtClean="0">
                <a:sym typeface="Wingdings"/>
              </a:rPr>
              <a:t>Note future </a:t>
            </a:r>
            <a:r>
              <a:rPr lang="en-US" sz="1800" i="1" dirty="0">
                <a:sym typeface="Wingdings"/>
              </a:rPr>
              <a:t>uncertain</a:t>
            </a:r>
            <a:r>
              <a:rPr lang="en-US" sz="1800" dirty="0">
                <a:sym typeface="Wingdings"/>
              </a:rPr>
              <a:t>: Can’t </a:t>
            </a:r>
            <a:r>
              <a:rPr lang="en-US" sz="1800" i="1" dirty="0">
                <a:sym typeface="Wingdings"/>
              </a:rPr>
              <a:t>“skate to where the puck is going to be” </a:t>
            </a:r>
            <a:r>
              <a:rPr lang="en-US" sz="1800" dirty="0">
                <a:sym typeface="Wingdings"/>
              </a:rPr>
              <a:t>because curve  is unknowable (this is a consequence, as we will see, of the “software world” coupled with Moore’s </a:t>
            </a:r>
            <a:r>
              <a:rPr lang="en-US" sz="1800" dirty="0" smtClean="0">
                <a:sym typeface="Wingdings"/>
              </a:rPr>
              <a:t>law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and open-loop control).</a:t>
            </a:r>
          </a:p>
          <a:p>
            <a:pPr lvl="1"/>
            <a:r>
              <a:rPr lang="en-US" sz="1500" dirty="0" smtClean="0">
                <a:sym typeface="Wingdings"/>
              </a:rPr>
              <a:t>That </a:t>
            </a:r>
            <a:r>
              <a:rPr lang="en-US" sz="1500" dirty="0">
                <a:sym typeface="Wingdings"/>
              </a:rPr>
              <a:t>is, there is quite a bit of new </a:t>
            </a:r>
            <a:r>
              <a:rPr lang="en-US" sz="1500" dirty="0" smtClean="0">
                <a:sym typeface="Wingdings"/>
              </a:rPr>
              <a:t>research that </a:t>
            </a:r>
            <a:r>
              <a:rPr lang="en-US" sz="1500" dirty="0">
                <a:sym typeface="Wingdings"/>
              </a:rPr>
              <a:t>suggests that such uncertainty is inevitable</a:t>
            </a:r>
          </a:p>
          <a:p>
            <a:pPr marL="0" indent="0">
              <a:buNone/>
            </a:pPr>
            <a:endParaRPr lang="en-US" sz="1800" dirty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So given this hypothesis,  what was the problem? </a:t>
            </a: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56582" y="-310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4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43"/>
            <a:ext cx="8532242" cy="1084841"/>
          </a:xfrm>
        </p:spPr>
        <p:txBody>
          <a:bodyPr>
            <a:normAutofit/>
          </a:bodyPr>
          <a:lstStyle/>
          <a:p>
            <a:r>
              <a:rPr lang="en-US" dirty="0" smtClean="0"/>
              <a:t>Maybe this is the problem?</a:t>
            </a:r>
            <a:endParaRPr lang="en-US" dirty="0"/>
          </a:p>
        </p:txBody>
      </p:sp>
      <p:pic>
        <p:nvPicPr>
          <p:cNvPr id="6" name="Picture 5" descr="nst_wild_enterpr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212"/>
            <a:ext cx="9144000" cy="54097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4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44"/>
            <a:ext cx="8229600" cy="844927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Or This?</a:t>
            </a:r>
            <a:endParaRPr lang="en-US" sz="5400" dirty="0"/>
          </a:p>
        </p:txBody>
      </p:sp>
      <p:pic>
        <p:nvPicPr>
          <p:cNvPr id="3" name="Picture 2" descr="servic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334270"/>
            <a:ext cx="7543800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609902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protocols, many touch points, few open interfaces or abstractions,..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Network is Robust *and* Fragile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9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4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Robustness vs. Complexity</a:t>
            </a:r>
            <a:br>
              <a:rPr lang="en-US" dirty="0" smtClean="0"/>
            </a:br>
            <a:r>
              <a:rPr lang="en-US" sz="4000" dirty="0" smtClean="0"/>
              <a:t>Systems View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8148" y="5972024"/>
            <a:ext cx="8622873" cy="646331"/>
            <a:chOff x="338148" y="5795932"/>
            <a:chExt cx="862287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338148" y="5795932"/>
              <a:ext cx="86228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Wingdings"/>
                </a:rPr>
                <a:t>Increasing number of policies, protocols, configurations and interactions (well, and code)</a:t>
              </a:r>
            </a:p>
            <a:p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929141" y="6187431"/>
              <a:ext cx="148710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732493"/>
            <a:ext cx="8905897" cy="4006382"/>
            <a:chOff x="0" y="1621021"/>
            <a:chExt cx="8905897" cy="4006382"/>
          </a:xfrm>
        </p:grpSpPr>
        <p:pic>
          <p:nvPicPr>
            <p:cNvPr id="4" name="Picture 3" descr="heavy-tailed_grp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1021"/>
              <a:ext cx="8905897" cy="40063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905917" y="2305521"/>
              <a:ext cx="2264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 smtClean="0"/>
                <a:t>Domain of the Fragile</a:t>
              </a:r>
              <a:endParaRPr lang="en-US" i="1" u="sng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314093" y="2674853"/>
              <a:ext cx="1615188" cy="10608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4572" y="1650904"/>
              <a:ext cx="2274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 smtClean="0"/>
                <a:t>Domain of the Robust</a:t>
              </a:r>
              <a:endParaRPr lang="en-US" i="1" u="sng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583765" y="2078794"/>
              <a:ext cx="268941" cy="11921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48235" y="3152588"/>
            <a:ext cx="2480906" cy="2076824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148" y="6413976"/>
            <a:ext cx="470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characterize the Robust and the Fragile?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9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34"/>
            <a:ext cx="8229600" cy="11867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what are Robustness and Fragility?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748"/>
            <a:ext cx="8385005" cy="48915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800" dirty="0"/>
          </a:p>
          <a:p>
            <a:r>
              <a:rPr lang="en-US" sz="1800" b="1" i="1" dirty="0" smtClean="0"/>
              <a:t>Definition</a:t>
            </a:r>
            <a:r>
              <a:rPr lang="en-US" sz="1800" dirty="0" smtClean="0"/>
              <a:t>: A </a:t>
            </a:r>
            <a:r>
              <a:rPr lang="en-US" sz="1800" i="1" dirty="0" smtClean="0"/>
              <a:t>[property</a:t>
            </a:r>
            <a:r>
              <a:rPr lang="en-US" sz="1800" dirty="0" smtClean="0"/>
              <a:t>] of a </a:t>
            </a:r>
            <a:r>
              <a:rPr lang="en-US" sz="1800" i="1" dirty="0" smtClean="0"/>
              <a:t>[system]</a:t>
            </a:r>
            <a:r>
              <a:rPr lang="en-US" sz="1800" dirty="0" smtClean="0"/>
              <a:t> is </a:t>
            </a:r>
            <a:r>
              <a:rPr lang="en-US" sz="1800" b="1" dirty="0" smtClean="0"/>
              <a:t>robust</a:t>
            </a:r>
            <a:r>
              <a:rPr lang="en-US" sz="1800" dirty="0" smtClean="0"/>
              <a:t> if it is </a:t>
            </a:r>
            <a:r>
              <a:rPr lang="en-US" sz="1800" i="1" dirty="0" smtClean="0"/>
              <a:t>[invariant] </a:t>
            </a:r>
            <a:r>
              <a:rPr lang="en-US" sz="1800" dirty="0" smtClean="0"/>
              <a:t>with respect to a </a:t>
            </a:r>
            <a:r>
              <a:rPr lang="en-US" sz="1800" i="1" dirty="0" smtClean="0"/>
              <a:t>[set of perturbations]</a:t>
            </a:r>
            <a:r>
              <a:rPr lang="en-US" sz="1800" dirty="0" smtClean="0"/>
              <a:t>, </a:t>
            </a:r>
            <a:r>
              <a:rPr lang="en-US" sz="1800" i="1" dirty="0" smtClean="0"/>
              <a:t>up to some limit</a:t>
            </a:r>
          </a:p>
          <a:p>
            <a:pPr lvl="1"/>
            <a:r>
              <a:rPr lang="en-US" sz="1400" dirty="0" smtClean="0"/>
              <a:t>Robustness is the preservation of a certain property in the presence of uncertainty in components or the environment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b="1" dirty="0" smtClean="0"/>
              <a:t>Fragility</a:t>
            </a:r>
            <a:r>
              <a:rPr lang="en-US" sz="1800" dirty="0" smtClean="0"/>
              <a:t> is the opposite of robustness</a:t>
            </a:r>
          </a:p>
          <a:p>
            <a:pPr lvl="1"/>
            <a:r>
              <a:rPr lang="en-US" sz="1600" dirty="0" smtClean="0"/>
              <a:t>If you're fragile you depend on 2nd order effects (acceleration) and the “harm” curve is concave</a:t>
            </a:r>
          </a:p>
          <a:p>
            <a:pPr lvl="1"/>
            <a:r>
              <a:rPr lang="en-US" sz="1600" dirty="0" smtClean="0"/>
              <a:t>A little more on this later…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system can have a </a:t>
            </a:r>
            <a:r>
              <a:rPr lang="en-US" sz="1800" i="1" dirty="0" smtClean="0"/>
              <a:t>property</a:t>
            </a:r>
            <a:r>
              <a:rPr lang="en-US" sz="1800" dirty="0" smtClean="0"/>
              <a:t> </a:t>
            </a:r>
            <a:r>
              <a:rPr lang="en-US" sz="1800" dirty="0"/>
              <a:t>that is </a:t>
            </a:r>
            <a:r>
              <a:rPr lang="en-US" sz="1800" i="1" dirty="0"/>
              <a:t>robust</a:t>
            </a:r>
            <a:r>
              <a:rPr lang="en-US" sz="1800" dirty="0"/>
              <a:t> to one set of perturbations and yet </a:t>
            </a:r>
            <a:r>
              <a:rPr lang="en-US" sz="1800" i="1" dirty="0"/>
              <a:t>fragile </a:t>
            </a:r>
            <a:r>
              <a:rPr lang="en-US" sz="1800" dirty="0"/>
              <a:t>for </a:t>
            </a:r>
            <a:r>
              <a:rPr lang="en-US" sz="1800" dirty="0" smtClean="0"/>
              <a:t>a </a:t>
            </a:r>
            <a:r>
              <a:rPr lang="en-US" sz="1800" i="1" dirty="0"/>
              <a:t>different </a:t>
            </a:r>
            <a:r>
              <a:rPr lang="en-US" sz="1800" i="1" dirty="0" smtClean="0"/>
              <a:t>property </a:t>
            </a:r>
            <a:r>
              <a:rPr lang="en-US" sz="1800" dirty="0"/>
              <a:t>and/or </a:t>
            </a:r>
            <a:r>
              <a:rPr lang="en-US" sz="1800" dirty="0" smtClean="0"/>
              <a:t>perturbation </a:t>
            </a:r>
            <a:r>
              <a:rPr lang="en-US" sz="1800" dirty="0" smtClean="0">
                <a:sym typeface="Wingdings"/>
              </a:rPr>
              <a:t> the system is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Robust Yet Fragile (RYF-complex)</a:t>
            </a:r>
            <a:endParaRPr lang="en-US" sz="1800" b="1" dirty="0" smtClean="0">
              <a:sym typeface="Wingdings"/>
            </a:endParaRPr>
          </a:p>
          <a:p>
            <a:pPr lvl="1"/>
            <a:r>
              <a:rPr lang="en-US" sz="1400" dirty="0" smtClean="0">
                <a:sym typeface="Wingdings"/>
              </a:rPr>
              <a:t>Or the system may collapse if it experiences perturbations above a certain threshold (K-fragile)</a:t>
            </a:r>
            <a:endParaRPr lang="en-US" sz="1400" dirty="0" smtClean="0"/>
          </a:p>
          <a:p>
            <a:pPr lvl="1"/>
            <a:endParaRPr lang="en-US" sz="1600" dirty="0" smtClean="0"/>
          </a:p>
          <a:p>
            <a:r>
              <a:rPr lang="en-US" sz="1800" dirty="0" smtClean="0"/>
              <a:t>Example:  A possible </a:t>
            </a:r>
            <a:r>
              <a:rPr lang="en-US" sz="1800" b="1" i="1" dirty="0" smtClean="0"/>
              <a:t>RYF </a:t>
            </a:r>
            <a:r>
              <a:rPr lang="en-US" sz="1800" b="1" i="1" dirty="0"/>
              <a:t>tradeoff </a:t>
            </a:r>
            <a:r>
              <a:rPr lang="en-US" sz="1800" dirty="0"/>
              <a:t>is that a system with high efficiency (i.e., </a:t>
            </a:r>
            <a:r>
              <a:rPr lang="en-US" sz="1800" dirty="0" smtClean="0"/>
              <a:t>using minimal </a:t>
            </a:r>
            <a:r>
              <a:rPr lang="en-US" sz="1800" dirty="0"/>
              <a:t>system resources) might be unreliable (i.e., fragile </a:t>
            </a:r>
            <a:r>
              <a:rPr lang="en-US" sz="1800" dirty="0" smtClean="0"/>
              <a:t>to component </a:t>
            </a:r>
            <a:r>
              <a:rPr lang="en-US" sz="1800" dirty="0"/>
              <a:t>failure) or hard to </a:t>
            </a:r>
            <a:r>
              <a:rPr lang="en-US" sz="1800" dirty="0" smtClean="0"/>
              <a:t>evolve</a:t>
            </a:r>
          </a:p>
          <a:p>
            <a:pPr lvl="1"/>
            <a:r>
              <a:rPr lang="en-US" sz="1400" dirty="0" smtClean="0"/>
              <a:t>Example: VRRP provides robustness to failure of a router/interface, but introduces fragilities in the protocol/implementation</a:t>
            </a:r>
          </a:p>
          <a:p>
            <a:pPr lvl="1"/>
            <a:r>
              <a:rPr lang="en-US" sz="1400" dirty="0" smtClean="0"/>
              <a:t>Complexity/Robustness Spirals</a:t>
            </a:r>
          </a:p>
          <a:p>
            <a:endParaRPr lang="en-US" sz="1800" dirty="0" smtClean="0"/>
          </a:p>
          <a:p>
            <a:r>
              <a:rPr lang="en-US" sz="1800" dirty="0" smtClean="0"/>
              <a:t>Conjecture:  The </a:t>
            </a:r>
            <a:r>
              <a:rPr lang="en-US" sz="1800" i="1" dirty="0" smtClean="0"/>
              <a:t>RYF tradeoff </a:t>
            </a:r>
            <a:r>
              <a:rPr lang="en-US" sz="1800" dirty="0" smtClean="0"/>
              <a:t>is a hard limit and RYF behavior is “conserved”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46" y="6313671"/>
            <a:ext cx="59194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See Alderson, D. and J. Doyle, “Contrasting </a:t>
            </a:r>
            <a:r>
              <a:rPr lang="en-US" sz="900" dirty="0"/>
              <a:t>Views of Complexity and Their </a:t>
            </a:r>
            <a:r>
              <a:rPr lang="en-US" sz="900" dirty="0" smtClean="0"/>
              <a:t>Implications </a:t>
            </a:r>
            <a:r>
              <a:rPr lang="en-US" sz="900" dirty="0"/>
              <a:t>For Network-Centric </a:t>
            </a:r>
            <a:r>
              <a:rPr lang="en-US" sz="900" dirty="0" smtClean="0"/>
              <a:t>Infrastructures”,  IEEE </a:t>
            </a:r>
            <a:r>
              <a:rPr lang="en-US" sz="900" dirty="0"/>
              <a:t>TRANSACTIONS ON SYSTEMS, MAN, AND CYBERNETICS—PART A: SYSTEMS AND HUMANS, </a:t>
            </a:r>
            <a:endParaRPr lang="en-US" sz="900" dirty="0" smtClean="0"/>
          </a:p>
          <a:p>
            <a:r>
              <a:rPr lang="en-US" sz="900" dirty="0" smtClean="0"/>
              <a:t>VOL</a:t>
            </a:r>
            <a:r>
              <a:rPr lang="en-US" sz="900" dirty="0"/>
              <a:t>. 40, NO. 4, JULY 2010 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3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685800"/>
            <a:ext cx="3059112" cy="609600"/>
          </a:xfrm>
        </p:spPr>
        <p:txBody>
          <a:bodyPr/>
          <a:lstStyle/>
          <a:p>
            <a:pPr algn="l"/>
            <a:r>
              <a:rPr lang="en-US" sz="3200" u="sng" dirty="0">
                <a:solidFill>
                  <a:srgbClr val="000000"/>
                </a:solidFill>
              </a:rPr>
              <a:t>Robust</a:t>
            </a:r>
          </a:p>
        </p:txBody>
      </p:sp>
      <p:sp>
        <p:nvSpPr>
          <p:cNvPr id="12412931" name="Rectangle 3"/>
          <p:cNvSpPr>
            <a:spLocks noChangeArrowheads="1"/>
          </p:cNvSpPr>
          <p:nvPr/>
        </p:nvSpPr>
        <p:spPr bwMode="auto">
          <a:xfrm>
            <a:off x="6019800" y="6858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u="sng" dirty="0">
                <a:solidFill>
                  <a:srgbClr val="4619D8"/>
                </a:solidFill>
                <a:cs typeface="Arial" charset="0"/>
              </a:rPr>
              <a:t>Yet Fragile</a:t>
            </a:r>
          </a:p>
        </p:txBody>
      </p:sp>
      <p:sp>
        <p:nvSpPr>
          <p:cNvPr id="12412932" name="Text Box 4"/>
          <p:cNvSpPr txBox="1">
            <a:spLocks noChangeArrowheads="1"/>
          </p:cNvSpPr>
          <p:nvPr/>
        </p:nvSpPr>
        <p:spPr bwMode="auto">
          <a:xfrm>
            <a:off x="3006877" y="76704"/>
            <a:ext cx="30360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 smtClean="0"/>
              <a:t>RYF Examples</a:t>
            </a:r>
            <a:endParaRPr lang="en-US" sz="4000" dirty="0"/>
          </a:p>
        </p:txBody>
      </p:sp>
      <p:sp>
        <p:nvSpPr>
          <p:cNvPr id="12412933" name="Text Box 5"/>
          <p:cNvSpPr txBox="1">
            <a:spLocks noChangeArrowheads="1"/>
          </p:cNvSpPr>
          <p:nvPr/>
        </p:nvSpPr>
        <p:spPr bwMode="auto">
          <a:xfrm>
            <a:off x="76200" y="1323975"/>
            <a:ext cx="489108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J"/>
            </a:pPr>
            <a:r>
              <a:rPr lang="en-US" sz="2800" dirty="0"/>
              <a:t>Efficient, flexible metabolism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J"/>
            </a:pPr>
            <a:r>
              <a:rPr lang="en-US" sz="2800" dirty="0"/>
              <a:t>Complex development </a:t>
            </a:r>
            <a:r>
              <a:rPr lang="en-US" sz="2800" dirty="0">
                <a:solidFill>
                  <a:schemeClr val="bg1"/>
                </a:solidFill>
              </a:rPr>
              <a:t>and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J"/>
            </a:pPr>
            <a:r>
              <a:rPr lang="en-US" sz="2800" dirty="0"/>
              <a:t>Immune systems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J"/>
            </a:pPr>
            <a:r>
              <a:rPr lang="en-US" sz="2800" dirty="0"/>
              <a:t>Regeneration &amp; renewal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4"/>
            </a:pPr>
            <a:r>
              <a:rPr lang="en-US" sz="2800" dirty="0"/>
              <a:t>Complex societies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ÿ"/>
            </a:pPr>
            <a:r>
              <a:rPr lang="en-US" sz="2800" dirty="0"/>
              <a:t>Advanced technologies</a:t>
            </a:r>
          </a:p>
        </p:txBody>
      </p:sp>
      <p:sp>
        <p:nvSpPr>
          <p:cNvPr id="12412934" name="Text Box 6"/>
          <p:cNvSpPr txBox="1">
            <a:spLocks noChangeArrowheads="1"/>
          </p:cNvSpPr>
          <p:nvPr/>
        </p:nvSpPr>
        <p:spPr bwMode="auto">
          <a:xfrm>
            <a:off x="5029200" y="1323975"/>
            <a:ext cx="4191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L"/>
            </a:pPr>
            <a:r>
              <a:rPr lang="en-US" sz="2800" dirty="0"/>
              <a:t>Obesity and diabetes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L"/>
            </a:pPr>
            <a:r>
              <a:rPr lang="en-US" sz="2800" dirty="0"/>
              <a:t>Rich microbe ecosystem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L"/>
            </a:pPr>
            <a:r>
              <a:rPr lang="en-US" sz="2800" dirty="0"/>
              <a:t>Inflammation, Auto</a:t>
            </a:r>
            <a:r>
              <a:rPr lang="en-US" sz="2800" dirty="0" smtClean="0"/>
              <a:t>-</a:t>
            </a:r>
            <a:r>
              <a:rPr lang="en-US" sz="2800" dirty="0" err="1" smtClean="0"/>
              <a:t>Im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L"/>
            </a:pPr>
            <a:r>
              <a:rPr lang="en-US" sz="2800" dirty="0"/>
              <a:t>Cancer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N"/>
            </a:pPr>
            <a:r>
              <a:rPr lang="en-US" sz="2800" dirty="0"/>
              <a:t>Epidemics, war, …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M"/>
            </a:pPr>
            <a:r>
              <a:rPr lang="en-US" sz="2800" dirty="0"/>
              <a:t>Catastrophic failures</a:t>
            </a:r>
          </a:p>
        </p:txBody>
      </p:sp>
      <p:sp>
        <p:nvSpPr>
          <p:cNvPr id="12412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419600"/>
            <a:ext cx="8763000" cy="2133600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“Evolved” </a:t>
            </a:r>
            <a:r>
              <a:rPr lang="en-US" sz="2000" dirty="0"/>
              <a:t>mechanisms for robustness </a:t>
            </a:r>
            <a:r>
              <a:rPr lang="en-US" sz="2000" i="1" dirty="0"/>
              <a:t>allow for, </a:t>
            </a:r>
            <a:r>
              <a:rPr lang="en-US" sz="2000" dirty="0"/>
              <a:t>even </a:t>
            </a:r>
            <a:r>
              <a:rPr lang="en-US" sz="2000" i="1" dirty="0"/>
              <a:t>facilitate,</a:t>
            </a:r>
            <a:r>
              <a:rPr lang="en-US" sz="2000" dirty="0"/>
              <a:t> novel, severe fragilities </a:t>
            </a:r>
            <a:r>
              <a:rPr lang="en-US" sz="2000" dirty="0" smtClean="0"/>
              <a:t>elsewhere</a:t>
            </a:r>
          </a:p>
          <a:p>
            <a:endParaRPr lang="en-US" sz="2000" dirty="0"/>
          </a:p>
          <a:p>
            <a:r>
              <a:rPr lang="en-US" sz="2000" dirty="0" smtClean="0"/>
              <a:t>Often </a:t>
            </a:r>
            <a:r>
              <a:rPr lang="en-US" sz="2000" dirty="0"/>
              <a:t>involving hijacking/exploiting the same </a:t>
            </a:r>
            <a:r>
              <a:rPr lang="en-US" sz="2000" dirty="0" smtClean="0"/>
              <a:t>mechanism</a:t>
            </a:r>
          </a:p>
          <a:p>
            <a:pPr lvl="1"/>
            <a:r>
              <a:rPr lang="en-US" sz="1600" dirty="0" smtClean="0"/>
              <a:t>We’ve certainly seen this in the Internet space</a:t>
            </a:r>
          </a:p>
          <a:p>
            <a:pPr lvl="1"/>
            <a:r>
              <a:rPr lang="en-US" sz="1600" dirty="0" smtClean="0"/>
              <a:t>Consider DDOS of various varieties</a:t>
            </a:r>
          </a:p>
          <a:p>
            <a:pPr lvl="1"/>
            <a:endParaRPr lang="en-US" sz="1600" dirty="0"/>
          </a:p>
          <a:p>
            <a:r>
              <a:rPr lang="en-US" sz="2000" dirty="0"/>
              <a:t>There are hard constraints (</a:t>
            </a:r>
            <a:r>
              <a:rPr lang="en-US" sz="2000" dirty="0" smtClean="0"/>
              <a:t>i.e., theorems </a:t>
            </a:r>
            <a:r>
              <a:rPr lang="en-US" sz="2000" dirty="0"/>
              <a:t>with proofs)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11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1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1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1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12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1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412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41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12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1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12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12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412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2935" grpId="0" build="p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07" y="170050"/>
            <a:ext cx="8627461" cy="1099950"/>
          </a:xfrm>
        </p:spPr>
        <p:txBody>
          <a:bodyPr>
            <a:noAutofit/>
          </a:bodyPr>
          <a:lstStyle/>
          <a:p>
            <a:r>
              <a:rPr lang="en-US" dirty="0" smtClean="0"/>
              <a:t>System features cast as Robustness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450"/>
            <a:ext cx="8229600" cy="519627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b="1" dirty="0" smtClean="0"/>
              <a:t>Scalability</a:t>
            </a:r>
            <a:r>
              <a:rPr lang="en-US" sz="2800" dirty="0" smtClean="0"/>
              <a:t> </a:t>
            </a:r>
            <a:r>
              <a:rPr lang="en-US" sz="2800" dirty="0"/>
              <a:t>is robustness to changes to the size and complexity of </a:t>
            </a:r>
            <a:r>
              <a:rPr lang="en-US" sz="2800" dirty="0" smtClean="0"/>
              <a:t>a system </a:t>
            </a:r>
            <a:r>
              <a:rPr lang="en-US" sz="2800" dirty="0"/>
              <a:t>as a </a:t>
            </a:r>
            <a:r>
              <a:rPr lang="en-US" sz="2800" dirty="0" smtClean="0"/>
              <a:t>whole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Evolvability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robustness of lineages to changes on long time scales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Other system features cast as robustness</a:t>
            </a:r>
          </a:p>
          <a:p>
            <a:pPr lvl="1"/>
            <a:r>
              <a:rPr lang="en-US" sz="2400" b="1" dirty="0" smtClean="0"/>
              <a:t>Reliability</a:t>
            </a:r>
            <a:r>
              <a:rPr lang="en-US" sz="2400" dirty="0" smtClean="0"/>
              <a:t> is robustness to component failures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Efficiency</a:t>
            </a:r>
            <a:r>
              <a:rPr lang="en-US" sz="2400" dirty="0"/>
              <a:t> </a:t>
            </a:r>
            <a:r>
              <a:rPr lang="en-US" sz="2400" dirty="0" smtClean="0"/>
              <a:t>is robustness to resource scarcity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Modularity</a:t>
            </a:r>
            <a:r>
              <a:rPr lang="en-US" sz="2400" dirty="0" smtClean="0"/>
              <a:t> is robustness to component rearrangements</a:t>
            </a:r>
          </a:p>
          <a:p>
            <a:endParaRPr lang="en-US" dirty="0" smtClean="0"/>
          </a:p>
          <a:p>
            <a:r>
              <a:rPr lang="en-US" sz="2800" dirty="0" smtClean="0"/>
              <a:t>In our case: holds for protocols, systems, and operations</a:t>
            </a:r>
          </a:p>
          <a:p>
            <a:endParaRPr lang="en-US" sz="2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749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Brief Aside: Fragility and Scaling</a:t>
            </a:r>
            <a:br>
              <a:rPr lang="en-US" sz="4000" dirty="0" smtClean="0"/>
            </a:br>
            <a:r>
              <a:rPr lang="en-US" sz="3600" dirty="0" smtClean="0"/>
              <a:t> </a:t>
            </a:r>
            <a:r>
              <a:rPr lang="en-US" sz="3200" dirty="0" smtClean="0"/>
              <a:t>(</a:t>
            </a:r>
            <a:r>
              <a:rPr lang="en-US" sz="3200" dirty="0"/>
              <a:t>g</a:t>
            </a:r>
            <a:r>
              <a:rPr lang="en-US" sz="3200" dirty="0" smtClean="0"/>
              <a:t>eeking out for a sec…)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438"/>
            <a:ext cx="8229600" cy="51082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bit of a formal description of fragility</a:t>
            </a:r>
          </a:p>
          <a:p>
            <a:pPr lvl="1"/>
            <a:r>
              <a:rPr lang="en-US" sz="1600" dirty="0" smtClean="0"/>
              <a:t>Let</a:t>
            </a:r>
            <a:r>
              <a:rPr lang="en-US" sz="1600" i="1" dirty="0" smtClean="0"/>
              <a:t> z</a:t>
            </a:r>
            <a:r>
              <a:rPr lang="en-US" sz="1600" dirty="0" smtClean="0"/>
              <a:t> be some stress level, </a:t>
            </a:r>
            <a:r>
              <a:rPr lang="en-US" sz="1600" i="1" dirty="0" smtClean="0"/>
              <a:t>p</a:t>
            </a:r>
            <a:r>
              <a:rPr lang="en-US" sz="1600" dirty="0" smtClean="0"/>
              <a:t> some property, and </a:t>
            </a:r>
          </a:p>
          <a:p>
            <a:pPr lvl="1"/>
            <a:r>
              <a:rPr lang="en-US" sz="1600" dirty="0" smtClean="0"/>
              <a:t>Let</a:t>
            </a:r>
            <a:r>
              <a:rPr lang="en-US" sz="1600" i="1" dirty="0" smtClean="0"/>
              <a:t> H(p,z)</a:t>
            </a:r>
            <a:r>
              <a:rPr lang="en-US" sz="1600" dirty="0" smtClean="0"/>
              <a:t> be the (negative valued)  harm function</a:t>
            </a:r>
          </a:p>
          <a:p>
            <a:pPr lvl="1"/>
            <a:r>
              <a:rPr lang="en-US" sz="1600" dirty="0" smtClean="0"/>
              <a:t>Then for the fragile the following must hold</a:t>
            </a:r>
            <a:endParaRPr lang="en-US" sz="1600" i="1" dirty="0" smtClean="0"/>
          </a:p>
          <a:p>
            <a:pPr lvl="2"/>
            <a:r>
              <a:rPr lang="en-US" sz="1900" b="1" i="1" dirty="0" smtClean="0"/>
              <a:t>H(p,nz) &lt; nH(p,z)  for 0 &lt; nz &lt; K</a:t>
            </a:r>
            <a:endParaRPr lang="en-US" sz="1900" b="1" i="1" baseline="30000" dirty="0" smtClean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 smtClean="0"/>
              <a:t>For example, </a:t>
            </a:r>
            <a:r>
              <a:rPr lang="en-US" sz="1800" dirty="0"/>
              <a:t>a coffee cup on a table suffers </a:t>
            </a:r>
            <a:r>
              <a:rPr lang="en-US" sz="1800" dirty="0" smtClean="0"/>
              <a:t>non-linearly more from </a:t>
            </a:r>
            <a:r>
              <a:rPr lang="en-US" sz="1800" dirty="0"/>
              <a:t>large deviations </a:t>
            </a:r>
            <a:r>
              <a:rPr lang="en-US" sz="1800" dirty="0" smtClean="0"/>
              <a:t>(</a:t>
            </a:r>
            <a:r>
              <a:rPr lang="en-US" sz="1800" i="1" dirty="0" smtClean="0"/>
              <a:t>H(p, nz)</a:t>
            </a:r>
            <a:r>
              <a:rPr lang="en-US" sz="1800" dirty="0" smtClean="0"/>
              <a:t>) than </a:t>
            </a:r>
            <a:r>
              <a:rPr lang="en-US" sz="1800" dirty="0"/>
              <a:t>from the cumulative effect of </a:t>
            </a:r>
            <a:r>
              <a:rPr lang="en-US" sz="1800" dirty="0" smtClean="0"/>
              <a:t>smaller events (</a:t>
            </a:r>
            <a:r>
              <a:rPr lang="en-US" sz="1800" i="1" dirty="0" smtClean="0"/>
              <a:t>nH(p,z)</a:t>
            </a:r>
            <a:r>
              <a:rPr lang="en-US" sz="1800" dirty="0" smtClean="0"/>
              <a:t>) </a:t>
            </a:r>
          </a:p>
          <a:p>
            <a:pPr lvl="1"/>
            <a:r>
              <a:rPr lang="en-US" sz="1400" dirty="0" smtClean="0">
                <a:sym typeface="Wingdings"/>
              </a:rPr>
              <a:t>So t</a:t>
            </a:r>
            <a:r>
              <a:rPr lang="en-US" sz="1400" dirty="0" smtClean="0"/>
              <a:t>he cup is damaged far more by </a:t>
            </a:r>
            <a:r>
              <a:rPr lang="en-US" sz="1400" i="1" dirty="0" smtClean="0"/>
              <a:t>tail events</a:t>
            </a:r>
            <a:r>
              <a:rPr lang="en-US" sz="1400" dirty="0" smtClean="0"/>
              <a:t> </a:t>
            </a:r>
            <a:r>
              <a:rPr lang="en-US" sz="1400" dirty="0"/>
              <a:t>than </a:t>
            </a:r>
            <a:r>
              <a:rPr lang="en-US" sz="1400" dirty="0" smtClean="0"/>
              <a:t>those within a few </a:t>
            </a:r>
            <a:r>
              <a:rPr lang="en-US" sz="1400" dirty="0" err="1" smtClean="0"/>
              <a:t>σ</a:t>
            </a:r>
            <a:r>
              <a:rPr lang="en-US" sz="1400" dirty="0" smtClean="0"/>
              <a:t> of the mean</a:t>
            </a:r>
          </a:p>
          <a:p>
            <a:pPr lvl="1"/>
            <a:r>
              <a:rPr lang="en-US" sz="1400" dirty="0" smtClean="0"/>
              <a:t>Too theoretical?  Perhaps, but consider: ARP storms, micro-loops, congestion  collapse,  AS 7007, …</a:t>
            </a:r>
          </a:p>
          <a:p>
            <a:pPr lvl="1"/>
            <a:r>
              <a:rPr lang="en-US" sz="1400" dirty="0" smtClean="0"/>
              <a:t>BTW, nature requires this property</a:t>
            </a:r>
          </a:p>
          <a:p>
            <a:pPr lvl="2"/>
            <a:r>
              <a:rPr lang="en-US" sz="1400" dirty="0" smtClean="0"/>
              <a:t>Consider: jump off </a:t>
            </a:r>
            <a:r>
              <a:rPr lang="en-US" sz="1400" dirty="0"/>
              <a:t>something 1 foot high 30 times v/s jumping off something 30 feet high once</a:t>
            </a:r>
          </a:p>
          <a:p>
            <a:pPr marL="0" indent="0">
              <a:buNone/>
            </a:pPr>
            <a:endParaRPr lang="en-US" sz="1400" dirty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When we say something scales like </a:t>
            </a:r>
            <a:r>
              <a:rPr lang="en-US" sz="1800" i="1" dirty="0" smtClean="0">
                <a:sym typeface="Wingdings"/>
              </a:rPr>
              <a:t>O</a:t>
            </a:r>
            <a:r>
              <a:rPr lang="en-US" sz="1800" dirty="0" smtClean="0">
                <a:sym typeface="Wingdings"/>
              </a:rPr>
              <a:t>(n</a:t>
            </a:r>
            <a:r>
              <a:rPr lang="en-US" sz="1800" baseline="30000" dirty="0" smtClean="0">
                <a:sym typeface="Wingdings"/>
              </a:rPr>
              <a:t>2</a:t>
            </a:r>
            <a:r>
              <a:rPr lang="en-US" sz="1800" dirty="0" smtClean="0">
                <a:sym typeface="Wingdings"/>
              </a:rPr>
              <a:t>), what we mean is the damage to the network has constant acceleration (2) for </a:t>
            </a:r>
            <a:r>
              <a:rPr lang="en-US" sz="1800" i="1" dirty="0" smtClean="0">
                <a:sym typeface="Wingdings"/>
              </a:rPr>
              <a:t>weird</a:t>
            </a:r>
            <a:r>
              <a:rPr lang="en-US" sz="1800" dirty="0" smtClean="0">
                <a:sym typeface="Wingdings"/>
              </a:rPr>
              <a:t> enough n (e.g.,  outside say, 10 </a:t>
            </a:r>
            <a:r>
              <a:rPr lang="en-US" sz="1800" dirty="0" err="1" smtClean="0">
                <a:sym typeface="Wingdings"/>
              </a:rPr>
              <a:t>σ</a:t>
            </a:r>
            <a:r>
              <a:rPr lang="en-US" sz="1800" dirty="0" smtClean="0">
                <a:sym typeface="Wingdings"/>
              </a:rPr>
              <a:t>)</a:t>
            </a:r>
          </a:p>
          <a:p>
            <a:pPr lvl="1"/>
            <a:r>
              <a:rPr lang="en-US" sz="1600" dirty="0" smtClean="0">
                <a:sym typeface="Wingdings"/>
              </a:rPr>
              <a:t>Again,  ARP storms, congestion collapse, AS 7007, DDOS, …  non-linear damage</a:t>
            </a:r>
          </a:p>
          <a:p>
            <a:endParaRPr lang="en-US" sz="2000" dirty="0" smtClean="0">
              <a:sym typeface="Wingdings"/>
            </a:endParaRPr>
          </a:p>
          <a:p>
            <a:pPr marL="457200" lvl="1" indent="0">
              <a:buNone/>
            </a:pPr>
            <a:endParaRPr lang="en-US" sz="1600" dirty="0" smtClean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244"/>
          </a:xfrm>
        </p:spPr>
        <p:txBody>
          <a:bodyPr>
            <a:normAutofit/>
          </a:bodyPr>
          <a:lstStyle/>
          <a:p>
            <a:r>
              <a:rPr lang="en-US" dirty="0" smtClean="0"/>
              <a:t>What Is Antifragility?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661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alibri (Body)"/>
                <a:cs typeface="Calibri (Body)"/>
              </a:rPr>
              <a:t>Antifragility </a:t>
            </a:r>
            <a:r>
              <a:rPr lang="en-US" b="1" dirty="0">
                <a:latin typeface="Calibri (Body)"/>
                <a:cs typeface="Calibri (Body)"/>
              </a:rPr>
              <a:t>is not the opposite </a:t>
            </a:r>
            <a:r>
              <a:rPr lang="en-US" dirty="0">
                <a:latin typeface="Calibri (Body)"/>
                <a:cs typeface="Calibri (Body)"/>
              </a:rPr>
              <a:t>of </a:t>
            </a:r>
            <a:r>
              <a:rPr lang="en-US" dirty="0" smtClean="0">
                <a:latin typeface="Calibri (Body)"/>
                <a:cs typeface="Calibri (Body)"/>
              </a:rPr>
              <a:t>fragility</a:t>
            </a:r>
          </a:p>
          <a:p>
            <a:pPr lvl="1"/>
            <a:r>
              <a:rPr lang="en-US" b="1" i="1" dirty="0" smtClean="0">
                <a:latin typeface="Calibri (Body)"/>
                <a:cs typeface="Calibri (Body)"/>
              </a:rPr>
              <a:t>Robustness</a:t>
            </a:r>
            <a:r>
              <a:rPr lang="en-US" dirty="0" smtClean="0">
                <a:latin typeface="Calibri (Body)"/>
                <a:cs typeface="Calibri (Body)"/>
              </a:rPr>
              <a:t> is the opposite of fragility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Antifragile systems </a:t>
            </a:r>
            <a:r>
              <a:rPr lang="en-US" b="1" i="1" dirty="0" smtClean="0">
                <a:latin typeface="Calibri (Body)"/>
                <a:cs typeface="Calibri (Body)"/>
              </a:rPr>
              <a:t>improve </a:t>
            </a:r>
            <a:r>
              <a:rPr lang="en-US" dirty="0" smtClean="0">
                <a:latin typeface="Calibri (Body)"/>
                <a:cs typeface="Calibri (Body)"/>
              </a:rPr>
              <a:t>as a result of [perturbation]</a:t>
            </a:r>
          </a:p>
          <a:p>
            <a:pPr lvl="1"/>
            <a:endParaRPr lang="en-US" dirty="0"/>
          </a:p>
          <a:p>
            <a:r>
              <a:rPr lang="en-US" dirty="0"/>
              <a:t>Metaphors</a:t>
            </a:r>
          </a:p>
          <a:p>
            <a:pPr lvl="1"/>
            <a:r>
              <a:rPr lang="en-US" b="1" dirty="0"/>
              <a:t>Fragile</a:t>
            </a:r>
            <a:r>
              <a:rPr lang="en-US" dirty="0"/>
              <a:t>: </a:t>
            </a:r>
            <a:r>
              <a:rPr lang="en-US" i="1" dirty="0"/>
              <a:t>Sword of Damocles</a:t>
            </a:r>
          </a:p>
          <a:p>
            <a:pPr lvl="2"/>
            <a:r>
              <a:rPr lang="en-US" dirty="0"/>
              <a:t>Upper bound: No damage</a:t>
            </a:r>
          </a:p>
          <a:p>
            <a:pPr lvl="2"/>
            <a:r>
              <a:rPr lang="en-US" dirty="0"/>
              <a:t>Lower bound: Completely destroyed</a:t>
            </a:r>
          </a:p>
          <a:p>
            <a:pPr lvl="1"/>
            <a:r>
              <a:rPr lang="en-US" b="1" dirty="0" smtClean="0"/>
              <a:t>Robust</a:t>
            </a:r>
            <a:r>
              <a:rPr lang="en-US" dirty="0"/>
              <a:t>: </a:t>
            </a:r>
            <a:r>
              <a:rPr lang="en-US" i="1" dirty="0"/>
              <a:t>Phoenix</a:t>
            </a:r>
          </a:p>
          <a:p>
            <a:pPr lvl="2"/>
            <a:r>
              <a:rPr lang="en-US" dirty="0"/>
              <a:t>Upper bound == lower bound == no damage</a:t>
            </a:r>
            <a:endParaRPr lang="en-US" b="1" dirty="0"/>
          </a:p>
          <a:p>
            <a:pPr lvl="1"/>
            <a:r>
              <a:rPr lang="en-US" b="1" dirty="0"/>
              <a:t>Antifragile</a:t>
            </a:r>
            <a:r>
              <a:rPr lang="en-US" dirty="0"/>
              <a:t>: </a:t>
            </a:r>
            <a:r>
              <a:rPr lang="en-US" i="1" dirty="0"/>
              <a:t>Hydra</a:t>
            </a:r>
          </a:p>
          <a:p>
            <a:pPr lvl="2"/>
            <a:r>
              <a:rPr lang="en-US" dirty="0"/>
              <a:t>Lower bound: Robust</a:t>
            </a:r>
          </a:p>
          <a:p>
            <a:pPr lvl="2"/>
            <a:r>
              <a:rPr lang="en-US" dirty="0"/>
              <a:t>Upper bound: Becomes better as a result of perturbations (within bounds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More detail on this later (if we have time)</a:t>
            </a:r>
          </a:p>
          <a:p>
            <a:pPr lvl="1"/>
            <a:r>
              <a:rPr lang="en-US" dirty="0" smtClean="0"/>
              <a:t>But see Jim’s blog</a:t>
            </a:r>
          </a:p>
          <a:p>
            <a:pPr lvl="1"/>
            <a:r>
              <a:rPr lang="en-US" dirty="0" smtClean="0">
                <a:hlinkClick r:id="rId2"/>
              </a:rPr>
              <a:t>http://www.renesys.com/blog/2013/05/syrian-internet-fragility.shtml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Aside: What is </a:t>
            </a:r>
            <a:r>
              <a:rPr lang="en-US" i="1" dirty="0" smtClean="0"/>
              <a:t>Complexity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56" y="1980636"/>
            <a:ext cx="8229600" cy="3931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“In </a:t>
            </a:r>
            <a:r>
              <a:rPr lang="en-US" dirty="0"/>
              <a:t>our view, however, complexity is most succinctly </a:t>
            </a:r>
            <a:r>
              <a:rPr lang="en-US" dirty="0" smtClean="0"/>
              <a:t>discussed </a:t>
            </a:r>
            <a:r>
              <a:rPr lang="en-US" dirty="0"/>
              <a:t>in terms of functionality and its robustness. Specifically, </a:t>
            </a:r>
            <a:r>
              <a:rPr lang="en-US" b="1" i="1" dirty="0"/>
              <a:t>we argue that complexity in highly organized systems arises primarily from design strategies intended </a:t>
            </a:r>
            <a:r>
              <a:rPr lang="en-US" b="1" i="1" dirty="0" smtClean="0"/>
              <a:t>to create robustness to uncertainty </a:t>
            </a:r>
            <a:r>
              <a:rPr lang="en-US" b="1" i="1" dirty="0"/>
              <a:t>in </a:t>
            </a:r>
            <a:r>
              <a:rPr lang="en-US" b="1" i="1" dirty="0" smtClean="0"/>
              <a:t>their environments </a:t>
            </a:r>
            <a:r>
              <a:rPr lang="en-US" b="1" i="1" dirty="0"/>
              <a:t>and </a:t>
            </a:r>
            <a:r>
              <a:rPr lang="en-US" b="1" i="1" dirty="0" smtClean="0"/>
              <a:t>component parts</a:t>
            </a:r>
            <a:r>
              <a:rPr lang="en-US" b="1" i="1" dirty="0"/>
              <a:t>.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4749"/>
            <a:ext cx="5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See Alderson</a:t>
            </a:r>
            <a:r>
              <a:rPr lang="en-US" sz="900" dirty="0"/>
              <a:t>, D. and J. Doyle, “Contrasting Views of Complexity and Their Implications For Network-Centric Infrastructures”,  </a:t>
            </a:r>
            <a:endParaRPr lang="en-US" sz="900" dirty="0" smtClean="0"/>
          </a:p>
          <a:p>
            <a:r>
              <a:rPr lang="en-US" sz="900" dirty="0" smtClean="0"/>
              <a:t>IEEE </a:t>
            </a:r>
            <a:r>
              <a:rPr lang="en-US" sz="900" dirty="0"/>
              <a:t>TRANSACTIONS ON SYSTEMS, MAN, AND CYBERNETICS—PART A: SYSTEMS AND HUMANS, </a:t>
            </a:r>
            <a:r>
              <a:rPr lang="en-US" sz="900" dirty="0" smtClean="0"/>
              <a:t>VOL</a:t>
            </a:r>
            <a:r>
              <a:rPr lang="en-US" sz="900" dirty="0"/>
              <a:t>. 40, NO. 4, JULY 2010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24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411"/>
            <a:ext cx="8398570" cy="471106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Introduction</a:t>
            </a:r>
          </a:p>
          <a:p>
            <a:endParaRPr lang="en-US" sz="2600" dirty="0" smtClean="0"/>
          </a:p>
          <a:p>
            <a:r>
              <a:rPr lang="en-US" sz="2600" dirty="0" smtClean="0"/>
              <a:t>Macro Trends?</a:t>
            </a:r>
          </a:p>
          <a:p>
            <a:endParaRPr lang="en-US" sz="2600" dirty="0" smtClean="0"/>
          </a:p>
          <a:p>
            <a:r>
              <a:rPr lang="en-US" sz="2600" dirty="0" smtClean="0"/>
              <a:t>Context:  SDN Problem Space and Hypothesis</a:t>
            </a:r>
          </a:p>
          <a:p>
            <a:endParaRPr lang="en-US" sz="2600" dirty="0"/>
          </a:p>
          <a:p>
            <a:r>
              <a:rPr lang="en-US" sz="2600" dirty="0" smtClean="0"/>
              <a:t>Robustness, Fragility, and Complexity: How does all this fit together?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SDN: How did we get here?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Where is all of this going </a:t>
            </a:r>
          </a:p>
          <a:p>
            <a:pPr lvl="1"/>
            <a:r>
              <a:rPr lang="en-US" sz="2200" dirty="0" smtClean="0"/>
              <a:t>And what role does SDN play?</a:t>
            </a:r>
          </a:p>
          <a:p>
            <a:endParaRPr lang="en-US" sz="2600" dirty="0" smtClean="0"/>
          </a:p>
          <a:p>
            <a:r>
              <a:rPr lang="en-US" sz="2600" dirty="0" smtClean="0"/>
              <a:t>Summary and Q&amp;A if we have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Biology and Technology</a:t>
            </a:r>
            <a:br>
              <a:rPr lang="en-US" dirty="0" smtClean="0"/>
            </a:br>
            <a:r>
              <a:rPr lang="en-US" dirty="0" smtClean="0"/>
              <a:t>Look the Same?</a:t>
            </a:r>
            <a:endParaRPr lang="en-US" dirty="0"/>
          </a:p>
        </p:txBody>
      </p:sp>
      <p:pic>
        <p:nvPicPr>
          <p:cNvPr id="5" name="Picture 4" descr="at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3" y="2572200"/>
            <a:ext cx="4218298" cy="29750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22199" y="2479867"/>
            <a:ext cx="4121037" cy="3159676"/>
            <a:chOff x="4722199" y="2479867"/>
            <a:chExt cx="4121037" cy="3159676"/>
          </a:xfrm>
        </p:grpSpPr>
        <p:pic>
          <p:nvPicPr>
            <p:cNvPr id="6" name="Picture 5" descr="sil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199" y="2479867"/>
              <a:ext cx="4121037" cy="25804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14732" y="5270211"/>
              <a:ext cx="2375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Silicon Wafer Substrate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72932" y="6083002"/>
            <a:ext cx="37437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Molecular Level 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600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up in Organization…</a:t>
            </a:r>
            <a:br>
              <a:rPr lang="en-US" dirty="0" smtClean="0"/>
            </a:br>
            <a:r>
              <a:rPr lang="en-US" dirty="0" smtClean="0"/>
              <a:t>How about these?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 descr="depositphotos_5935701-Silicon-wafer-with-processor-c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22" y="2072231"/>
            <a:ext cx="4458371" cy="3565826"/>
          </a:xfrm>
          <a:prstGeom prst="rect">
            <a:avLst/>
          </a:prstGeom>
        </p:spPr>
      </p:pic>
      <p:pic>
        <p:nvPicPr>
          <p:cNvPr id="8" name="Picture 7" descr="mit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4" y="2388294"/>
            <a:ext cx="2781300" cy="293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4717" y="6016156"/>
            <a:ext cx="40230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Component Level 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98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These?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cell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4" y="2376713"/>
            <a:ext cx="3652993" cy="2629817"/>
          </a:xfrm>
          <a:prstGeom prst="rect">
            <a:avLst/>
          </a:prstGeom>
        </p:spPr>
      </p:pic>
      <p:pic>
        <p:nvPicPr>
          <p:cNvPr id="7" name="Picture 6" descr="rou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69" y="2058084"/>
            <a:ext cx="2181225" cy="3267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7041" y="5879296"/>
            <a:ext cx="6209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“Integrated” Component </a:t>
            </a:r>
            <a:r>
              <a:rPr lang="en-US" sz="3200" dirty="0"/>
              <a:t>Level </a:t>
            </a:r>
            <a:r>
              <a:rPr lang="en-US" sz="3200" dirty="0" smtClean="0"/>
              <a:t>View</a:t>
            </a:r>
          </a:p>
          <a:p>
            <a:pPr algn="ctr"/>
            <a:r>
              <a:rPr lang="en-US" sz="2400" dirty="0" smtClean="0"/>
              <a:t>(note: multi-scale resolution)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52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When You Get to Higher Levels of Organization….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meta-snp-ne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1289"/>
            <a:ext cx="3802864" cy="3802864"/>
          </a:xfrm>
          <a:prstGeom prst="rect">
            <a:avLst/>
          </a:prstGeom>
        </p:spPr>
      </p:pic>
      <p:pic>
        <p:nvPicPr>
          <p:cNvPr id="7" name="Picture 6" descr="internet_grap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28" y="1917265"/>
            <a:ext cx="3944772" cy="3410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170" y="5791538"/>
            <a:ext cx="8439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molecular and component levels,  biological and advanced technological systems</a:t>
            </a:r>
          </a:p>
          <a:p>
            <a:r>
              <a:rPr lang="en-US" dirty="0"/>
              <a:t>a</a:t>
            </a:r>
            <a:r>
              <a:rPr lang="en-US" dirty="0" smtClean="0"/>
              <a:t>re very different. At higher levels of organization, they start to look remarkably  similar</a:t>
            </a:r>
          </a:p>
          <a:p>
            <a:r>
              <a:rPr lang="en-US" dirty="0" smtClean="0"/>
              <a:t>and share universal properties that confer scalability and evolvablity.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7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BTW, This Might Also Obvious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Networks are incredibly general and expressive structures</a:t>
            </a:r>
          </a:p>
          <a:p>
            <a:pPr lvl="1"/>
            <a:r>
              <a:rPr lang="en-US" sz="2000" i="1" dirty="0" smtClean="0"/>
              <a:t>G = (V,E)</a:t>
            </a:r>
          </a:p>
          <a:p>
            <a:endParaRPr lang="en-US" sz="2400" dirty="0" smtClean="0"/>
          </a:p>
          <a:p>
            <a:r>
              <a:rPr lang="en-US" sz="2400" dirty="0" smtClean="0"/>
              <a:t>Networks are extremely common in nature </a:t>
            </a:r>
          </a:p>
          <a:p>
            <a:pPr lvl="1"/>
            <a:r>
              <a:rPr lang="en-US" sz="2000" dirty="0" smtClean="0"/>
              <a:t>Immune systems, energy metabolism, transportation systems, health care systems, </a:t>
            </a:r>
            <a:r>
              <a:rPr lang="en-US" sz="2000" i="1" dirty="0" smtClean="0"/>
              <a:t>Internet</a:t>
            </a:r>
            <a:r>
              <a:rPr lang="en-US" sz="2000" dirty="0" smtClean="0"/>
              <a:t>, macro economies, forest ecology, the main sequence (stellar evolution), galactic structures, ….</a:t>
            </a:r>
          </a:p>
          <a:p>
            <a:pPr lvl="1"/>
            <a:r>
              <a:rPr lang="en-US" sz="2000" dirty="0" smtClean="0"/>
              <a:t>Convergent Evolution observed in both Biology and Engineering</a:t>
            </a:r>
          </a:p>
          <a:p>
            <a:endParaRPr lang="en-US" sz="2400" dirty="0" smtClean="0"/>
          </a:p>
          <a:p>
            <a:r>
              <a:rPr lang="en-US" sz="2400" dirty="0" smtClean="0"/>
              <a:t>So it comes as no surprise that we study, for example, biological systems in our attempts to get a deeper understanding of  complexity and the architectures that provide for scalability, </a:t>
            </a:r>
            <a:r>
              <a:rPr lang="en-US" sz="2400" dirty="0" err="1" smtClean="0"/>
              <a:t>evolvability</a:t>
            </a:r>
            <a:r>
              <a:rPr lang="en-US" sz="2400" dirty="0" smtClean="0"/>
              <a:t>, and the like</a:t>
            </a:r>
          </a:p>
          <a:p>
            <a:endParaRPr lang="en-US" sz="2400" dirty="0"/>
          </a:p>
          <a:p>
            <a:r>
              <a:rPr lang="en-US" sz="2400" dirty="0" smtClean="0"/>
              <a:t>Ok, this is cool, but what are the key architectural takeaways from this work for us ?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here </a:t>
            </a:r>
            <a:r>
              <a:rPr lang="en-US" sz="2000" i="1" dirty="0" smtClean="0"/>
              <a:t>us \in {ops, engineering, architects …}</a:t>
            </a:r>
          </a:p>
          <a:p>
            <a:pPr lvl="1"/>
            <a:r>
              <a:rPr lang="en-US" sz="2000" dirty="0" smtClean="0"/>
              <a:t>And how might this effect the way we build and operate networks?</a:t>
            </a:r>
          </a:p>
          <a:p>
            <a:pPr lvl="1"/>
            <a:r>
              <a:rPr lang="en-US" sz="2000" dirty="0" smtClean="0"/>
              <a:t>Keep this question in mind…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5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Ok, Key Architectural Takeaways?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57409"/>
            <a:ext cx="8229600" cy="490059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 we have learned is that there are </a:t>
            </a:r>
            <a:r>
              <a:rPr lang="en-US" b="1" i="1" dirty="0" smtClean="0"/>
              <a:t>fundamental </a:t>
            </a:r>
            <a:r>
              <a:rPr lang="en-US" b="1" i="1" dirty="0"/>
              <a:t>architectural building blocks</a:t>
            </a:r>
            <a:r>
              <a:rPr lang="en-US" dirty="0"/>
              <a:t> </a:t>
            </a:r>
            <a:r>
              <a:rPr lang="en-US" dirty="0" smtClean="0"/>
              <a:t>found in systems </a:t>
            </a:r>
            <a:r>
              <a:rPr lang="en-US" dirty="0"/>
              <a:t>that </a:t>
            </a:r>
            <a:r>
              <a:rPr lang="en-US" dirty="0" smtClean="0"/>
              <a:t>scale and are evolvable. These include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RYF complexity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Bowtie architectures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Massively distributed with </a:t>
            </a:r>
            <a:r>
              <a:rPr lang="en-US" i="1" dirty="0" smtClean="0"/>
              <a:t>robust</a:t>
            </a:r>
            <a:r>
              <a:rPr lang="en-US" dirty="0" smtClean="0"/>
              <a:t> control loops</a:t>
            </a:r>
          </a:p>
          <a:p>
            <a:pPr lvl="2"/>
            <a:r>
              <a:rPr lang="en-US" dirty="0" smtClean="0"/>
              <a:t>Contrast optimal control loops and hop-by-hop control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Highly layered</a:t>
            </a:r>
          </a:p>
          <a:p>
            <a:pPr lvl="2"/>
            <a:r>
              <a:rPr lang="en-US" dirty="0" smtClean="0"/>
              <a:t>But with layer violations,  e.g., Internet, overlay virtualization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Protocol Based Architectures (PBAs)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Degeneracy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4" y="70812"/>
            <a:ext cx="8661314" cy="148127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Bowties 101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2700" dirty="0" smtClean="0"/>
              <a:t> </a:t>
            </a:r>
            <a:r>
              <a:rPr lang="en-US" sz="2800" i="1" dirty="0" smtClean="0"/>
              <a:t>Constraints that Deconstrain</a:t>
            </a:r>
            <a:endParaRPr lang="en-US" sz="3200" i="1" dirty="0"/>
          </a:p>
        </p:txBody>
      </p:sp>
      <p:pic>
        <p:nvPicPr>
          <p:cNvPr id="4" name="Picture 3" descr="800px-General_bowtie_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6205" y="82900"/>
            <a:ext cx="3433632" cy="7370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8449" y="5409526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 example,  the reactions and metabolites of core</a:t>
            </a:r>
          </a:p>
          <a:p>
            <a:r>
              <a:rPr lang="en-US" sz="1200" dirty="0" smtClean="0"/>
              <a:t>metabolism, e.g., </a:t>
            </a:r>
            <a:r>
              <a:rPr lang="en-US" sz="1200" i="1" dirty="0" smtClean="0"/>
              <a:t>ATP metabolism</a:t>
            </a:r>
            <a:r>
              <a:rPr lang="en-US" sz="1200" dirty="0" smtClean="0"/>
              <a:t>, Krebs/Citric Acid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ycle signaling networks, 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4886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See </a:t>
            </a:r>
            <a:r>
              <a:rPr lang="en-US" sz="900" dirty="0" err="1"/>
              <a:t>Kirschner</a:t>
            </a:r>
            <a:r>
              <a:rPr lang="en-US" sz="900" dirty="0"/>
              <a:t> </a:t>
            </a:r>
            <a:r>
              <a:rPr lang="en-US" sz="900" dirty="0" smtClean="0"/>
              <a:t>M., and </a:t>
            </a:r>
            <a:r>
              <a:rPr lang="en-US" sz="900" dirty="0" err="1" smtClean="0"/>
              <a:t>Gerhart</a:t>
            </a:r>
            <a:r>
              <a:rPr lang="en-US" sz="900" dirty="0" smtClean="0"/>
              <a:t> J.,  “Evolvability”,  </a:t>
            </a:r>
            <a:r>
              <a:rPr lang="en-US" sz="900" dirty="0" err="1"/>
              <a:t>Proc</a:t>
            </a:r>
            <a:r>
              <a:rPr lang="en-US" sz="900" dirty="0"/>
              <a:t> </a:t>
            </a:r>
            <a:r>
              <a:rPr lang="en-US" sz="900" dirty="0" err="1"/>
              <a:t>Natl</a:t>
            </a:r>
            <a:r>
              <a:rPr lang="en-US" sz="900" dirty="0"/>
              <a:t> </a:t>
            </a:r>
            <a:r>
              <a:rPr lang="en-US" sz="900" dirty="0" err="1"/>
              <a:t>Acad</a:t>
            </a:r>
            <a:r>
              <a:rPr lang="en-US" sz="900" dirty="0"/>
              <a:t> </a:t>
            </a:r>
            <a:r>
              <a:rPr lang="en-US" sz="900" dirty="0" err="1" smtClean="0"/>
              <a:t>Sci</a:t>
            </a:r>
            <a:r>
              <a:rPr lang="en-US" sz="900" dirty="0" smtClean="0"/>
              <a:t> USA , 95</a:t>
            </a:r>
            <a:r>
              <a:rPr lang="en-US" sz="900" dirty="0"/>
              <a:t>:8420–</a:t>
            </a:r>
            <a:r>
              <a:rPr lang="en-US" sz="900" dirty="0" smtClean="0"/>
              <a:t>8427, 1998.</a:t>
            </a:r>
            <a:endParaRPr lang="en-US" sz="900" dirty="0"/>
          </a:p>
          <a:p>
            <a:r>
              <a:rPr lang="en-US" sz="900" dirty="0" smtClean="0"/>
              <a:t>  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4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55"/>
            <a:ext cx="8229600" cy="920657"/>
          </a:xfrm>
        </p:spPr>
        <p:txBody>
          <a:bodyPr>
            <a:noAutofit/>
          </a:bodyPr>
          <a:lstStyle/>
          <a:p>
            <a:r>
              <a:rPr lang="en-US" sz="5400" dirty="0" smtClean="0"/>
              <a:t>But Wait a Second</a:t>
            </a:r>
            <a:br>
              <a:rPr lang="en-US" sz="5400" dirty="0" smtClean="0"/>
            </a:br>
            <a:r>
              <a:rPr lang="en-US" sz="3200" dirty="0" smtClean="0"/>
              <a:t>Anything Look Familiar?</a:t>
            </a:r>
            <a:endParaRPr lang="en-US" sz="5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6977" y="1812487"/>
            <a:ext cx="3314991" cy="4400264"/>
            <a:chOff x="1570165" y="1812487"/>
            <a:chExt cx="3314991" cy="4400264"/>
          </a:xfrm>
        </p:grpSpPr>
        <p:pic>
          <p:nvPicPr>
            <p:cNvPr id="19" name="Picture 18" descr="800px-General_bowtie_architectur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65" y="1812487"/>
              <a:ext cx="3314991" cy="38340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83632" y="5751086"/>
              <a:ext cx="2688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Bowtie Architecture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6350169"/>
            <a:ext cx="73121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The </a:t>
            </a:r>
            <a:r>
              <a:rPr lang="en-US" sz="900" i="1" dirty="0" smtClean="0"/>
              <a:t>Protocol Hourglass </a:t>
            </a:r>
            <a:r>
              <a:rPr lang="en-US" sz="900" dirty="0" smtClean="0"/>
              <a:t>idea appears to have originated with Steve </a:t>
            </a:r>
            <a:r>
              <a:rPr lang="en-US" sz="900" dirty="0" err="1" smtClean="0"/>
              <a:t>Deering</a:t>
            </a:r>
            <a:r>
              <a:rPr lang="en-US" sz="900" dirty="0" smtClean="0"/>
              <a:t>. See </a:t>
            </a:r>
            <a:r>
              <a:rPr lang="en-US" sz="900" dirty="0" err="1" smtClean="0"/>
              <a:t>Deering</a:t>
            </a:r>
            <a:r>
              <a:rPr lang="en-US" sz="900" dirty="0" smtClean="0"/>
              <a:t>, S., “Watching the Waist of the Protocol Hourglass”,  IETF 51,</a:t>
            </a:r>
          </a:p>
          <a:p>
            <a:r>
              <a:rPr lang="en-US" sz="900" dirty="0" smtClean="0"/>
              <a:t> 2001, </a:t>
            </a:r>
            <a:r>
              <a:rPr lang="en-US" sz="900" dirty="0" smtClean="0">
                <a:hlinkClick r:id="rId3"/>
              </a:rPr>
              <a:t>http</a:t>
            </a:r>
            <a:r>
              <a:rPr lang="en-US" sz="900" dirty="0">
                <a:hlinkClick r:id="rId3"/>
              </a:rPr>
              <a:t>://www.iab.org/wp-content/IAB-uploads/2011/03/hourglass-london-</a:t>
            </a:r>
            <a:r>
              <a:rPr lang="en-US" sz="900" dirty="0" smtClean="0">
                <a:hlinkClick r:id="rId3"/>
              </a:rPr>
              <a:t>ietf.pdf</a:t>
            </a:r>
            <a:r>
              <a:rPr lang="en-US" sz="900" dirty="0" smtClean="0"/>
              <a:t>. </a:t>
            </a:r>
            <a:r>
              <a:rPr lang="en-US" sz="900" dirty="0"/>
              <a:t>See also </a:t>
            </a:r>
            <a:r>
              <a:rPr lang="en-US" sz="900" dirty="0" err="1" smtClean="0"/>
              <a:t>Akhshabi</a:t>
            </a:r>
            <a:r>
              <a:rPr lang="en-US" sz="900" dirty="0" smtClean="0"/>
              <a:t>, S. </a:t>
            </a:r>
            <a:r>
              <a:rPr lang="en-US" sz="900" dirty="0"/>
              <a:t>and C. </a:t>
            </a:r>
            <a:r>
              <a:rPr lang="en-US" sz="900" dirty="0" err="1" smtClean="0"/>
              <a:t>Dovrolis</a:t>
            </a:r>
            <a:r>
              <a:rPr lang="en-US" sz="900" dirty="0"/>
              <a:t>, “The Evolution of Layered </a:t>
            </a:r>
            <a:endParaRPr lang="en-US" sz="900" dirty="0" smtClean="0"/>
          </a:p>
          <a:p>
            <a:r>
              <a:rPr lang="en-US" sz="900" smtClean="0"/>
              <a:t>Protocol Stacks Leads </a:t>
            </a:r>
            <a:r>
              <a:rPr lang="en-US" sz="900" dirty="0"/>
              <a:t>to an Hourglass-Shaped Architecture”, </a:t>
            </a:r>
            <a:r>
              <a:rPr lang="en-US" sz="900" dirty="0" smtClean="0"/>
              <a:t> </a:t>
            </a:r>
            <a:r>
              <a:rPr lang="en-US" sz="900" dirty="0" smtClean="0">
                <a:hlinkClick r:id="rId4"/>
              </a:rPr>
              <a:t>http</a:t>
            </a:r>
            <a:r>
              <a:rPr lang="en-US" sz="900" dirty="0">
                <a:hlinkClick r:id="rId4"/>
              </a:rPr>
              <a:t>://conferences.sigcomm.org/sigcomm/2011/papers/sigcomm/p206.</a:t>
            </a:r>
            <a:r>
              <a:rPr lang="en-US" sz="900" dirty="0" smtClean="0">
                <a:hlinkClick r:id="rId4"/>
              </a:rPr>
              <a:t>pdf</a:t>
            </a:r>
            <a:r>
              <a:rPr lang="en-US" sz="900" dirty="0" smtClean="0"/>
              <a:t>. </a:t>
            </a:r>
            <a:endParaRPr lang="en-US" sz="9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276824" y="1851167"/>
            <a:ext cx="3040466" cy="4361584"/>
            <a:chOff x="5930462" y="1851167"/>
            <a:chExt cx="3040466" cy="4361584"/>
          </a:xfrm>
        </p:grpSpPr>
        <p:pic>
          <p:nvPicPr>
            <p:cNvPr id="5" name="Picture 4" descr="hourglass_1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584" y="1851167"/>
              <a:ext cx="2822223" cy="37567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30462" y="5751086"/>
              <a:ext cx="30404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Hourglass Architecture</a:t>
              </a:r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92158" y="32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8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 Hourglass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ndn_hourgl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7" y="1832837"/>
            <a:ext cx="8046563" cy="4023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237" y="635635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Named </a:t>
            </a:r>
            <a:r>
              <a:rPr lang="en-US" dirty="0"/>
              <a:t>Data Networking, http://named-</a:t>
            </a:r>
            <a:r>
              <a:rPr lang="en-US" dirty="0" err="1"/>
              <a:t>data.net</a:t>
            </a:r>
            <a:r>
              <a:rPr lang="en-US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42460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 Practice Things are More Complicated</a:t>
            </a:r>
            <a:br>
              <a:rPr lang="en-US" sz="4000" dirty="0" smtClean="0"/>
            </a:br>
            <a:r>
              <a:rPr lang="en-US" sz="3100" dirty="0" smtClean="0"/>
              <a:t>The Nested </a:t>
            </a:r>
            <a:r>
              <a:rPr lang="en-US" sz="3100" dirty="0"/>
              <a:t>B</a:t>
            </a:r>
            <a:r>
              <a:rPr lang="en-US" sz="3100" dirty="0" smtClean="0"/>
              <a:t>owtie Architecture of Metabolism</a:t>
            </a:r>
            <a:endParaRPr lang="en-US" sz="2200" dirty="0"/>
          </a:p>
        </p:txBody>
      </p:sp>
      <p:pic>
        <p:nvPicPr>
          <p:cNvPr id="4" name="Picture 3" descr="bowt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108"/>
            <a:ext cx="9144000" cy="5000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530" y="6581001"/>
            <a:ext cx="855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Csete, M. and J. Doyle, “Bow ties, metabolism and disease”, TRENDS in Biotechnology, Vol. 22 No. 9, Sept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451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56" y="161749"/>
            <a:ext cx="8229600" cy="713140"/>
          </a:xfrm>
        </p:spPr>
        <p:txBody>
          <a:bodyPr>
            <a:noAutofit/>
          </a:bodyPr>
          <a:lstStyle/>
          <a:p>
            <a:r>
              <a:rPr lang="en-US" dirty="0" smtClean="0"/>
              <a:t>Danger Will Robinson!!!</a:t>
            </a:r>
            <a:endParaRPr lang="en-US" dirty="0"/>
          </a:p>
        </p:txBody>
      </p:sp>
      <p:pic>
        <p:nvPicPr>
          <p:cNvPr id="4" name="Picture 3" descr="Danger-Will-Robin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47" y="1340556"/>
            <a:ext cx="3649621" cy="4098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353" y="5724727"/>
            <a:ext cx="8022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This talk is intended to be controversial/provocative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                          (and a bit “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scienc</a:t>
            </a:r>
            <a:r>
              <a:rPr lang="en-US" sz="2800" b="1" i="1" dirty="0" err="1">
                <a:solidFill>
                  <a:srgbClr val="FF0000"/>
                </a:solidFill>
              </a:rPr>
              <a:t>e</a:t>
            </a:r>
            <a:r>
              <a:rPr lang="en-US" sz="2800" b="1" i="1" dirty="0" err="1" smtClean="0">
                <a:solidFill>
                  <a:srgbClr val="FF0000"/>
                </a:solidFill>
              </a:rPr>
              <a:t>y</a:t>
            </a:r>
            <a:r>
              <a:rPr lang="en-US" sz="2800" b="1" i="1" dirty="0" smtClean="0">
                <a:solidFill>
                  <a:srgbClr val="FF0000"/>
                </a:solidFill>
              </a:rPr>
              <a:t>”)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4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40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Arial" charset="0"/>
              </a:rPr>
              <a:t>Biology versus the Internet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1148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Similarities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Evolvable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Robust yet fragile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cs typeface="Arial" charset="0"/>
              </a:rPr>
              <a:t>Layering, modularity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Hourglass with bowties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Dynamics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Feedback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Distributed/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decentralized</a:t>
            </a:r>
            <a:endParaRPr lang="en-US" dirty="0">
              <a:solidFill>
                <a:srgbClr val="C0C0C0"/>
              </a:solidFill>
              <a:latin typeface="Times New Roman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Times New Roman" charset="0"/>
                <a:cs typeface="Arial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 scale-free, edge-of-chaos, self-organized criticality, etc 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426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Differences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Metabolism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Materials and energy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Arial" charset="0"/>
              </a:rPr>
              <a:t>Autocatalytic feedback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Feedback complexity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Development and regeneration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charset="0"/>
                <a:cs typeface="Arial" charset="0"/>
              </a:rPr>
              <a:t>&gt;3B years of evolution</a:t>
            </a:r>
            <a:endParaRPr lang="en-US" sz="32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8514" y="5780782"/>
            <a:ext cx="3985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 Autocatalytic Reaction is one in which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rgbClr val="FF0000"/>
                </a:solidFill>
              </a:rPr>
              <a:t>t least one of the reactants is also a product.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The rate equations for autocatalytic reactions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rgbClr val="FF0000"/>
                </a:solidFill>
              </a:rPr>
              <a:t>re fundamentally non-linear.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0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02" y="40676"/>
            <a:ext cx="8229600" cy="945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Ok, Back to SDN</a:t>
            </a:r>
            <a:br>
              <a:rPr lang="en-US" dirty="0" smtClean="0"/>
            </a:br>
            <a:r>
              <a:rPr lang="en-US" dirty="0" smtClean="0"/>
              <a:t>How Did We Get Here?</a:t>
            </a:r>
            <a:endParaRPr lang="en-US" dirty="0"/>
          </a:p>
        </p:txBody>
      </p:sp>
      <p:pic>
        <p:nvPicPr>
          <p:cNvPr id="5" name="Picture 4" descr="IBM_Mainfr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2" y="1576106"/>
            <a:ext cx="4832276" cy="2579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770" y="4613480"/>
            <a:ext cx="88732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Basically, everything </a:t>
            </a:r>
            <a:r>
              <a:rPr lang="en-US" i="1" dirty="0" smtClean="0"/>
              <a:t>networking</a:t>
            </a:r>
            <a:r>
              <a:rPr lang="en-US" dirty="0" smtClean="0"/>
              <a:t> was too vertically integrated, tightly coupled, non-standard.</a:t>
            </a:r>
          </a:p>
          <a:p>
            <a:endParaRPr lang="en-US" dirty="0"/>
          </a:p>
          <a:p>
            <a:r>
              <a:rPr lang="en-US" dirty="0" smtClean="0"/>
              <a:t>Goes without saying that this made the job of the network researcher almost impossible.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Question: What is the relationship between the job of the network researcher and 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task of fielding of a production network?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1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>
            <a:spLocks noChangeArrowheads="1"/>
          </p:cNvSpPr>
          <p:nvPr/>
        </p:nvSpPr>
        <p:spPr bwMode="auto">
          <a:xfrm>
            <a:off x="381000" y="1485900"/>
            <a:ext cx="3733800" cy="3733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grpSp>
        <p:nvGrpSpPr>
          <p:cNvPr id="16387" name="Rounded Rectangle 40"/>
          <p:cNvGrpSpPr>
            <a:grpSpLocks/>
          </p:cNvGrpSpPr>
          <p:nvPr/>
        </p:nvGrpSpPr>
        <p:grpSpPr bwMode="auto">
          <a:xfrm>
            <a:off x="755650" y="2713038"/>
            <a:ext cx="1146175" cy="835025"/>
            <a:chOff x="476" y="1709"/>
            <a:chExt cx="722" cy="526"/>
          </a:xfrm>
        </p:grpSpPr>
        <p:pic>
          <p:nvPicPr>
            <p:cNvPr id="16480" name="Rounded Rectangle 4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709"/>
              <a:ext cx="72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1" name="Text Box 5"/>
            <p:cNvSpPr txBox="1">
              <a:spLocks noChangeArrowheads="1"/>
            </p:cNvSpPr>
            <p:nvPr/>
          </p:nvSpPr>
          <p:spPr bwMode="auto">
            <a:xfrm>
              <a:off x="536" y="1753"/>
              <a:ext cx="60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Windows</a:t>
              </a:r>
            </a:p>
            <a:p>
              <a:r>
                <a:rPr lang="en-US" sz="1400">
                  <a:solidFill>
                    <a:srgbClr val="FFFFFF"/>
                  </a:solidFill>
                </a:rPr>
                <a:t>(OS)</a:t>
              </a:r>
            </a:p>
          </p:txBody>
        </p:sp>
      </p:grpSp>
      <p:grpSp>
        <p:nvGrpSpPr>
          <p:cNvPr id="16388" name="Rounded Rectangle 39"/>
          <p:cNvGrpSpPr>
            <a:grpSpLocks/>
          </p:cNvGrpSpPr>
          <p:nvPr/>
        </p:nvGrpSpPr>
        <p:grpSpPr bwMode="auto">
          <a:xfrm>
            <a:off x="688975" y="2779713"/>
            <a:ext cx="1152525" cy="835025"/>
            <a:chOff x="434" y="1751"/>
            <a:chExt cx="726" cy="526"/>
          </a:xfrm>
        </p:grpSpPr>
        <p:pic>
          <p:nvPicPr>
            <p:cNvPr id="16478" name="Rounded Rectangle 3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1751"/>
              <a:ext cx="72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9" name="Text Box 8"/>
            <p:cNvSpPr txBox="1">
              <a:spLocks noChangeArrowheads="1"/>
            </p:cNvSpPr>
            <p:nvPr/>
          </p:nvSpPr>
          <p:spPr bwMode="auto">
            <a:xfrm>
              <a:off x="495" y="1795"/>
              <a:ext cx="60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Windows</a:t>
              </a:r>
            </a:p>
            <a:p>
              <a:r>
                <a:rPr lang="en-US" sz="1400">
                  <a:solidFill>
                    <a:srgbClr val="FFFFFF"/>
                  </a:solidFill>
                </a:rPr>
                <a:t>(OS)</a:t>
              </a:r>
            </a:p>
          </p:txBody>
        </p:sp>
      </p:grpSp>
      <p:grpSp>
        <p:nvGrpSpPr>
          <p:cNvPr id="16389" name="Rounded Rectangle 18"/>
          <p:cNvGrpSpPr>
            <a:grpSpLocks/>
          </p:cNvGrpSpPr>
          <p:nvPr/>
        </p:nvGrpSpPr>
        <p:grpSpPr bwMode="auto">
          <a:xfrm>
            <a:off x="1981200" y="2713038"/>
            <a:ext cx="762000" cy="835025"/>
            <a:chOff x="1248" y="1709"/>
            <a:chExt cx="480" cy="526"/>
          </a:xfrm>
        </p:grpSpPr>
        <p:pic>
          <p:nvPicPr>
            <p:cNvPr id="16476" name="Rounded Rectangle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09"/>
              <a:ext cx="48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7" name="Text Box 11"/>
            <p:cNvSpPr txBox="1">
              <a:spLocks noChangeArrowheads="1"/>
            </p:cNvSpPr>
            <p:nvPr/>
          </p:nvSpPr>
          <p:spPr bwMode="auto">
            <a:xfrm>
              <a:off x="1306" y="1751"/>
              <a:ext cx="368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Linux</a:t>
              </a:r>
            </a:p>
          </p:txBody>
        </p:sp>
      </p:grpSp>
      <p:grpSp>
        <p:nvGrpSpPr>
          <p:cNvPr id="16390" name="Rounded Rectangle 30"/>
          <p:cNvGrpSpPr>
            <a:grpSpLocks/>
          </p:cNvGrpSpPr>
          <p:nvPr/>
        </p:nvGrpSpPr>
        <p:grpSpPr bwMode="auto">
          <a:xfrm>
            <a:off x="2822575" y="2713038"/>
            <a:ext cx="762000" cy="835025"/>
            <a:chOff x="1778" y="1709"/>
            <a:chExt cx="480" cy="526"/>
          </a:xfrm>
        </p:grpSpPr>
        <p:pic>
          <p:nvPicPr>
            <p:cNvPr id="16474" name="Rounded Rectangle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1709"/>
              <a:ext cx="48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5" name="Text Box 14"/>
            <p:cNvSpPr txBox="1">
              <a:spLocks noChangeArrowheads="1"/>
            </p:cNvSpPr>
            <p:nvPr/>
          </p:nvSpPr>
          <p:spPr bwMode="auto">
            <a:xfrm>
              <a:off x="1836" y="1751"/>
              <a:ext cx="36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Mac</a:t>
              </a:r>
            </a:p>
            <a:p>
              <a:r>
                <a:rPr lang="en-US" sz="120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16391" name="Rounded Rectangle 31"/>
          <p:cNvGrpSpPr>
            <a:grpSpLocks/>
          </p:cNvGrpSpPr>
          <p:nvPr/>
        </p:nvGrpSpPr>
        <p:grpSpPr bwMode="auto">
          <a:xfrm>
            <a:off x="1401763" y="4230688"/>
            <a:ext cx="1731962" cy="835025"/>
            <a:chOff x="883" y="2665"/>
            <a:chExt cx="1091" cy="526"/>
          </a:xfrm>
        </p:grpSpPr>
        <p:pic>
          <p:nvPicPr>
            <p:cNvPr id="16472" name="Rounded Rectangle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665"/>
              <a:ext cx="1091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3" name="Text Box 17"/>
            <p:cNvSpPr txBox="1">
              <a:spLocks noChangeArrowheads="1"/>
            </p:cNvSpPr>
            <p:nvPr/>
          </p:nvSpPr>
          <p:spPr bwMode="auto">
            <a:xfrm>
              <a:off x="943" y="2709"/>
              <a:ext cx="97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 b="1"/>
                <a:t>x86</a:t>
              </a:r>
            </a:p>
            <a:p>
              <a:r>
                <a:rPr lang="en-US" sz="1600" b="1"/>
                <a:t>(Computer)</a:t>
              </a:r>
              <a:endParaRPr lang="en-US" sz="1400" b="1"/>
            </a:p>
          </p:txBody>
        </p:sp>
      </p:grpSp>
      <p:grpSp>
        <p:nvGrpSpPr>
          <p:cNvPr id="16392" name="Rounded Rectangle 32"/>
          <p:cNvGrpSpPr>
            <a:grpSpLocks/>
          </p:cNvGrpSpPr>
          <p:nvPr/>
        </p:nvGrpSpPr>
        <p:grpSpPr bwMode="auto">
          <a:xfrm>
            <a:off x="628650" y="2840038"/>
            <a:ext cx="1144588" cy="836612"/>
            <a:chOff x="396" y="1789"/>
            <a:chExt cx="721" cy="527"/>
          </a:xfrm>
        </p:grpSpPr>
        <p:pic>
          <p:nvPicPr>
            <p:cNvPr id="16470" name="Rounded Rectangle 3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789"/>
              <a:ext cx="721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1" name="Text Box 20"/>
            <p:cNvSpPr txBox="1">
              <a:spLocks noChangeArrowheads="1"/>
            </p:cNvSpPr>
            <p:nvPr/>
          </p:nvSpPr>
          <p:spPr bwMode="auto">
            <a:xfrm>
              <a:off x="454" y="1837"/>
              <a:ext cx="60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</a:rPr>
                <a:t>Windows</a:t>
              </a:r>
            </a:p>
            <a:p>
              <a:r>
                <a:rPr lang="en-US" sz="1400">
                  <a:solidFill>
                    <a:srgbClr val="FFFFFF"/>
                  </a:solidFill>
                </a:rPr>
                <a:t>(OS)</a:t>
              </a:r>
            </a:p>
          </p:txBody>
        </p:sp>
      </p:grpSp>
      <p:grpSp>
        <p:nvGrpSpPr>
          <p:cNvPr id="16393" name="Rounded Rectangle 35"/>
          <p:cNvGrpSpPr>
            <a:grpSpLocks/>
          </p:cNvGrpSpPr>
          <p:nvPr/>
        </p:nvGrpSpPr>
        <p:grpSpPr bwMode="auto">
          <a:xfrm>
            <a:off x="2822575" y="2054225"/>
            <a:ext cx="762000" cy="701675"/>
            <a:chOff x="1778" y="1294"/>
            <a:chExt cx="480" cy="442"/>
          </a:xfrm>
        </p:grpSpPr>
        <p:pic>
          <p:nvPicPr>
            <p:cNvPr id="16468" name="Rounded Rectangle 3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1294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9" name="Text Box 23"/>
            <p:cNvSpPr txBox="1">
              <a:spLocks noChangeArrowheads="1"/>
            </p:cNvSpPr>
            <p:nvPr/>
          </p:nvSpPr>
          <p:spPr bwMode="auto">
            <a:xfrm>
              <a:off x="1834" y="1334"/>
              <a:ext cx="37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App</a:t>
              </a:r>
            </a:p>
          </p:txBody>
        </p:sp>
      </p:grpSp>
      <p:grpSp>
        <p:nvGrpSpPr>
          <p:cNvPr id="16394" name="Rounded Rectangle 37"/>
          <p:cNvGrpSpPr>
            <a:grpSpLocks/>
          </p:cNvGrpSpPr>
          <p:nvPr/>
        </p:nvGrpSpPr>
        <p:grpSpPr bwMode="auto">
          <a:xfrm>
            <a:off x="817563" y="2054225"/>
            <a:ext cx="889000" cy="701675"/>
            <a:chOff x="515" y="1294"/>
            <a:chExt cx="560" cy="442"/>
          </a:xfrm>
        </p:grpSpPr>
        <p:pic>
          <p:nvPicPr>
            <p:cNvPr id="16466" name="Rounded Rectangle 37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1294"/>
              <a:ext cx="5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7" name="Text Box 26"/>
            <p:cNvSpPr txBox="1">
              <a:spLocks noChangeArrowheads="1"/>
            </p:cNvSpPr>
            <p:nvPr/>
          </p:nvSpPr>
          <p:spPr bwMode="auto">
            <a:xfrm>
              <a:off x="572" y="1334"/>
              <a:ext cx="452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App</a:t>
              </a:r>
            </a:p>
          </p:txBody>
        </p:sp>
      </p:grpSp>
      <p:grpSp>
        <p:nvGrpSpPr>
          <p:cNvPr id="16395" name="Rounded Rectangle 41"/>
          <p:cNvGrpSpPr>
            <a:grpSpLocks/>
          </p:cNvGrpSpPr>
          <p:nvPr/>
        </p:nvGrpSpPr>
        <p:grpSpPr bwMode="auto">
          <a:xfrm>
            <a:off x="1914525" y="2779713"/>
            <a:ext cx="762000" cy="835025"/>
            <a:chOff x="1206" y="1751"/>
            <a:chExt cx="480" cy="526"/>
          </a:xfrm>
        </p:grpSpPr>
        <p:pic>
          <p:nvPicPr>
            <p:cNvPr id="16464" name="Rounded Rectangle 41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1751"/>
              <a:ext cx="48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5" name="Text Box 29"/>
            <p:cNvSpPr txBox="1">
              <a:spLocks noChangeArrowheads="1"/>
            </p:cNvSpPr>
            <p:nvPr/>
          </p:nvSpPr>
          <p:spPr bwMode="auto">
            <a:xfrm>
              <a:off x="1266" y="1792"/>
              <a:ext cx="36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Linux</a:t>
              </a:r>
            </a:p>
          </p:txBody>
        </p:sp>
      </p:grpSp>
      <p:grpSp>
        <p:nvGrpSpPr>
          <p:cNvPr id="16396" name="Rounded Rectangle 42"/>
          <p:cNvGrpSpPr>
            <a:grpSpLocks/>
          </p:cNvGrpSpPr>
          <p:nvPr/>
        </p:nvGrpSpPr>
        <p:grpSpPr bwMode="auto">
          <a:xfrm>
            <a:off x="1852613" y="2840038"/>
            <a:ext cx="762000" cy="836612"/>
            <a:chOff x="1167" y="1789"/>
            <a:chExt cx="480" cy="527"/>
          </a:xfrm>
        </p:grpSpPr>
        <p:pic>
          <p:nvPicPr>
            <p:cNvPr id="16462" name="Rounded Rectangle 42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1789"/>
              <a:ext cx="48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3" name="Text Box 32"/>
            <p:cNvSpPr txBox="1">
              <a:spLocks noChangeArrowheads="1"/>
            </p:cNvSpPr>
            <p:nvPr/>
          </p:nvSpPr>
          <p:spPr bwMode="auto">
            <a:xfrm>
              <a:off x="1225" y="1834"/>
              <a:ext cx="36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Linux</a:t>
              </a:r>
            </a:p>
          </p:txBody>
        </p:sp>
      </p:grpSp>
      <p:grpSp>
        <p:nvGrpSpPr>
          <p:cNvPr id="16397" name="Rounded Rectangle 43"/>
          <p:cNvGrpSpPr>
            <a:grpSpLocks/>
          </p:cNvGrpSpPr>
          <p:nvPr/>
        </p:nvGrpSpPr>
        <p:grpSpPr bwMode="auto">
          <a:xfrm>
            <a:off x="2755900" y="2779713"/>
            <a:ext cx="762000" cy="835025"/>
            <a:chOff x="1736" y="1751"/>
            <a:chExt cx="480" cy="526"/>
          </a:xfrm>
        </p:grpSpPr>
        <p:pic>
          <p:nvPicPr>
            <p:cNvPr id="16460" name="Rounded Rectangle 4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" y="1751"/>
              <a:ext cx="48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1" name="Text Box 35"/>
            <p:cNvSpPr txBox="1">
              <a:spLocks noChangeArrowheads="1"/>
            </p:cNvSpPr>
            <p:nvPr/>
          </p:nvSpPr>
          <p:spPr bwMode="auto">
            <a:xfrm>
              <a:off x="1795" y="1792"/>
              <a:ext cx="36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Mac</a:t>
              </a:r>
            </a:p>
            <a:p>
              <a:r>
                <a:rPr lang="en-US" sz="120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16398" name="Rounded Rectangle 44"/>
          <p:cNvGrpSpPr>
            <a:grpSpLocks/>
          </p:cNvGrpSpPr>
          <p:nvPr/>
        </p:nvGrpSpPr>
        <p:grpSpPr bwMode="auto">
          <a:xfrm>
            <a:off x="2693988" y="2840038"/>
            <a:ext cx="762000" cy="836612"/>
            <a:chOff x="1697" y="1789"/>
            <a:chExt cx="480" cy="527"/>
          </a:xfrm>
        </p:grpSpPr>
        <p:pic>
          <p:nvPicPr>
            <p:cNvPr id="16458" name="Rounded Rectangle 4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" y="1789"/>
              <a:ext cx="48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9" name="Text Box 38"/>
            <p:cNvSpPr txBox="1">
              <a:spLocks noChangeArrowheads="1"/>
            </p:cNvSpPr>
            <p:nvPr/>
          </p:nvSpPr>
          <p:spPr bwMode="auto">
            <a:xfrm>
              <a:off x="1754" y="1834"/>
              <a:ext cx="36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Mac</a:t>
              </a:r>
            </a:p>
            <a:p>
              <a:r>
                <a:rPr lang="en-US" sz="120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16399" name="Rounded Rectangle 38"/>
          <p:cNvGrpSpPr>
            <a:grpSpLocks/>
          </p:cNvGrpSpPr>
          <p:nvPr/>
        </p:nvGrpSpPr>
        <p:grpSpPr bwMode="auto">
          <a:xfrm>
            <a:off x="628650" y="3633788"/>
            <a:ext cx="3084513" cy="639762"/>
            <a:chOff x="396" y="2289"/>
            <a:chExt cx="1943" cy="403"/>
          </a:xfrm>
        </p:grpSpPr>
        <p:pic>
          <p:nvPicPr>
            <p:cNvPr id="16456" name="Rounded Rectangle 38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2289"/>
              <a:ext cx="19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41"/>
            <p:cNvSpPr txBox="1">
              <a:spLocks noChangeArrowheads="1"/>
            </p:cNvSpPr>
            <p:nvPr/>
          </p:nvSpPr>
          <p:spPr bwMode="auto">
            <a:xfrm>
              <a:off x="448" y="2329"/>
              <a:ext cx="18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/>
                <a:t>Virtualization layer</a:t>
              </a:r>
            </a:p>
          </p:txBody>
        </p:sp>
      </p:grpSp>
      <p:grpSp>
        <p:nvGrpSpPr>
          <p:cNvPr id="16400" name="Rounded Rectangle 45"/>
          <p:cNvGrpSpPr>
            <a:grpSpLocks/>
          </p:cNvGrpSpPr>
          <p:nvPr/>
        </p:nvGrpSpPr>
        <p:grpSpPr bwMode="auto">
          <a:xfrm>
            <a:off x="1914525" y="2054225"/>
            <a:ext cx="762000" cy="701675"/>
            <a:chOff x="1206" y="1294"/>
            <a:chExt cx="480" cy="442"/>
          </a:xfrm>
        </p:grpSpPr>
        <p:pic>
          <p:nvPicPr>
            <p:cNvPr id="16454" name="Rounded Rectangle 45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1294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5" name="Text Box 44"/>
            <p:cNvSpPr txBox="1">
              <a:spLocks noChangeArrowheads="1"/>
            </p:cNvSpPr>
            <p:nvPr/>
          </p:nvSpPr>
          <p:spPr bwMode="auto">
            <a:xfrm>
              <a:off x="1264" y="1334"/>
              <a:ext cx="371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</a:rPr>
                <a:t>App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4191000" y="1485900"/>
            <a:ext cx="4648200" cy="4087813"/>
            <a:chOff x="4191000" y="990600"/>
            <a:chExt cx="4648200" cy="4087964"/>
          </a:xfrm>
        </p:grpSpPr>
        <p:sp>
          <p:nvSpPr>
            <p:cNvPr id="79" name="Rounded Rectangle 78"/>
            <p:cNvSpPr>
              <a:spLocks noChangeArrowheads="1"/>
            </p:cNvSpPr>
            <p:nvPr/>
          </p:nvSpPr>
          <p:spPr bwMode="auto">
            <a:xfrm>
              <a:off x="4876800" y="990600"/>
              <a:ext cx="3962400" cy="37338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1599" tIns="50799" rIns="101599" bIns="50799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  <a:ea typeface="+mn-ea"/>
              </a:endParaRPr>
            </a:p>
          </p:txBody>
        </p:sp>
        <p:grpSp>
          <p:nvGrpSpPr>
            <p:cNvPr id="16408" name="Rounded Rectangle 52"/>
            <p:cNvGrpSpPr>
              <a:grpSpLocks/>
            </p:cNvGrpSpPr>
            <p:nvPr/>
          </p:nvGrpSpPr>
          <p:grpSpPr bwMode="auto">
            <a:xfrm>
              <a:off x="5120640" y="2083308"/>
              <a:ext cx="1414272" cy="835152"/>
              <a:chOff x="5120640" y="2578608"/>
              <a:chExt cx="1414272" cy="835152"/>
            </a:xfrm>
          </p:grpSpPr>
          <p:pic>
            <p:nvPicPr>
              <p:cNvPr id="16452" name="Rounded Rectangle 52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0640" y="2578608"/>
                <a:ext cx="1414272" cy="835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53" name="Text Box 49"/>
              <p:cNvSpPr txBox="1">
                <a:spLocks noChangeArrowheads="1"/>
              </p:cNvSpPr>
              <p:nvPr/>
            </p:nvSpPr>
            <p:spPr bwMode="auto">
              <a:xfrm>
                <a:off x="5217022" y="2650784"/>
                <a:ext cx="1224556" cy="65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FFFFFF"/>
                    </a:solidFill>
                  </a:rPr>
                  <a:t>Controller 1</a:t>
                </a:r>
              </a:p>
            </p:txBody>
          </p:sp>
        </p:grpSp>
        <p:grpSp>
          <p:nvGrpSpPr>
            <p:cNvPr id="16409" name="Rounded Rectangle 53"/>
            <p:cNvGrpSpPr>
              <a:grpSpLocks/>
            </p:cNvGrpSpPr>
            <p:nvPr/>
          </p:nvGrpSpPr>
          <p:grpSpPr bwMode="auto">
            <a:xfrm>
              <a:off x="7467600" y="1333500"/>
              <a:ext cx="762000" cy="707136"/>
              <a:chOff x="7467600" y="1828800"/>
              <a:chExt cx="762000" cy="707136"/>
            </a:xfrm>
          </p:grpSpPr>
          <p:pic>
            <p:nvPicPr>
              <p:cNvPr id="16450" name="Rounded Rectangle 53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600" y="1828800"/>
                <a:ext cx="762000" cy="70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51" name="Text Box 52"/>
              <p:cNvSpPr txBox="1">
                <a:spLocks noChangeArrowheads="1"/>
              </p:cNvSpPr>
              <p:nvPr/>
            </p:nvSpPr>
            <p:spPr bwMode="auto">
              <a:xfrm>
                <a:off x="7559530" y="1895882"/>
                <a:ext cx="588080" cy="53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App</a:t>
                </a:r>
              </a:p>
            </p:txBody>
          </p:sp>
        </p:grpSp>
        <p:grpSp>
          <p:nvGrpSpPr>
            <p:cNvPr id="16410" name="Rounded Rectangle 54"/>
            <p:cNvGrpSpPr>
              <a:grpSpLocks/>
            </p:cNvGrpSpPr>
            <p:nvPr/>
          </p:nvGrpSpPr>
          <p:grpSpPr bwMode="auto">
            <a:xfrm>
              <a:off x="5468112" y="1333500"/>
              <a:ext cx="890016" cy="707136"/>
              <a:chOff x="5468112" y="1828800"/>
              <a:chExt cx="890016" cy="707136"/>
            </a:xfrm>
          </p:grpSpPr>
          <p:pic>
            <p:nvPicPr>
              <p:cNvPr id="16448" name="Rounded Rectangle 54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112" y="1828800"/>
                <a:ext cx="890016" cy="70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9" name="Text Box 55"/>
              <p:cNvSpPr txBox="1">
                <a:spLocks noChangeArrowheads="1"/>
              </p:cNvSpPr>
              <p:nvPr/>
            </p:nvSpPr>
            <p:spPr bwMode="auto">
              <a:xfrm>
                <a:off x="5556795" y="1895882"/>
                <a:ext cx="717288" cy="53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App</a:t>
                </a:r>
              </a:p>
            </p:txBody>
          </p:sp>
        </p:grpSp>
        <p:grpSp>
          <p:nvGrpSpPr>
            <p:cNvPr id="16411" name="Rounded Rectangle 58"/>
            <p:cNvGrpSpPr>
              <a:grpSpLocks/>
            </p:cNvGrpSpPr>
            <p:nvPr/>
          </p:nvGrpSpPr>
          <p:grpSpPr bwMode="auto">
            <a:xfrm>
              <a:off x="7181088" y="2095500"/>
              <a:ext cx="1560576" cy="835152"/>
              <a:chOff x="7181088" y="2590800"/>
              <a:chExt cx="1560576" cy="835152"/>
            </a:xfrm>
          </p:grpSpPr>
          <p:pic>
            <p:nvPicPr>
              <p:cNvPr id="16446" name="Rounded Rectangle 58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1088" y="2590800"/>
                <a:ext cx="1560576" cy="835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7" name="Text Box 58"/>
              <p:cNvSpPr txBox="1">
                <a:spLocks noChangeArrowheads="1"/>
              </p:cNvSpPr>
              <p:nvPr/>
            </p:nvSpPr>
            <p:spPr bwMode="auto">
              <a:xfrm>
                <a:off x="7274422" y="2664322"/>
                <a:ext cx="1376956" cy="65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FFFFFF"/>
                    </a:solidFill>
                  </a:rPr>
                  <a:t>Controller</a:t>
                </a:r>
              </a:p>
              <a:p>
                <a:r>
                  <a:rPr lang="en-US" sz="16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6412" name="Rounded Rectangle 59"/>
            <p:cNvGrpSpPr>
              <a:grpSpLocks/>
            </p:cNvGrpSpPr>
            <p:nvPr/>
          </p:nvGrpSpPr>
          <p:grpSpPr bwMode="auto">
            <a:xfrm>
              <a:off x="4968240" y="3070860"/>
              <a:ext cx="3822192" cy="640080"/>
              <a:chOff x="4968240" y="3566160"/>
              <a:chExt cx="3822192" cy="640080"/>
            </a:xfrm>
          </p:grpSpPr>
          <p:pic>
            <p:nvPicPr>
              <p:cNvPr id="16444" name="Rounded Rectangle 59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8240" y="3566160"/>
                <a:ext cx="3822192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5" name="Text Box 61"/>
              <p:cNvSpPr txBox="1">
                <a:spLocks noChangeArrowheads="1"/>
              </p:cNvSpPr>
              <p:nvPr/>
            </p:nvSpPr>
            <p:spPr bwMode="auto">
              <a:xfrm>
                <a:off x="5054961" y="3628258"/>
                <a:ext cx="3655289" cy="476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Virtualization or </a:t>
                </a:r>
                <a:r>
                  <a:rPr lang="ja-JP" altLang="en-US" sz="2000"/>
                  <a:t>“</a:t>
                </a:r>
                <a:r>
                  <a:rPr lang="en-US" sz="2000"/>
                  <a:t>Slicing</a:t>
                </a:r>
                <a:r>
                  <a:rPr lang="ja-JP" altLang="en-US" sz="2000"/>
                  <a:t>”</a:t>
                </a:r>
                <a:endParaRPr lang="en-US" sz="2000"/>
              </a:p>
            </p:txBody>
          </p:sp>
        </p:grpSp>
        <p:grpSp>
          <p:nvGrpSpPr>
            <p:cNvPr id="16413" name="Rounded Rectangle 60"/>
            <p:cNvGrpSpPr>
              <a:grpSpLocks/>
            </p:cNvGrpSpPr>
            <p:nvPr/>
          </p:nvGrpSpPr>
          <p:grpSpPr bwMode="auto">
            <a:xfrm>
              <a:off x="6565392" y="1333500"/>
              <a:ext cx="762000" cy="707136"/>
              <a:chOff x="6565392" y="1828800"/>
              <a:chExt cx="762000" cy="707136"/>
            </a:xfrm>
          </p:grpSpPr>
          <p:pic>
            <p:nvPicPr>
              <p:cNvPr id="16442" name="Rounded Rectangle 60"/>
              <p:cNvPicPr>
                <a:picLocks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5392" y="1828800"/>
                <a:ext cx="762000" cy="70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3" name="Text Box 64"/>
              <p:cNvSpPr txBox="1">
                <a:spLocks noChangeArrowheads="1"/>
              </p:cNvSpPr>
              <p:nvPr/>
            </p:nvSpPr>
            <p:spPr bwMode="auto">
              <a:xfrm>
                <a:off x="6655069" y="1895882"/>
                <a:ext cx="588080" cy="53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App</a:t>
                </a:r>
              </a:p>
            </p:txBody>
          </p:sp>
        </p:grpSp>
        <p:grpSp>
          <p:nvGrpSpPr>
            <p:cNvPr id="16414" name="Rounded Rectangle 72"/>
            <p:cNvGrpSpPr>
              <a:grpSpLocks/>
            </p:cNvGrpSpPr>
            <p:nvPr/>
          </p:nvGrpSpPr>
          <p:grpSpPr bwMode="auto">
            <a:xfrm>
              <a:off x="5486400" y="3735324"/>
              <a:ext cx="1731264" cy="835152"/>
              <a:chOff x="5486400" y="4230624"/>
              <a:chExt cx="1731264" cy="835152"/>
            </a:xfrm>
          </p:grpSpPr>
          <p:pic>
            <p:nvPicPr>
              <p:cNvPr id="16440" name="Rounded Rectangle 72"/>
              <p:cNvPicPr>
                <a:picLocks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6400" y="4230624"/>
                <a:ext cx="1731264" cy="835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1" name="Text Box 67"/>
              <p:cNvSpPr txBox="1">
                <a:spLocks noChangeArrowheads="1"/>
              </p:cNvSpPr>
              <p:nvPr/>
            </p:nvSpPr>
            <p:spPr bwMode="auto">
              <a:xfrm>
                <a:off x="5583113" y="4300890"/>
                <a:ext cx="1544265" cy="65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 b="1"/>
                  <a:t>OpenFlow</a:t>
                </a:r>
                <a:endParaRPr lang="en-US" sz="1400" b="1"/>
              </a:p>
            </p:txBody>
          </p:sp>
        </p:grpSp>
        <p:grpSp>
          <p:nvGrpSpPr>
            <p:cNvPr id="16415" name="Group 71"/>
            <p:cNvGrpSpPr>
              <a:grpSpLocks/>
            </p:cNvGrpSpPr>
            <p:nvPr/>
          </p:nvGrpSpPr>
          <p:grpSpPr bwMode="auto">
            <a:xfrm>
              <a:off x="6696075" y="3810000"/>
              <a:ext cx="2061024" cy="1268564"/>
              <a:chOff x="3419475" y="3048000"/>
              <a:chExt cx="4506641" cy="3805693"/>
            </a:xfrm>
          </p:grpSpPr>
          <p:sp>
            <p:nvSpPr>
              <p:cNvPr id="16430" name="Line 16"/>
              <p:cNvSpPr>
                <a:spLocks noChangeShapeType="1"/>
              </p:cNvSpPr>
              <p:nvPr/>
            </p:nvSpPr>
            <p:spPr bwMode="auto">
              <a:xfrm flipV="1">
                <a:off x="4181475" y="3505200"/>
                <a:ext cx="1752600" cy="10668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1" name="Line 17"/>
              <p:cNvSpPr>
                <a:spLocks noChangeShapeType="1"/>
              </p:cNvSpPr>
              <p:nvPr/>
            </p:nvSpPr>
            <p:spPr bwMode="auto">
              <a:xfrm>
                <a:off x="4105275" y="4876800"/>
                <a:ext cx="990600" cy="12954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Line 18"/>
              <p:cNvSpPr>
                <a:spLocks noChangeShapeType="1"/>
              </p:cNvSpPr>
              <p:nvPr/>
            </p:nvSpPr>
            <p:spPr bwMode="auto">
              <a:xfrm flipV="1">
                <a:off x="5476875" y="4876800"/>
                <a:ext cx="1295400" cy="11430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Line 19"/>
              <p:cNvSpPr>
                <a:spLocks noChangeShapeType="1"/>
              </p:cNvSpPr>
              <p:nvPr/>
            </p:nvSpPr>
            <p:spPr bwMode="auto">
              <a:xfrm>
                <a:off x="5934075" y="3657600"/>
                <a:ext cx="762000" cy="9906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Line 20"/>
              <p:cNvSpPr>
                <a:spLocks noChangeShapeType="1"/>
              </p:cNvSpPr>
              <p:nvPr/>
            </p:nvSpPr>
            <p:spPr bwMode="auto">
              <a:xfrm>
                <a:off x="4486275" y="4953000"/>
                <a:ext cx="190500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7"/>
              <p:cNvSpPr>
                <a:spLocks noChangeArrowheads="1"/>
              </p:cNvSpPr>
              <p:nvPr/>
            </p:nvSpPr>
            <p:spPr bwMode="auto">
              <a:xfrm>
                <a:off x="3419475" y="4419600"/>
                <a:ext cx="1371138" cy="762000"/>
              </a:xfrm>
              <a:prstGeom prst="can">
                <a:avLst>
                  <a:gd name="adj" fmla="val 4362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1599" tIns="50799" rIns="101599" bIns="50799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68" name="AutoShape 8"/>
              <p:cNvSpPr>
                <a:spLocks noChangeArrowheads="1"/>
              </p:cNvSpPr>
              <p:nvPr/>
            </p:nvSpPr>
            <p:spPr bwMode="auto">
              <a:xfrm>
                <a:off x="5248815" y="3048000"/>
                <a:ext cx="1371135" cy="762000"/>
              </a:xfrm>
              <a:prstGeom prst="can">
                <a:avLst>
                  <a:gd name="adj" fmla="val 4362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1599" tIns="50799" rIns="101599" bIns="50799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69" name="AutoShape 9"/>
              <p:cNvSpPr>
                <a:spLocks noChangeArrowheads="1"/>
              </p:cNvSpPr>
              <p:nvPr/>
            </p:nvSpPr>
            <p:spPr bwMode="auto">
              <a:xfrm>
                <a:off x="6238115" y="4419600"/>
                <a:ext cx="1371138" cy="762000"/>
              </a:xfrm>
              <a:prstGeom prst="can">
                <a:avLst>
                  <a:gd name="adj" fmla="val 4362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1599" tIns="50799" rIns="101599" bIns="50799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70" name="AutoShape 10"/>
              <p:cNvSpPr>
                <a:spLocks noChangeArrowheads="1"/>
              </p:cNvSpPr>
              <p:nvPr/>
            </p:nvSpPr>
            <p:spPr bwMode="auto">
              <a:xfrm>
                <a:off x="4561511" y="5943600"/>
                <a:ext cx="1371135" cy="762000"/>
              </a:xfrm>
              <a:prstGeom prst="can">
                <a:avLst>
                  <a:gd name="adj" fmla="val 4362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101599" tIns="50799" rIns="101599" bIns="50799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6439" name="Text Box 28"/>
              <p:cNvSpPr txBox="1">
                <a:spLocks noChangeArrowheads="1"/>
              </p:cNvSpPr>
              <p:nvPr/>
            </p:nvSpPr>
            <p:spPr bwMode="auto">
              <a:xfrm>
                <a:off x="7477346" y="5714999"/>
                <a:ext cx="448770" cy="113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1599" tIns="50799" rIns="101599" bIns="5079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endParaRPr lang="de-DE"/>
              </a:p>
            </p:txBody>
          </p:sp>
        </p:grpSp>
        <p:grpSp>
          <p:nvGrpSpPr>
            <p:cNvPr id="16416" name="Rounded Rectangle 73"/>
            <p:cNvGrpSpPr>
              <a:grpSpLocks/>
            </p:cNvGrpSpPr>
            <p:nvPr/>
          </p:nvGrpSpPr>
          <p:grpSpPr bwMode="auto">
            <a:xfrm>
              <a:off x="5047488" y="2168652"/>
              <a:ext cx="1408176" cy="835152"/>
              <a:chOff x="5047488" y="2663952"/>
              <a:chExt cx="1408176" cy="835152"/>
            </a:xfrm>
          </p:grpSpPr>
          <p:pic>
            <p:nvPicPr>
              <p:cNvPr id="16428" name="Rounded Rectangle 73"/>
              <p:cNvPicPr>
                <a:picLocks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488" y="2663952"/>
                <a:ext cx="1408176" cy="835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9" name="Text Box 81"/>
              <p:cNvSpPr txBox="1">
                <a:spLocks noChangeArrowheads="1"/>
              </p:cNvSpPr>
              <p:nvPr/>
            </p:nvSpPr>
            <p:spPr bwMode="auto">
              <a:xfrm>
                <a:off x="5140822" y="2733753"/>
                <a:ext cx="1224556" cy="65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FFFFFF"/>
                    </a:solidFill>
                  </a:rPr>
                  <a:t>Controller 1</a:t>
                </a:r>
              </a:p>
            </p:txBody>
          </p:sp>
        </p:grpSp>
        <p:grpSp>
          <p:nvGrpSpPr>
            <p:cNvPr id="16417" name="Rounded Rectangle 74"/>
            <p:cNvGrpSpPr>
              <a:grpSpLocks/>
            </p:cNvGrpSpPr>
            <p:nvPr/>
          </p:nvGrpSpPr>
          <p:grpSpPr bwMode="auto">
            <a:xfrm>
              <a:off x="4968240" y="2247900"/>
              <a:ext cx="1414272" cy="835152"/>
              <a:chOff x="4968240" y="2743200"/>
              <a:chExt cx="1414272" cy="835152"/>
            </a:xfrm>
          </p:grpSpPr>
          <p:pic>
            <p:nvPicPr>
              <p:cNvPr id="16426" name="Rounded Rectangle 74"/>
              <p:cNvPicPr>
                <a:picLocks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8240" y="2743200"/>
                <a:ext cx="1414272" cy="835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7" name="Text Box 84"/>
              <p:cNvSpPr txBox="1">
                <a:spLocks noChangeArrowheads="1"/>
              </p:cNvSpPr>
              <p:nvPr/>
            </p:nvSpPr>
            <p:spPr bwMode="auto">
              <a:xfrm>
                <a:off x="5064622" y="2816722"/>
                <a:ext cx="1224556" cy="65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FFFFFF"/>
                    </a:solidFill>
                  </a:rPr>
                  <a:t>NOX</a:t>
                </a:r>
              </a:p>
              <a:p>
                <a:r>
                  <a:rPr lang="en-US" sz="1200">
                    <a:solidFill>
                      <a:srgbClr val="FFFFFF"/>
                    </a:solidFill>
                  </a:rPr>
                  <a:t>(Network OS)</a:t>
                </a:r>
              </a:p>
            </p:txBody>
          </p:sp>
        </p:grpSp>
        <p:grpSp>
          <p:nvGrpSpPr>
            <p:cNvPr id="16418" name="Rounded Rectangle 75"/>
            <p:cNvGrpSpPr>
              <a:grpSpLocks/>
            </p:cNvGrpSpPr>
            <p:nvPr/>
          </p:nvGrpSpPr>
          <p:grpSpPr bwMode="auto">
            <a:xfrm>
              <a:off x="7101840" y="2174748"/>
              <a:ext cx="1566672" cy="835152"/>
              <a:chOff x="7101840" y="2670048"/>
              <a:chExt cx="1566672" cy="835152"/>
            </a:xfrm>
          </p:grpSpPr>
          <p:pic>
            <p:nvPicPr>
              <p:cNvPr id="16424" name="Rounded Rectangle 75"/>
              <p:cNvPicPr>
                <a:picLocks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1840" y="2670048"/>
                <a:ext cx="1566672" cy="835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5" name="Text Box 87"/>
              <p:cNvSpPr txBox="1">
                <a:spLocks noChangeArrowheads="1"/>
              </p:cNvSpPr>
              <p:nvPr/>
            </p:nvSpPr>
            <p:spPr bwMode="auto">
              <a:xfrm>
                <a:off x="7198222" y="2740522"/>
                <a:ext cx="1376956" cy="65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FFFFFF"/>
                    </a:solidFill>
                  </a:rPr>
                  <a:t>Controller</a:t>
                </a:r>
              </a:p>
              <a:p>
                <a:r>
                  <a:rPr lang="en-US" sz="16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16419" name="Rounded Rectangle 76"/>
            <p:cNvGrpSpPr>
              <a:grpSpLocks/>
            </p:cNvGrpSpPr>
            <p:nvPr/>
          </p:nvGrpSpPr>
          <p:grpSpPr bwMode="auto">
            <a:xfrm>
              <a:off x="7028688" y="2247900"/>
              <a:ext cx="1560576" cy="835152"/>
              <a:chOff x="7028688" y="2743200"/>
              <a:chExt cx="1560576" cy="835152"/>
            </a:xfrm>
          </p:grpSpPr>
          <p:pic>
            <p:nvPicPr>
              <p:cNvPr id="16422" name="Rounded Rectangle 76"/>
              <p:cNvPicPr>
                <a:picLocks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8688" y="2743200"/>
                <a:ext cx="1560576" cy="835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3" name="Text Box 90"/>
              <p:cNvSpPr txBox="1">
                <a:spLocks noChangeArrowheads="1"/>
              </p:cNvSpPr>
              <p:nvPr/>
            </p:nvSpPr>
            <p:spPr bwMode="auto">
              <a:xfrm>
                <a:off x="7122022" y="2816722"/>
                <a:ext cx="1376956" cy="65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99" tIns="50799" rIns="101599" bIns="50799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rgbClr val="FFFFFF"/>
                    </a:solidFill>
                  </a:rPr>
                  <a:t>Network OS</a:t>
                </a:r>
              </a:p>
            </p:txBody>
          </p:sp>
        </p:grp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>
              <a:off x="6324342" y="2648927"/>
              <a:ext cx="761602" cy="28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Right Arrow 46"/>
            <p:cNvSpPr>
              <a:spLocks noChangeArrowheads="1"/>
            </p:cNvSpPr>
            <p:nvPr/>
          </p:nvSpPr>
          <p:spPr bwMode="auto">
            <a:xfrm>
              <a:off x="4191000" y="2514600"/>
              <a:ext cx="685800" cy="5334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  <a:ea typeface="+mn-ea"/>
              </a:endParaRPr>
            </a:p>
          </p:txBody>
        </p:sp>
      </p:grpSp>
      <p:sp>
        <p:nvSpPr>
          <p:cNvPr id="16402" name="Title 47"/>
          <p:cNvSpPr>
            <a:spLocks noGrp="1"/>
          </p:cNvSpPr>
          <p:nvPr>
            <p:ph type="title" idx="4294967295"/>
          </p:nvPr>
        </p:nvSpPr>
        <p:spPr>
          <a:xfrm>
            <a:off x="497194" y="90811"/>
            <a:ext cx="8229600" cy="1143000"/>
          </a:xfrm>
        </p:spPr>
        <p:txBody>
          <a:bodyPr lIns="91429" tIns="45714" rIns="91429" bIns="45714"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So Let’s Have a Look at OF/SDN</a:t>
            </a:r>
            <a:b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Here’s Another View of the Thesis</a:t>
            </a:r>
            <a:endParaRPr lang="en-US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6403" name="TextBox 48"/>
          <p:cNvSpPr txBox="1">
            <a:spLocks noChangeArrowheads="1"/>
          </p:cNvSpPr>
          <p:nvPr/>
        </p:nvSpPr>
        <p:spPr bwMode="auto">
          <a:xfrm>
            <a:off x="381000" y="597852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de-DE"/>
          </a:p>
        </p:txBody>
      </p:sp>
      <p:sp>
        <p:nvSpPr>
          <p:cNvPr id="16404" name="TextBox 47"/>
          <p:cNvSpPr txBox="1">
            <a:spLocks noChangeArrowheads="1"/>
          </p:cNvSpPr>
          <p:nvPr/>
        </p:nvSpPr>
        <p:spPr bwMode="auto">
          <a:xfrm>
            <a:off x="1247775" y="5630863"/>
            <a:ext cx="195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Computer Industry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26150" y="5630863"/>
            <a:ext cx="181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Network Industry</a:t>
            </a:r>
          </a:p>
        </p:txBody>
      </p:sp>
      <p:sp>
        <p:nvSpPr>
          <p:cNvPr id="16406" name="TextBox 49"/>
          <p:cNvSpPr txBox="1">
            <a:spLocks noChangeArrowheads="1"/>
          </p:cNvSpPr>
          <p:nvPr/>
        </p:nvSpPr>
        <p:spPr bwMode="auto">
          <a:xfrm>
            <a:off x="5486400" y="6118340"/>
            <a:ext cx="3519985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200" dirty="0" smtClean="0"/>
              <a:t>Separation of Control and Data Planes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Open Interface to Data Plane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Centralized Control (logically?)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0459" y="6590670"/>
            <a:ext cx="19583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Graphic Courtesy Rob Sherwood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 rot="18943938">
            <a:off x="1509254" y="3317551"/>
            <a:ext cx="5703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Is this a good analogy?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9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640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295400"/>
            <a:ext cx="882421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637097" y="4325002"/>
            <a:ext cx="1666875" cy="127635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6" idx="3"/>
          </p:cNvCxnSpPr>
          <p:nvPr/>
        </p:nvCxnSpPr>
        <p:spPr>
          <a:xfrm>
            <a:off x="3993201" y="4492844"/>
            <a:ext cx="844296" cy="54018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3329372" y="5582302"/>
            <a:ext cx="1154112" cy="57308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05272" y="6144277"/>
            <a:ext cx="1849439" cy="23495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601084" y="4753627"/>
            <a:ext cx="1433513" cy="56673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28600" y="5540336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92310" y="4990710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854709" y="6074427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600200" y="1295400"/>
            <a:ext cx="882421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756379" y="1676400"/>
            <a:ext cx="882421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798922" y="4152759"/>
            <a:ext cx="2776537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84884" y="2743200"/>
            <a:ext cx="0" cy="13716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158172" y="2764490"/>
            <a:ext cx="0" cy="218851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320221" y="3478865"/>
            <a:ext cx="1427163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438400" y="4191000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265473" y="4193476"/>
            <a:ext cx="1554801" cy="603688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75576" y="2279822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OpenFlow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Controller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ight Brace 100"/>
          <p:cNvSpPr/>
          <p:nvPr/>
        </p:nvSpPr>
        <p:spPr bwMode="auto">
          <a:xfrm>
            <a:off x="7772400" y="3810000"/>
            <a:ext cx="381000" cy="2209800"/>
          </a:xfrm>
          <a:prstGeom prst="rightBrace">
            <a:avLst>
              <a:gd name="adj1" fmla="val 31524"/>
              <a:gd name="adj2" fmla="val 50000"/>
            </a:avLst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6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765630"/>
          </a:xfrm>
        </p:spPr>
        <p:txBody>
          <a:bodyPr>
            <a:normAutofit/>
          </a:bodyPr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6553200" y="6797675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2EC61CCE-A202-5040-BF94-4BC19614E48F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3" name="Right Brace 32"/>
          <p:cNvSpPr/>
          <p:nvPr/>
        </p:nvSpPr>
        <p:spPr bwMode="auto">
          <a:xfrm>
            <a:off x="7772400" y="1524000"/>
            <a:ext cx="381000" cy="2209800"/>
          </a:xfrm>
          <a:prstGeom prst="rightBrace">
            <a:avLst>
              <a:gd name="adj1" fmla="val 31524"/>
              <a:gd name="adj2" fmla="val 50000"/>
            </a:avLst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69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29600" y="2209800"/>
            <a:ext cx="114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plane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plane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34858" y="31242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Protocol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5" idx="3"/>
          </p:cNvCxnSpPr>
          <p:nvPr/>
        </p:nvCxnSpPr>
        <p:spPr>
          <a:xfrm flipV="1">
            <a:off x="5181600" y="3276600"/>
            <a:ext cx="1600200" cy="32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1"/>
          </p:cNvCxnSpPr>
          <p:nvPr/>
        </p:nvCxnSpPr>
        <p:spPr>
          <a:xfrm flipH="1">
            <a:off x="685800" y="3308866"/>
            <a:ext cx="2349058" cy="120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95800" y="3429000"/>
            <a:ext cx="609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048000" y="3429000"/>
            <a:ext cx="609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645419" y="1676400"/>
            <a:ext cx="882421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695541" y="1676400"/>
            <a:ext cx="882421" cy="49203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</a:p>
        </p:txBody>
      </p:sp>
      <p:sp>
        <p:nvSpPr>
          <p:cNvPr id="63" name="Down Arrow 62"/>
          <p:cNvSpPr/>
          <p:nvPr/>
        </p:nvSpPr>
        <p:spPr>
          <a:xfrm>
            <a:off x="762000" y="1863631"/>
            <a:ext cx="381000" cy="304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1828800" y="1863631"/>
            <a:ext cx="381000" cy="304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592542"/>
            <a:ext cx="197892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Graphic courtesy Nick </a:t>
            </a:r>
            <a:r>
              <a:rPr lang="en-US" sz="1050" dirty="0" err="1">
                <a:solidFill>
                  <a:prstClr val="black"/>
                </a:solidFill>
              </a:rPr>
              <a:t>Mckeown</a:t>
            </a:r>
            <a:endParaRPr lang="en-US" sz="105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5473" y="1295400"/>
            <a:ext cx="101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“NB API”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5747111" y="1664732"/>
            <a:ext cx="1024120" cy="50369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mes_hamil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4" y="1105571"/>
            <a:ext cx="7402114" cy="4268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81000"/>
            <a:ext cx="7945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Graphic courtesy </a:t>
            </a:r>
            <a:r>
              <a:rPr lang="en-US" sz="1000" dirty="0"/>
              <a:t>James Hamilton, 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://mvdirona.com/jrh/TalksAndPapers/</a:t>
            </a:r>
            <a:r>
              <a:rPr lang="en-US" sz="1000" dirty="0" smtClean="0">
                <a:hlinkClick r:id="rId3"/>
              </a:rPr>
              <a:t>JamesHamilton_POA20101026_External.pdf</a:t>
            </a:r>
            <a:r>
              <a:rPr lang="en-US" sz="1000" dirty="0" smtClean="0"/>
              <a:t>.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85198" y="214816"/>
            <a:ext cx="82139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So Does the OF/SDN-Compute Analogy Hold?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958687"/>
            <a:ext cx="9225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 better analogy would be an open source network stack/OS on white-box hardware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0184" y="5446268"/>
            <a:ext cx="4065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Really Doesn’t </a:t>
            </a:r>
            <a:r>
              <a:rPr lang="en-US" sz="2800" i="1" dirty="0">
                <a:solidFill>
                  <a:srgbClr val="000000"/>
                </a:solidFill>
              </a:rPr>
              <a:t>Look Like It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7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05"/>
            <a:ext cx="8229600" cy="860200"/>
          </a:xfrm>
        </p:spPr>
        <p:txBody>
          <a:bodyPr/>
          <a:lstStyle/>
          <a:p>
            <a:r>
              <a:rPr lang="en-US" dirty="0" smtClean="0"/>
              <a:t>BTW, Logically Centralized?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06059"/>
            <a:ext cx="30059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Graphic courtesy Dan Levin &lt;</a:t>
            </a:r>
            <a:r>
              <a:rPr lang="en-US" sz="900" dirty="0" err="1" smtClean="0"/>
              <a:t>dlevin@net.t-labs.tu-berlin.de</a:t>
            </a:r>
            <a:r>
              <a:rPr lang="en-US" sz="900" dirty="0" smtClean="0"/>
              <a:t>&gt;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1361172" y="5331145"/>
            <a:ext cx="6189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Key Observation</a:t>
            </a:r>
            <a:r>
              <a:rPr lang="en-US" sz="1400" dirty="0" smtClean="0"/>
              <a:t>: Logically centralized </a:t>
            </a:r>
            <a:r>
              <a:rPr lang="en-US" sz="1400" dirty="0" smtClean="0">
                <a:sym typeface="Wingdings"/>
              </a:rPr>
              <a:t> distributed system  tradeoffs between</a:t>
            </a:r>
          </a:p>
          <a:p>
            <a:r>
              <a:rPr lang="en-US" sz="1400" dirty="0">
                <a:sym typeface="Wingdings"/>
              </a:rPr>
              <a:t>c</a:t>
            </a:r>
            <a:r>
              <a:rPr lang="en-US" sz="1400" dirty="0" smtClean="0">
                <a:sym typeface="Wingdings"/>
              </a:rPr>
              <a:t>ontrol plane convergence and state consistency model.  See the </a:t>
            </a:r>
            <a:r>
              <a:rPr lang="en-US" sz="1400" i="1" dirty="0" smtClean="0">
                <a:sym typeface="Wingdings"/>
              </a:rPr>
              <a:t>CAP Theorem.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1172" y="5867395"/>
            <a:ext cx="6743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ym typeface="Wingdings"/>
              </a:rPr>
              <a:t>Architectural Implication</a:t>
            </a:r>
            <a:r>
              <a:rPr lang="en-US" sz="1400" dirty="0" smtClean="0">
                <a:sym typeface="Wingdings"/>
              </a:rPr>
              <a:t>: </a:t>
            </a:r>
            <a:r>
              <a:rPr lang="en-US" sz="1400" dirty="0">
                <a:sym typeface="Wingdings"/>
              </a:rPr>
              <a:t>If you break CP/DP fate </a:t>
            </a:r>
            <a:r>
              <a:rPr lang="en-US" sz="1400" dirty="0" smtClean="0">
                <a:sym typeface="Wingdings"/>
              </a:rPr>
              <a:t>sharing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you </a:t>
            </a:r>
            <a:r>
              <a:rPr lang="en-US" sz="1400" dirty="0">
                <a:sym typeface="Wingdings"/>
              </a:rPr>
              <a:t>have to deal  the following </a:t>
            </a:r>
            <a:endParaRPr lang="en-US" sz="1400" dirty="0" smtClean="0">
              <a:sym typeface="Wingdings"/>
            </a:endParaRPr>
          </a:p>
          <a:p>
            <a:r>
              <a:rPr lang="en-US" sz="1400" dirty="0">
                <a:sym typeface="Wingdings"/>
              </a:rPr>
              <a:t>p</a:t>
            </a:r>
            <a:r>
              <a:rPr lang="en-US" sz="1400" dirty="0" smtClean="0">
                <a:sym typeface="Wingdings"/>
              </a:rPr>
              <a:t>hysics:</a:t>
            </a:r>
            <a:r>
              <a:rPr lang="en-US" sz="1400" dirty="0">
                <a:sym typeface="Wingdings"/>
              </a:rPr>
              <a:t> </a:t>
            </a:r>
            <a:r>
              <a:rPr lang="en-US" sz="1400" i="1" dirty="0" err="1" smtClean="0">
                <a:sym typeface="Wingdings"/>
              </a:rPr>
              <a:t>Ω</a:t>
            </a:r>
            <a:r>
              <a:rPr lang="en-US" sz="1400" i="1" dirty="0">
                <a:sym typeface="Wingdings"/>
              </a:rPr>
              <a:t>(convergence) = </a:t>
            </a:r>
            <a:r>
              <a:rPr lang="en-US" sz="1400" i="1" dirty="0" err="1">
                <a:sym typeface="Wingdings"/>
              </a:rPr>
              <a:t>Σ</a:t>
            </a:r>
            <a:r>
              <a:rPr lang="en-US" sz="1400" i="1" dirty="0">
                <a:sym typeface="Wingdings"/>
              </a:rPr>
              <a:t> RTT(controller, </a:t>
            </a:r>
            <a:r>
              <a:rPr lang="en-US" sz="1400" i="1" dirty="0" err="1">
                <a:sym typeface="Wingdings"/>
              </a:rPr>
              <a:t>switch</a:t>
            </a:r>
            <a:r>
              <a:rPr lang="en-US" sz="1400" i="1" baseline="-25000" dirty="0" err="1">
                <a:sym typeface="Wingdings"/>
              </a:rPr>
              <a:t>i</a:t>
            </a:r>
            <a:r>
              <a:rPr lang="en-US" sz="1400" i="1" dirty="0">
                <a:sym typeface="Wingdings"/>
              </a:rPr>
              <a:t>) + PPT</a:t>
            </a:r>
            <a:r>
              <a:rPr lang="en-US" sz="1400" i="1" dirty="0" smtClean="0">
                <a:sym typeface="Wingdings"/>
              </a:rPr>
              <a:t>(</a:t>
            </a:r>
            <a:r>
              <a:rPr lang="en-US" sz="1400" i="1">
                <a:sym typeface="Wingdings"/>
              </a:rPr>
              <a:t>i</a:t>
            </a:r>
            <a:r>
              <a:rPr lang="en-US" sz="1400" i="1" smtClean="0">
                <a:sym typeface="Wingdings"/>
              </a:rPr>
              <a:t>,controller</a:t>
            </a:r>
            <a:r>
              <a:rPr lang="en-US" sz="1400" i="1" dirty="0">
                <a:sym typeface="Wingdings"/>
              </a:rPr>
              <a:t>) + PPT(</a:t>
            </a:r>
            <a:r>
              <a:rPr lang="en-US" sz="1400" i="1" dirty="0" err="1">
                <a:sym typeface="Wingdings"/>
              </a:rPr>
              <a:t>switch</a:t>
            </a:r>
            <a:r>
              <a:rPr lang="en-US" sz="1400" i="1" baseline="-25000" dirty="0" err="1">
                <a:sym typeface="Wingdings"/>
              </a:rPr>
              <a:t>i</a:t>
            </a:r>
            <a:r>
              <a:rPr lang="en-US" sz="1400" i="1" dirty="0">
                <a:sym typeface="Wingdings"/>
              </a:rPr>
              <a:t>)</a:t>
            </a:r>
            <a:endParaRPr lang="en-US" sz="1400" i="1" dirty="0"/>
          </a:p>
          <a:p>
            <a:endParaRPr lang="en-US" sz="1400" dirty="0"/>
          </a:p>
        </p:txBody>
      </p:sp>
      <p:pic>
        <p:nvPicPr>
          <p:cNvPr id="8" name="Picture 7" descr="d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5" y="1309591"/>
            <a:ext cx="6015831" cy="38177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44"/>
            <a:ext cx="8229600" cy="951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BTW,  Nothing New Under The Sun…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754"/>
            <a:ext cx="8229600" cy="57632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3400" dirty="0" smtClean="0"/>
          </a:p>
          <a:p>
            <a:r>
              <a:rPr lang="en-US" sz="3400" b="1" i="1" dirty="0"/>
              <a:t>S</a:t>
            </a:r>
            <a:r>
              <a:rPr lang="en-US" sz="3400" b="1" i="1" dirty="0" smtClean="0"/>
              <a:t>eparation of control and data planes </a:t>
            </a:r>
            <a:r>
              <a:rPr lang="en-US" sz="3400" b="1" i="1" dirty="0"/>
              <a:t> </a:t>
            </a:r>
            <a:r>
              <a:rPr lang="en-US" sz="3400" b="1" i="1" dirty="0" smtClean="0"/>
              <a:t>and centralized control </a:t>
            </a:r>
            <a:r>
              <a:rPr lang="en-US" sz="3400" dirty="0" smtClean="0"/>
              <a:t>are not a new ideas. Examples include:</a:t>
            </a:r>
          </a:p>
          <a:p>
            <a:pPr marL="0" indent="0">
              <a:buNone/>
            </a:pPr>
            <a:endParaRPr lang="en-US" sz="3400" dirty="0" smtClean="0"/>
          </a:p>
          <a:p>
            <a:pPr lvl="1"/>
            <a:r>
              <a:rPr lang="en-US" sz="3400" dirty="0" smtClean="0"/>
              <a:t>SS7</a:t>
            </a:r>
          </a:p>
          <a:p>
            <a:pPr lvl="1"/>
            <a:endParaRPr lang="en-US" sz="3400" dirty="0" smtClean="0"/>
          </a:p>
          <a:p>
            <a:pPr lvl="1"/>
            <a:r>
              <a:rPr lang="en-US" sz="3400" dirty="0" smtClean="0"/>
              <a:t>Ipsilon Flow Switching</a:t>
            </a:r>
            <a:endParaRPr lang="en-US" sz="3400" dirty="0"/>
          </a:p>
          <a:p>
            <a:pPr lvl="2"/>
            <a:r>
              <a:rPr lang="en-US" sz="2600" dirty="0" smtClean="0"/>
              <a:t>Centralized </a:t>
            </a:r>
            <a:r>
              <a:rPr lang="en-US" sz="2600" dirty="0"/>
              <a:t> </a:t>
            </a:r>
            <a:r>
              <a:rPr lang="en-US" sz="2600" dirty="0" smtClean="0"/>
              <a:t>flow </a:t>
            </a:r>
            <a:r>
              <a:rPr lang="en-US" sz="2600" dirty="0"/>
              <a:t>based </a:t>
            </a:r>
            <a:r>
              <a:rPr lang="en-US" sz="2600" dirty="0" smtClean="0"/>
              <a:t>control,  ATM link layer</a:t>
            </a:r>
            <a:endParaRPr lang="en-US" sz="2600" dirty="0"/>
          </a:p>
          <a:p>
            <a:pPr lvl="2"/>
            <a:r>
              <a:rPr lang="en-US" sz="2600" dirty="0"/>
              <a:t>GSMP (RFC 3292</a:t>
            </a:r>
            <a:r>
              <a:rPr lang="en-US" sz="2600" dirty="0" smtClean="0"/>
              <a:t>)</a:t>
            </a:r>
          </a:p>
          <a:p>
            <a:pPr lvl="2"/>
            <a:endParaRPr lang="en-US" sz="2600" dirty="0"/>
          </a:p>
          <a:p>
            <a:pPr lvl="1"/>
            <a:r>
              <a:rPr lang="en-US" sz="3000" dirty="0" smtClean="0"/>
              <a:t>AT&amp;T SDN</a:t>
            </a:r>
          </a:p>
          <a:p>
            <a:pPr lvl="2"/>
            <a:r>
              <a:rPr lang="en-US" sz="2600" dirty="0" smtClean="0"/>
              <a:t>Centralized control and provisioning of SDH/TDM networks</a:t>
            </a:r>
          </a:p>
          <a:p>
            <a:pPr lvl="2"/>
            <a:endParaRPr lang="en-US" sz="2600" dirty="0" smtClean="0"/>
          </a:p>
          <a:p>
            <a:pPr lvl="1"/>
            <a:r>
              <a:rPr lang="en-US" sz="3000" dirty="0" smtClean="0"/>
              <a:t>TDM voice </a:t>
            </a:r>
            <a:r>
              <a:rPr lang="en-US" sz="3000" dirty="0" smtClean="0">
                <a:sym typeface="Wingdings"/>
              </a:rPr>
              <a:t>to VOIP transition</a:t>
            </a:r>
            <a:endParaRPr lang="en-US" sz="3000" dirty="0" smtClean="0"/>
          </a:p>
          <a:p>
            <a:pPr lvl="2"/>
            <a:r>
              <a:rPr lang="en-US" sz="2600" dirty="0" smtClean="0"/>
              <a:t>Softswitch         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Controller</a:t>
            </a:r>
          </a:p>
          <a:p>
            <a:pPr lvl="2"/>
            <a:r>
              <a:rPr lang="en-US" sz="2600" dirty="0"/>
              <a:t>M</a:t>
            </a:r>
            <a:r>
              <a:rPr lang="en-US" sz="2600" dirty="0" smtClean="0"/>
              <a:t>edia gateway </a:t>
            </a:r>
            <a:r>
              <a:rPr lang="en-US" sz="2600" dirty="0" smtClean="0">
                <a:sym typeface="Wingdings"/>
              </a:rPr>
              <a:t> </a:t>
            </a:r>
            <a:r>
              <a:rPr lang="en-US" sz="2600" dirty="0">
                <a:sym typeface="Wingdings"/>
              </a:rPr>
              <a:t>S</a:t>
            </a:r>
            <a:r>
              <a:rPr lang="en-US" sz="2600" dirty="0" smtClean="0"/>
              <a:t>witch</a:t>
            </a:r>
            <a:endParaRPr lang="en-US" sz="2600" dirty="0"/>
          </a:p>
          <a:p>
            <a:pPr lvl="2"/>
            <a:r>
              <a:rPr lang="en-US" sz="2600" dirty="0" smtClean="0"/>
              <a:t>H.248                  </a:t>
            </a:r>
            <a:r>
              <a:rPr lang="en-US" sz="2600" dirty="0" smtClean="0">
                <a:sym typeface="Wingdings"/>
              </a:rPr>
              <a:t> </a:t>
            </a:r>
            <a:r>
              <a:rPr lang="en-US" sz="2600" dirty="0">
                <a:sym typeface="Wingdings"/>
              </a:rPr>
              <a:t>D</a:t>
            </a:r>
            <a:r>
              <a:rPr lang="en-US" sz="2600" dirty="0" smtClean="0"/>
              <a:t>evice interface</a:t>
            </a:r>
          </a:p>
          <a:p>
            <a:pPr lvl="2"/>
            <a:r>
              <a:rPr lang="en-US" sz="2600" dirty="0" smtClean="0"/>
              <a:t>Note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order effect: This was really about circuit </a:t>
            </a:r>
            <a:r>
              <a:rPr lang="en-US" sz="2600" dirty="0" smtClean="0">
                <a:sym typeface="Wingdings"/>
              </a:rPr>
              <a:t> packet</a:t>
            </a:r>
          </a:p>
          <a:p>
            <a:pPr lvl="2"/>
            <a:endParaRPr lang="en-US" sz="2600" dirty="0" smtClean="0"/>
          </a:p>
          <a:p>
            <a:pPr lvl="1"/>
            <a:r>
              <a:rPr lang="en-US" sz="3400" dirty="0" smtClean="0"/>
              <a:t>ForCES</a:t>
            </a:r>
            <a:endParaRPr lang="en-US" sz="3400" dirty="0"/>
          </a:p>
          <a:p>
            <a:pPr lvl="2"/>
            <a:r>
              <a:rPr lang="en-US" sz="2600" dirty="0"/>
              <a:t>Separation of control and data planes</a:t>
            </a:r>
          </a:p>
          <a:p>
            <a:pPr lvl="2"/>
            <a:r>
              <a:rPr lang="en-US" sz="2600" dirty="0"/>
              <a:t>RFC </a:t>
            </a:r>
            <a:r>
              <a:rPr lang="en-US" sz="2600" dirty="0" smtClean="0"/>
              <a:t>3746 (and many others)</a:t>
            </a:r>
          </a:p>
          <a:p>
            <a:pPr lvl="1"/>
            <a:r>
              <a:rPr lang="en-US" sz="3000" dirty="0" smtClean="0"/>
              <a:t>…</a:t>
            </a:r>
          </a:p>
          <a:p>
            <a:pPr lvl="2"/>
            <a:endParaRPr lang="en-US" sz="26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7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138" y="266491"/>
            <a:ext cx="8073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Drilling Down: What is OpenFlow 1.0?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6118" y="1060472"/>
            <a:ext cx="8024715" cy="5011126"/>
            <a:chOff x="683417" y="1670519"/>
            <a:chExt cx="8024715" cy="5011126"/>
          </a:xfrm>
        </p:grpSpPr>
        <p:sp>
          <p:nvSpPr>
            <p:cNvPr id="8" name="TextBox 7"/>
            <p:cNvSpPr txBox="1"/>
            <p:nvPr/>
          </p:nvSpPr>
          <p:spPr>
            <a:xfrm>
              <a:off x="4108582" y="6312313"/>
              <a:ext cx="64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Drop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3417" y="1670519"/>
              <a:ext cx="8024715" cy="4601248"/>
              <a:chOff x="805022" y="1199806"/>
              <a:chExt cx="8024715" cy="460124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260607" y="3054992"/>
                <a:ext cx="2608485" cy="13501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Flow Table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(TCAM)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" name="Straight Connector 3"/>
              <p:cNvCxnSpPr>
                <a:stCxn id="2" idx="0"/>
              </p:cNvCxnSpPr>
              <p:nvPr/>
            </p:nvCxnSpPr>
            <p:spPr>
              <a:xfrm rot="16200000" flipV="1">
                <a:off x="3866894" y="2357035"/>
                <a:ext cx="1384472" cy="1144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462626" y="1199806"/>
                <a:ext cx="2219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Redirect to Controller</a:t>
                </a:r>
                <a:endParaRPr lang="en-US" dirty="0"/>
              </a:p>
            </p:txBody>
          </p:sp>
          <p:cxnSp>
            <p:nvCxnSpPr>
              <p:cNvPr id="7" name="Straight Connector 6"/>
              <p:cNvCxnSpPr>
                <a:stCxn id="2" idx="2"/>
              </p:cNvCxnSpPr>
              <p:nvPr/>
            </p:nvCxnSpPr>
            <p:spPr>
              <a:xfrm rot="5400000">
                <a:off x="3861173" y="5097376"/>
                <a:ext cx="1395914" cy="1144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2" idx="3"/>
              </p:cNvCxnSpPr>
              <p:nvPr/>
            </p:nvCxnSpPr>
            <p:spPr>
              <a:xfrm flipV="1">
                <a:off x="5869092" y="3718624"/>
                <a:ext cx="1521617" cy="1144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0709" y="3395458"/>
                <a:ext cx="14390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Forward</a:t>
                </a:r>
                <a:r>
                  <a:rPr lang="en-US" dirty="0"/>
                  <a:t> </a:t>
                </a:r>
                <a:r>
                  <a:rPr lang="en-US" dirty="0" smtClean="0"/>
                  <a:t>with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edits</a:t>
                </a:r>
              </a:p>
            </p:txBody>
          </p:sp>
          <p:cxnSp>
            <p:nvCxnSpPr>
              <p:cNvPr id="13" name="Straight Connector 12"/>
              <p:cNvCxnSpPr>
                <a:endCxn id="2" idx="1"/>
              </p:cNvCxnSpPr>
              <p:nvPr/>
            </p:nvCxnSpPr>
            <p:spPr>
              <a:xfrm>
                <a:off x="1761872" y="3730066"/>
                <a:ext cx="1498735" cy="158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05022" y="3505200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Packet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69092" y="3210792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Apply actions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88072" y="2374900"/>
                <a:ext cx="3218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Encapsulate packet to controller</a:t>
                </a:r>
                <a:endParaRPr lang="en-US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95531" y="5471434"/>
            <a:ext cx="869981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Too simple: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Feature/functionality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Expressiveness – consider shared table learning/forwarding bridge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4108" y="4710545"/>
            <a:ext cx="3865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Switch Model (Match-Action Tables)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Binary wire protocol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Transport (TCP, SSL, …)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8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OK, Fast Forward to Today: OF 1.1+</a:t>
            </a:r>
            <a:endParaRPr lang="en-US" dirty="0"/>
          </a:p>
        </p:txBody>
      </p:sp>
      <p:pic>
        <p:nvPicPr>
          <p:cNvPr id="4" name="Picture 3" descr="multiple table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8" y="1061332"/>
            <a:ext cx="8773315" cy="2666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58603"/>
            <a:ext cx="8654750" cy="290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Why this design? 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err="1" smtClean="0"/>
              <a:t>Combinatoric</a:t>
            </a:r>
            <a:r>
              <a:rPr lang="en-US" sz="1200" dirty="0" smtClean="0"/>
              <a:t> explosion(s) s/a routes*policies in single table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However, intractable complexity: </a:t>
            </a:r>
            <a:r>
              <a:rPr lang="en-US" sz="1400" i="1" dirty="0" smtClean="0"/>
              <a:t>O(</a:t>
            </a:r>
            <a:r>
              <a:rPr lang="en-US" sz="1400" dirty="0" smtClean="0"/>
              <a:t>n!) paths through tables of a </a:t>
            </a:r>
            <a:r>
              <a:rPr lang="en-US" sz="1400" i="1" dirty="0" smtClean="0"/>
              <a:t>single switch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 ≈ a</a:t>
            </a:r>
            <a:r>
              <a:rPr lang="en-US" sz="1200" baseline="30000" dirty="0" smtClean="0"/>
              <a:t>(2^l)</a:t>
            </a:r>
            <a:r>
              <a:rPr lang="en-US" sz="1200" dirty="0" smtClean="0"/>
              <a:t> + α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/>
              <a:t>w</a:t>
            </a:r>
            <a:r>
              <a:rPr lang="en-US" sz="1050" dirty="0" smtClean="0"/>
              <a:t>here a = number of actions in a given table, l = width of match field, and 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α all the factors I didn’t consider (e.g.,  table size, function, group tables, meter tables,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Too complex/brittle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Algorithmic complexity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What </a:t>
            </a:r>
            <a:r>
              <a:rPr lang="en-US" sz="1200" dirty="0"/>
              <a:t>is a flow</a:t>
            </a:r>
            <a:r>
              <a:rPr lang="en-US" sz="1200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Not </a:t>
            </a:r>
            <a:r>
              <a:rPr lang="en-US" sz="1200" dirty="0"/>
              <a:t>naturally implementable on ASIC </a:t>
            </a:r>
            <a:r>
              <a:rPr lang="en-US" sz="1200" dirty="0" smtClean="0"/>
              <a:t>h/w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Breaks </a:t>
            </a:r>
            <a:r>
              <a:rPr lang="en-US" sz="1200" dirty="0"/>
              <a:t>new reasoning </a:t>
            </a:r>
            <a:r>
              <a:rPr lang="en-US" sz="1200" dirty="0" smtClean="0"/>
              <a:t>systems/network compilers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No </a:t>
            </a:r>
            <a:r>
              <a:rPr lang="en-US" sz="1200" dirty="0"/>
              <a:t>fixes for </a:t>
            </a:r>
            <a:r>
              <a:rPr lang="en-US" sz="1200" dirty="0" err="1" smtClean="0"/>
              <a:t>lossy</a:t>
            </a:r>
            <a:r>
              <a:rPr lang="en-US" sz="1200" dirty="0" smtClean="0"/>
              <a:t> abstractions (loss/leakage)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Architectural questions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24866" y="5071740"/>
            <a:ext cx="3720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So question: Is the flow-based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abstraction “right” for general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network programmability?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778" y="6356350"/>
            <a:ext cx="61252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See “Forwarding Metamorphosis: Fast </a:t>
            </a:r>
            <a:r>
              <a:rPr lang="en-US" sz="1100" dirty="0" smtClean="0"/>
              <a:t>Programmable Match</a:t>
            </a:r>
            <a:r>
              <a:rPr lang="en-US" sz="1100" dirty="0"/>
              <a:t>-Action Processing in Hardware for </a:t>
            </a:r>
            <a:r>
              <a:rPr lang="en-US" sz="1100" dirty="0" smtClean="0"/>
              <a:t>SDN” </a:t>
            </a:r>
          </a:p>
          <a:p>
            <a:r>
              <a:rPr lang="en-US" sz="1100" dirty="0">
                <a:hlinkClick r:id="rId4"/>
              </a:rPr>
              <a:t>http://conferences.sigcomm.org/sigcomm/2013/papers/sigcomm/p99.</a:t>
            </a:r>
            <a:r>
              <a:rPr lang="en-US" sz="1100" dirty="0" smtClean="0">
                <a:hlinkClick r:id="rId4"/>
              </a:rPr>
              <a:t>pdf</a:t>
            </a:r>
            <a:r>
              <a:rPr lang="en-US" sz="1100" dirty="0" smtClean="0"/>
              <a:t> for an alternate perspective.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852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Perhaps Controversial View on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15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OF/SDN is a point in a larger design space</a:t>
            </a:r>
          </a:p>
          <a:p>
            <a:pPr lvl="1"/>
            <a:r>
              <a:rPr lang="en-US" dirty="0" smtClean="0"/>
              <a:t>But not the only one</a:t>
            </a:r>
          </a:p>
          <a:p>
            <a:endParaRPr lang="en-US" dirty="0"/>
          </a:p>
          <a:p>
            <a:r>
              <a:rPr lang="en-US" dirty="0" smtClean="0"/>
              <a:t>The larger space includes</a:t>
            </a:r>
          </a:p>
          <a:p>
            <a:pPr lvl="1"/>
            <a:r>
              <a:rPr lang="en-US" dirty="0" smtClean="0"/>
              <a:t>Control plane programmability</a:t>
            </a:r>
          </a:p>
          <a:p>
            <a:pPr lvl="1"/>
            <a:r>
              <a:rPr lang="en-US" dirty="0" smtClean="0"/>
              <a:t>Overlays</a:t>
            </a:r>
          </a:p>
          <a:p>
            <a:pPr lvl="1"/>
            <a:r>
              <a:rPr lang="en-US" dirty="0" smtClean="0"/>
              <a:t>Compute, Storage, and Network Programmability</a:t>
            </a:r>
          </a:p>
          <a:p>
            <a:pPr lvl="1"/>
            <a:r>
              <a:rPr lang="en-US" dirty="0" smtClean="0"/>
              <a:t>View SDN, </a:t>
            </a:r>
            <a:r>
              <a:rPr lang="en-US" dirty="0" err="1" smtClean="0"/>
              <a:t>NfV</a:t>
            </a:r>
            <a:r>
              <a:rPr lang="en-US" dirty="0" smtClean="0"/>
              <a:t>, … as optimizations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My model:  “SDN continuum”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3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 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624" y="1786002"/>
            <a:ext cx="8720256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 hope to convince you that there are exist “macro </a:t>
            </a:r>
          </a:p>
          <a:p>
            <a:r>
              <a:rPr lang="en-US" sz="3200" dirty="0" smtClean="0"/>
              <a:t>trends”, which when combined with universal </a:t>
            </a:r>
          </a:p>
          <a:p>
            <a:r>
              <a:rPr lang="en-US" sz="3200" dirty="0" smtClean="0"/>
              <a:t>scaling and </a:t>
            </a:r>
            <a:r>
              <a:rPr lang="en-US" sz="3200" dirty="0" err="1" smtClean="0"/>
              <a:t>evolvability</a:t>
            </a:r>
            <a:r>
              <a:rPr lang="en-US" sz="3200" dirty="0" smtClean="0"/>
              <a:t> properties of complex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ystems (networks), are inducing uncertainty and </a:t>
            </a:r>
          </a:p>
          <a:p>
            <a:r>
              <a:rPr lang="en-US" sz="3200" dirty="0" smtClean="0"/>
              <a:t>volatility in the network space, why this is the case, </a:t>
            </a:r>
          </a:p>
          <a:p>
            <a:r>
              <a:rPr lang="en-US" sz="3200" dirty="0" smtClean="0"/>
              <a:t>how SDN is accelerating this effect, and  finally, </a:t>
            </a:r>
          </a:p>
          <a:p>
            <a:r>
              <a:rPr lang="en-US" sz="3200" smtClean="0"/>
              <a:t>what </a:t>
            </a:r>
            <a:r>
              <a:rPr lang="en-US" sz="3200" dirty="0" smtClean="0"/>
              <a:t>we might do to </a:t>
            </a:r>
            <a:r>
              <a:rPr lang="en-US" sz="3200" smtClean="0"/>
              <a:t>take advantage </a:t>
            </a:r>
            <a:r>
              <a:rPr lang="en-US" sz="3200" dirty="0" smtClean="0"/>
              <a:t>of it.</a:t>
            </a:r>
            <a:r>
              <a:rPr lang="en-US" sz="3200" baseline="30000" dirty="0" smtClean="0"/>
              <a:t>1</a:t>
            </a:r>
            <a:endParaRPr lang="en-US" sz="3200" dirty="0"/>
          </a:p>
          <a:p>
            <a:endParaRPr lang="en-US" sz="3200" dirty="0"/>
          </a:p>
          <a:p>
            <a:r>
              <a:rPr lang="en-US" dirty="0" smtClean="0"/>
              <a:t>1 s/take advantage of/</a:t>
            </a:r>
            <a:r>
              <a:rPr lang="en-US" i="1" dirty="0" smtClean="0"/>
              <a:t>survive</a:t>
            </a:r>
            <a:r>
              <a:rPr lang="en-US" dirty="0" smtClean="0"/>
              <a:t>/ -- @smd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6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3558395" y="2286268"/>
            <a:ext cx="0" cy="604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NfV</a:t>
            </a:r>
            <a:r>
              <a:rPr lang="en-US" dirty="0" smtClean="0"/>
              <a:t> and SDN as Optimizations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97589" y="1798462"/>
            <a:ext cx="571500" cy="57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6" idx="1"/>
          </p:cNvCxnSpPr>
          <p:nvPr/>
        </p:nvCxnSpPr>
        <p:spPr>
          <a:xfrm flipV="1">
            <a:off x="2658373" y="3170061"/>
            <a:ext cx="54028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42006" y="3173087"/>
            <a:ext cx="54028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08283" y="2362468"/>
            <a:ext cx="0" cy="604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198657" y="2890661"/>
            <a:ext cx="570432" cy="558800"/>
            <a:chOff x="6825716" y="1727200"/>
            <a:chExt cx="679984" cy="685800"/>
          </a:xfrm>
        </p:grpSpPr>
        <p:sp>
          <p:nvSpPr>
            <p:cNvPr id="6" name="Rectangle 5"/>
            <p:cNvSpPr/>
            <p:nvPr/>
          </p:nvSpPr>
          <p:spPr>
            <a:xfrm>
              <a:off x="6825716" y="1727200"/>
              <a:ext cx="679984" cy="6858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851116" y="1866900"/>
              <a:ext cx="146584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851116" y="2286000"/>
              <a:ext cx="1524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321016" y="2311400"/>
              <a:ext cx="1524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321016" y="1854200"/>
              <a:ext cx="1524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03516" y="1854200"/>
              <a:ext cx="317500" cy="4572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003516" y="1854200"/>
              <a:ext cx="317500" cy="4318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0873" y="1798462"/>
            <a:ext cx="2942217" cy="1650999"/>
            <a:chOff x="2807960" y="1417933"/>
            <a:chExt cx="2942217" cy="1650999"/>
          </a:xfrm>
        </p:grpSpPr>
        <p:sp>
          <p:nvSpPr>
            <p:cNvPr id="27" name="Oval 26"/>
            <p:cNvSpPr/>
            <p:nvPr/>
          </p:nvSpPr>
          <p:spPr>
            <a:xfrm>
              <a:off x="4652776" y="1417933"/>
              <a:ext cx="571500" cy="571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</a:t>
              </a:r>
              <a:endParaRPr lang="en-US" sz="24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653844" y="2510132"/>
              <a:ext cx="570432" cy="558800"/>
              <a:chOff x="6825716" y="1727200"/>
              <a:chExt cx="679984" cy="6858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825716" y="1727200"/>
                <a:ext cx="679984" cy="68580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6851116" y="1866900"/>
                <a:ext cx="146584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851116" y="22860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7321016" y="23114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7321016" y="18542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003516" y="1854200"/>
                <a:ext cx="317500" cy="4572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003516" y="1854200"/>
                <a:ext cx="317500" cy="4318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>
              <a:endCxn id="29" idx="1"/>
            </p:cNvCxnSpPr>
            <p:nvPr/>
          </p:nvCxnSpPr>
          <p:spPr>
            <a:xfrm flipV="1">
              <a:off x="4113560" y="2789532"/>
              <a:ext cx="54028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209893" y="2792558"/>
              <a:ext cx="54028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ight Arrow 39"/>
            <p:cNvSpPr/>
            <p:nvPr/>
          </p:nvSpPr>
          <p:spPr>
            <a:xfrm>
              <a:off x="3364778" y="2059722"/>
              <a:ext cx="546100" cy="450926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7960" y="1682515"/>
              <a:ext cx="185517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Cut-Through (SDN)</a:t>
              </a:r>
              <a:endParaRPr lang="en-US" sz="17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40249" y="3980036"/>
            <a:ext cx="2737422" cy="1657302"/>
            <a:chOff x="1117336" y="3599507"/>
            <a:chExt cx="2737422" cy="1657302"/>
          </a:xfrm>
        </p:grpSpPr>
        <p:sp>
          <p:nvSpPr>
            <p:cNvPr id="42" name="Oval 41"/>
            <p:cNvSpPr/>
            <p:nvPr/>
          </p:nvSpPr>
          <p:spPr>
            <a:xfrm>
              <a:off x="2112684" y="4679169"/>
              <a:ext cx="571500" cy="571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>
              <a:endCxn id="42" idx="2"/>
            </p:cNvCxnSpPr>
            <p:nvPr/>
          </p:nvCxnSpPr>
          <p:spPr>
            <a:xfrm>
              <a:off x="1687768" y="4962364"/>
              <a:ext cx="424916" cy="2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691068" y="4974854"/>
              <a:ext cx="424916" cy="2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1117336" y="4698009"/>
              <a:ext cx="570432" cy="558800"/>
              <a:chOff x="6825716" y="1727200"/>
              <a:chExt cx="679984" cy="6858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825716" y="1727200"/>
                <a:ext cx="679984" cy="68580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6851116" y="1866900"/>
                <a:ext cx="146584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6851116" y="22860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7321016" y="23114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7321016" y="18542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003516" y="1854200"/>
                <a:ext cx="317500" cy="4572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003516" y="1854200"/>
                <a:ext cx="317500" cy="4318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115984" y="4698009"/>
              <a:ext cx="570432" cy="558800"/>
              <a:chOff x="6825716" y="1727200"/>
              <a:chExt cx="679984" cy="6858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825716" y="1727200"/>
                <a:ext cx="679984" cy="68580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6851116" y="1866900"/>
                <a:ext cx="146584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6851116" y="22860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7321016" y="23114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7321016" y="1854200"/>
                <a:ext cx="1524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003516" y="1854200"/>
                <a:ext cx="317500" cy="4572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7003516" y="1854200"/>
                <a:ext cx="317500" cy="43180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Down Arrow 13"/>
            <p:cNvSpPr/>
            <p:nvPr/>
          </p:nvSpPr>
          <p:spPr>
            <a:xfrm>
              <a:off x="2097052" y="3599507"/>
              <a:ext cx="522041" cy="673587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91246" y="3599507"/>
              <a:ext cx="1363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In-Line (</a:t>
              </a:r>
              <a:r>
                <a:rPr lang="en-US" dirty="0" err="1" smtClean="0"/>
                <a:t>NfV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75689" y="6538522"/>
            <a:ext cx="3403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courtesy Larry Peterson, SIGCOM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906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8238" y="3583838"/>
            <a:ext cx="8910374" cy="1998144"/>
            <a:chOff x="158238" y="4256938"/>
            <a:chExt cx="8910374" cy="199814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966894" y="4256938"/>
              <a:ext cx="7489818" cy="4329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550252" y="4355625"/>
              <a:ext cx="0" cy="6475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58238" y="5110752"/>
              <a:ext cx="2865939" cy="1144330"/>
              <a:chOff x="386837" y="5209750"/>
              <a:chExt cx="3133701" cy="114433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86837" y="5209750"/>
                <a:ext cx="3072832" cy="1144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8537" y="5226300"/>
                <a:ext cx="3102001" cy="103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FP/SDN</a:t>
                </a:r>
              </a:p>
              <a:p>
                <a:r>
                  <a:rPr lang="en-US" sz="1000" dirty="0" smtClean="0"/>
                  <a:t>Properties:</a:t>
                </a:r>
              </a:p>
              <a:p>
                <a:r>
                  <a:rPr lang="en-US" sz="1000" dirty="0" smtClean="0"/>
                  <a:t>-- Complete Separation of CP and FP</a:t>
                </a:r>
              </a:p>
              <a:p>
                <a:r>
                  <a:rPr lang="en-US" sz="1000" dirty="0" smtClean="0"/>
                  <a:t>-- Centralized Control</a:t>
                </a:r>
              </a:p>
              <a:p>
                <a:r>
                  <a:rPr lang="en-US" sz="1000" dirty="0" smtClean="0"/>
                  <a:t>-- Open Interface/programmable Forwarding Plane</a:t>
                </a:r>
              </a:p>
              <a:p>
                <a:r>
                  <a:rPr lang="en-US" sz="1000" dirty="0" smtClean="0"/>
                  <a:t>-- Examples: OF, ForCES, various control platforms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4802294" y="4355625"/>
              <a:ext cx="0" cy="6475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6490528" y="5110752"/>
              <a:ext cx="2578084" cy="1144330"/>
              <a:chOff x="4305300" y="5040570"/>
              <a:chExt cx="2806684" cy="114433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305300" y="5040570"/>
                <a:ext cx="2806684" cy="1144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05300" y="5040570"/>
                <a:ext cx="272461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OL/SDN</a:t>
                </a:r>
              </a:p>
              <a:p>
                <a:r>
                  <a:rPr lang="en-US" sz="1000" dirty="0" smtClean="0"/>
                  <a:t>Properties</a:t>
                </a:r>
                <a:r>
                  <a:rPr lang="en-US" sz="1100" dirty="0" smtClean="0"/>
                  <a:t>:</a:t>
                </a:r>
              </a:p>
              <a:p>
                <a:r>
                  <a:rPr lang="en-US" sz="1000" dirty="0" smtClean="0"/>
                  <a:t>-- Retains existing (simplified) Control Planes</a:t>
                </a:r>
              </a:p>
              <a:p>
                <a:r>
                  <a:rPr lang="en-US" sz="1000" dirty="0" smtClean="0"/>
                  <a:t>-- Programmable overlay control plane</a:t>
                </a:r>
              </a:p>
              <a:p>
                <a:r>
                  <a:rPr lang="en-US" sz="1000" dirty="0" smtClean="0"/>
                  <a:t>-- Examples: Various Overlay technologies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7865180" y="4355625"/>
              <a:ext cx="0" cy="6475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3518134" y="5110752"/>
              <a:ext cx="2568319" cy="1144330"/>
              <a:chOff x="4305300" y="5040570"/>
              <a:chExt cx="2806684" cy="114433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305300" y="5040570"/>
                <a:ext cx="2806684" cy="1144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305300" y="5040570"/>
                <a:ext cx="280668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CP/SDN</a:t>
                </a:r>
              </a:p>
              <a:p>
                <a:r>
                  <a:rPr lang="en-US" sz="1000" dirty="0" smtClean="0"/>
                  <a:t>Properties</a:t>
                </a:r>
                <a:r>
                  <a:rPr lang="en-US" sz="1100" dirty="0" smtClean="0"/>
                  <a:t>:</a:t>
                </a:r>
              </a:p>
              <a:p>
                <a:r>
                  <a:rPr lang="en-US" sz="1000" dirty="0" smtClean="0"/>
                  <a:t>-- Retains existing (distributed) Control Planes</a:t>
                </a:r>
              </a:p>
              <a:p>
                <a:r>
                  <a:rPr lang="en-US" sz="1000" dirty="0" smtClean="0"/>
                  <a:t>-- Programmable control plane</a:t>
                </a:r>
              </a:p>
              <a:p>
                <a:r>
                  <a:rPr lang="en-US" sz="1000" dirty="0" smtClean="0"/>
                  <a:t>-- Examples: PCE, I2RS,BGP-LS,  vendor SDKs</a:t>
                </a: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158238" y="5715000"/>
            <a:ext cx="8910374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Physical and Virtual Resources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</a:rPr>
              <a:t>(</a:t>
            </a:r>
            <a:r>
              <a:rPr lang="en-US" b="1" smtClean="0">
                <a:solidFill>
                  <a:schemeClr val="tx1"/>
                </a:solidFill>
              </a:rPr>
              <a:t>CSNSE)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8238" y="2552699"/>
            <a:ext cx="8910374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18134" y="2612179"/>
            <a:ext cx="279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and Orchestration</a:t>
            </a:r>
          </a:p>
          <a:p>
            <a:r>
              <a:rPr lang="en-US" b="1" dirty="0" smtClean="0"/>
              <a:t>   (overly simplified view)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540228" y="1434307"/>
            <a:ext cx="4146395" cy="998245"/>
            <a:chOff x="2265429" y="1434307"/>
            <a:chExt cx="4146395" cy="998245"/>
          </a:xfrm>
        </p:grpSpPr>
        <p:sp>
          <p:nvSpPr>
            <p:cNvPr id="28" name="Rectangle 27"/>
            <p:cNvSpPr/>
            <p:nvPr/>
          </p:nvSpPr>
          <p:spPr>
            <a:xfrm>
              <a:off x="2265429" y="1434307"/>
              <a:ext cx="1836671" cy="998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Apps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5153" y="1434307"/>
              <a:ext cx="1836671" cy="998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Apps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02100" y="1702597"/>
              <a:ext cx="40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58238" y="977900"/>
            <a:ext cx="8834986" cy="33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Layers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966894" y="4004235"/>
            <a:ext cx="7489818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457200" y="80403"/>
            <a:ext cx="8229600" cy="7264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Simplified View of the </a:t>
            </a:r>
            <a:r>
              <a:rPr lang="en-US" sz="3600" i="1" dirty="0" smtClean="0"/>
              <a:t>SDN</a:t>
            </a:r>
            <a:r>
              <a:rPr lang="en-US" sz="3600" dirty="0" smtClean="0"/>
              <a:t> </a:t>
            </a:r>
            <a:r>
              <a:rPr lang="en-US" sz="3600" i="1" dirty="0" smtClean="0"/>
              <a:t>Continuum</a:t>
            </a:r>
            <a:endParaRPr lang="en-US" sz="3600" i="1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22241" y="920035"/>
            <a:ext cx="0" cy="248845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7229" y="1702597"/>
            <a:ext cx="175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May be repeated</a:t>
            </a:r>
          </a:p>
          <a:p>
            <a:r>
              <a:rPr lang="en-US" sz="1400" dirty="0" smtClean="0"/>
              <a:t>(stacked or recursive)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51"/>
            <a:ext cx="8229600" cy="92065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Bowties/Hourglasses?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285404" y="55211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747443" y="1448700"/>
            <a:ext cx="5790564" cy="4123061"/>
            <a:chOff x="2747443" y="1448700"/>
            <a:chExt cx="5790564" cy="4123061"/>
          </a:xfrm>
        </p:grpSpPr>
        <p:pic>
          <p:nvPicPr>
            <p:cNvPr id="5" name="Picture 4" descr="hourglass_1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443" y="1448700"/>
              <a:ext cx="2591799" cy="41230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478477" y="4125871"/>
              <a:ext cx="1059530" cy="369332"/>
            </a:xfrm>
            <a:prstGeom prst="rect">
              <a:avLst/>
            </a:prstGeom>
            <a:noFill/>
            <a:ln>
              <a:solidFill>
                <a:srgbClr val="4619D8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1BFF"/>
                  </a:solidFill>
                </a:rPr>
                <a:t>OF/SDN?</a:t>
              </a:r>
              <a:endParaRPr lang="en-US" b="1" dirty="0">
                <a:solidFill>
                  <a:srgbClr val="661BF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73921" y="2523309"/>
              <a:ext cx="2022202" cy="337675"/>
              <a:chOff x="5269539" y="4147562"/>
              <a:chExt cx="2241342" cy="3693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566655" y="4147562"/>
                <a:ext cx="944226" cy="369332"/>
              </a:xfrm>
              <a:prstGeom prst="rect">
                <a:avLst/>
              </a:prstGeom>
              <a:noFill/>
              <a:ln>
                <a:solidFill>
                  <a:srgbClr val="4619D8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</a:rPr>
                  <a:t>OL/SDN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3" name="Straight Arrow Connector 12"/>
              <p:cNvCxnSpPr>
                <a:stCxn id="12" idx="1"/>
              </p:cNvCxnSpPr>
              <p:nvPr/>
            </p:nvCxnSpPr>
            <p:spPr>
              <a:xfrm flipH="1">
                <a:off x="5269539" y="4332228"/>
                <a:ext cx="1297116" cy="1798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5073921" y="3242006"/>
              <a:ext cx="2014372" cy="337675"/>
              <a:chOff x="5269539" y="4147562"/>
              <a:chExt cx="2232664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566655" y="4147562"/>
                <a:ext cx="93554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CP/SDN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" name="Straight Arrow Connector 15"/>
              <p:cNvCxnSpPr>
                <a:stCxn id="15" idx="1"/>
              </p:cNvCxnSpPr>
              <p:nvPr/>
            </p:nvCxnSpPr>
            <p:spPr>
              <a:xfrm flipH="1">
                <a:off x="5269539" y="4332228"/>
                <a:ext cx="1297116" cy="1798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149781" y="5876368"/>
            <a:ext cx="732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4619D8"/>
                </a:solidFill>
              </a:rPr>
              <a:t>OF/SDN?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CP/SDN </a:t>
            </a:r>
            <a:r>
              <a:rPr lang="en-US" dirty="0" smtClean="0"/>
              <a:t>makes existing control planes programmable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OL/SDN </a:t>
            </a:r>
            <a:r>
              <a:rPr lang="en-US" dirty="0"/>
              <a:t>i</a:t>
            </a:r>
            <a:r>
              <a:rPr lang="en-US" dirty="0" smtClean="0"/>
              <a:t>s an application </a:t>
            </a:r>
            <a:r>
              <a:rPr lang="en-US" i="1" dirty="0" smtClean="0"/>
              <a:t>from the perspective of the Internet’s  waist</a:t>
            </a:r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339242" y="1033707"/>
            <a:ext cx="4013245" cy="1214696"/>
            <a:chOff x="5339242" y="1033707"/>
            <a:chExt cx="4013245" cy="1214696"/>
          </a:xfrm>
        </p:grpSpPr>
        <p:sp>
          <p:nvSpPr>
            <p:cNvPr id="23" name="TextBox 22"/>
            <p:cNvSpPr txBox="1"/>
            <p:nvPr/>
          </p:nvSpPr>
          <p:spPr>
            <a:xfrm>
              <a:off x="5339242" y="1033707"/>
              <a:ext cx="40132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</a:rPr>
                <a:t>Open Loop Control + s/w + Moore’s Law </a:t>
              </a:r>
              <a:r>
                <a:rPr lang="en-US" sz="1600" b="1" i="1" dirty="0" smtClean="0">
                  <a:solidFill>
                    <a:srgbClr val="FF0000"/>
                  </a:solidFill>
                  <a:sym typeface="Wingdings"/>
                </a:rPr>
                <a:t> 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Randomness, Uncertainty, and Volatility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7307056" y="1618483"/>
              <a:ext cx="0" cy="62992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The </a:t>
            </a:r>
            <a:r>
              <a:rPr lang="en-US" dirty="0"/>
              <a:t>Future:  Where’s it All </a:t>
            </a:r>
            <a:r>
              <a:rPr lang="en-US" dirty="0" smtClean="0"/>
              <a:t>Going?</a:t>
            </a:r>
            <a:endParaRPr lang="en-US" dirty="0"/>
          </a:p>
        </p:txBody>
      </p:sp>
      <p:pic>
        <p:nvPicPr>
          <p:cNvPr id="5" name="Picture 4" descr="Zoidberg-futurama-3153999-1024-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8" y="1778480"/>
            <a:ext cx="7149265" cy="46591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738610"/>
          </a:xfrm>
        </p:spPr>
        <p:txBody>
          <a:bodyPr>
            <a:noAutofit/>
          </a:bodyPr>
          <a:lstStyle/>
          <a:p>
            <a:r>
              <a:rPr lang="en-US" dirty="0" smtClean="0"/>
              <a:t>But More Seriously….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497"/>
            <a:ext cx="8229600" cy="580422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6400" dirty="0" smtClean="0"/>
              <a:t>High order bit:</a:t>
            </a:r>
          </a:p>
          <a:p>
            <a:pPr lvl="1"/>
            <a:r>
              <a:rPr lang="en-US" sz="5600" dirty="0" smtClean="0"/>
              <a:t>System(s) we’re building are inherently uncertain </a:t>
            </a:r>
            <a:r>
              <a:rPr lang="en-US" sz="5600" dirty="0" smtClean="0">
                <a:sym typeface="Wingdings"/>
              </a:rPr>
              <a:t> </a:t>
            </a:r>
            <a:r>
              <a:rPr lang="en-US" sz="5600" dirty="0">
                <a:sym typeface="Wingdings"/>
              </a:rPr>
              <a:t>c</a:t>
            </a:r>
            <a:r>
              <a:rPr lang="en-US" sz="5600" dirty="0" smtClean="0"/>
              <a:t>loudy crystal balls</a:t>
            </a:r>
          </a:p>
          <a:p>
            <a:pPr lvl="1"/>
            <a:r>
              <a:rPr lang="en-US" sz="5600" dirty="0"/>
              <a:t>A</a:t>
            </a:r>
            <a:r>
              <a:rPr lang="en-US" sz="5600" dirty="0" smtClean="0"/>
              <a:t>rchitect for change and rapid evolution – </a:t>
            </a:r>
            <a:r>
              <a:rPr lang="en-US" sz="5600" dirty="0" smtClean="0">
                <a:sym typeface="Wingdings"/>
              </a:rPr>
              <a:t>see XP/Agile methodologies for a clue</a:t>
            </a:r>
            <a:endParaRPr lang="en-US" sz="5600" dirty="0">
              <a:sym typeface="Wingdings"/>
            </a:endParaRPr>
          </a:p>
          <a:p>
            <a:pPr lvl="1"/>
            <a:r>
              <a:rPr lang="en-US" sz="5600" b="1" dirty="0" smtClean="0">
                <a:solidFill>
                  <a:srgbClr val="FF0000"/>
                </a:solidFill>
                <a:sym typeface="Wingdings"/>
              </a:rPr>
              <a:t>Increasing roles for s/w and programmability + Moore’s law  volatility/uncertainty</a:t>
            </a:r>
          </a:p>
          <a:p>
            <a:pPr lvl="1"/>
            <a:r>
              <a:rPr lang="en-US" sz="5600" dirty="0" smtClean="0">
                <a:sym typeface="Wingdings"/>
              </a:rPr>
              <a:t>Lucky thing for many of us: we work primarily around the narrow waist, most stable place to be</a:t>
            </a:r>
          </a:p>
          <a:p>
            <a:pPr lvl="1"/>
            <a:r>
              <a:rPr lang="en-US" sz="5600" dirty="0" smtClean="0">
                <a:sym typeface="Wingdings"/>
              </a:rPr>
              <a:t>“Above the waist” characterized by uncertainty, e.g., </a:t>
            </a:r>
            <a:r>
              <a:rPr lang="en-US" sz="5600" dirty="0" smtClean="0">
                <a:sym typeface="Wingdings"/>
                <a:hlinkClick r:id="rId2"/>
              </a:rPr>
              <a:t>http://spotcloud.com/</a:t>
            </a:r>
            <a:endParaRPr lang="en-US" sz="5600" dirty="0"/>
          </a:p>
          <a:p>
            <a:endParaRPr lang="en-US" sz="6400" dirty="0"/>
          </a:p>
          <a:p>
            <a:r>
              <a:rPr lang="en-US" sz="6400" dirty="0" smtClean="0"/>
              <a:t>Conventional Technology Curves – S &amp; F</a:t>
            </a:r>
          </a:p>
          <a:p>
            <a:pPr lvl="1"/>
            <a:r>
              <a:rPr lang="en-US" sz="4800" dirty="0" smtClean="0"/>
              <a:t>Moore’s Law and the reptilian brain</a:t>
            </a:r>
          </a:p>
          <a:p>
            <a:pPr lvl="2"/>
            <a:r>
              <a:rPr lang="en-US" sz="3600" dirty="0" smtClean="0"/>
              <a:t>Someone eventually has to forward packets on the wire</a:t>
            </a:r>
          </a:p>
          <a:p>
            <a:pPr lvl="1"/>
            <a:r>
              <a:rPr lang="en-US" sz="4800" dirty="0" smtClean="0"/>
              <a:t>400G and 1T in the “near” term</a:t>
            </a:r>
          </a:p>
          <a:p>
            <a:pPr lvl="1"/>
            <a:r>
              <a:rPr lang="en-US" sz="4800" dirty="0" smtClean="0"/>
              <a:t>Silicon photonics, denser core count, ….</a:t>
            </a:r>
          </a:p>
          <a:p>
            <a:endParaRPr lang="en-US" sz="6400" dirty="0" smtClean="0"/>
          </a:p>
          <a:p>
            <a:r>
              <a:rPr lang="en-US" sz="6400" dirty="0" smtClean="0"/>
              <a:t>The future is all about Ecosystems</a:t>
            </a:r>
          </a:p>
          <a:p>
            <a:pPr lvl="1"/>
            <a:r>
              <a:rPr lang="en-US" sz="4800" dirty="0" smtClean="0"/>
              <a:t>Open Interfaces: Protocols, APIs, Code, Tool Chains </a:t>
            </a:r>
          </a:p>
          <a:p>
            <a:pPr lvl="1"/>
            <a:r>
              <a:rPr lang="en-US" sz="4800" dirty="0" smtClean="0"/>
              <a:t>Open Control Platforms at every level</a:t>
            </a:r>
          </a:p>
          <a:p>
            <a:pPr lvl="1"/>
            <a:r>
              <a:rPr lang="en-US" sz="4800" dirty="0" smtClean="0"/>
              <a:t>“Best of Breed” markets</a:t>
            </a:r>
          </a:p>
          <a:p>
            <a:pPr lvl="1"/>
            <a:r>
              <a:rPr lang="en-US" sz="4800" b="1" i="1" dirty="0" smtClean="0">
                <a:solidFill>
                  <a:srgbClr val="FF0000"/>
                </a:solidFill>
              </a:rPr>
              <a:t>And again, more </a:t>
            </a:r>
            <a:r>
              <a:rPr lang="en-US" sz="4800" b="1" i="1" dirty="0">
                <a:solidFill>
                  <a:srgbClr val="FF0000"/>
                </a:solidFill>
                <a:sym typeface="Wingdings"/>
              </a:rPr>
              <a:t>volatility/</a:t>
            </a:r>
            <a:r>
              <a:rPr lang="en-US" sz="4800" b="1" i="1" dirty="0" smtClean="0">
                <a:solidFill>
                  <a:srgbClr val="FF0000"/>
                </a:solidFill>
                <a:sym typeface="Wingdings"/>
              </a:rPr>
              <a:t>uncertainty injected into system as a whole</a:t>
            </a:r>
            <a:endParaRPr lang="en-US" sz="64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endParaRPr lang="en-US" sz="6400" dirty="0"/>
          </a:p>
          <a:p>
            <a:r>
              <a:rPr lang="en-US" sz="6400" dirty="0" smtClean="0"/>
              <a:t>Open *everything*</a:t>
            </a:r>
          </a:p>
          <a:p>
            <a:pPr marL="0" indent="0">
              <a:buNone/>
            </a:pPr>
            <a:endParaRPr lang="en-US" sz="5200" dirty="0" smtClean="0"/>
          </a:p>
        </p:txBody>
      </p:sp>
      <p:pic>
        <p:nvPicPr>
          <p:cNvPr id="4" name="Picture 3" descr="reptiles14_01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8" y="2708237"/>
            <a:ext cx="2301684" cy="16883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6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879"/>
            <a:ext cx="8229600" cy="828324"/>
          </a:xfrm>
        </p:spPr>
        <p:txBody>
          <a:bodyPr>
            <a:normAutofit/>
          </a:bodyPr>
          <a:lstStyle/>
          <a:p>
            <a:r>
              <a:rPr lang="en-US" dirty="0" smtClean="0"/>
              <a:t>Summary – What are our Options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673"/>
            <a:ext cx="8229600" cy="5354257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1400" dirty="0" smtClean="0"/>
              <a:t>Be conservative with the narrow waist -- </a:t>
            </a:r>
            <a:r>
              <a:rPr lang="en-US" sz="1200" dirty="0"/>
              <a:t>constraints that </a:t>
            </a:r>
            <a:r>
              <a:rPr lang="en-US" sz="1200" dirty="0" err="1" smtClean="0"/>
              <a:t>deconstrain</a:t>
            </a:r>
            <a:endParaRPr lang="en-US" sz="1400" dirty="0" smtClean="0"/>
          </a:p>
          <a:p>
            <a:pPr lvl="1"/>
            <a:r>
              <a:rPr lang="en-US" sz="1200" dirty="0" smtClean="0"/>
              <a:t>We’re pretty good at this</a:t>
            </a:r>
          </a:p>
          <a:p>
            <a:pPr lvl="1"/>
            <a:r>
              <a:rPr lang="en-US" sz="1200" dirty="0" smtClean="0"/>
              <a:t>Reuse parts where possible (we’re also pretty good at this; traceroute a canonical example)</a:t>
            </a:r>
            <a:endParaRPr lang="en-US" sz="1600" dirty="0" smtClean="0"/>
          </a:p>
          <a:p>
            <a:endParaRPr lang="en-US" sz="1200" dirty="0" smtClean="0"/>
          </a:p>
          <a:p>
            <a:r>
              <a:rPr lang="en-US" sz="1400" dirty="0" smtClean="0"/>
              <a:t>Expect uncertainty and volatility from above</a:t>
            </a:r>
          </a:p>
          <a:p>
            <a:pPr lvl="1"/>
            <a:r>
              <a:rPr lang="en-US" sz="1200" dirty="0" smtClean="0"/>
              <a:t>Inherent in software, and importantly, in acceleration </a:t>
            </a:r>
          </a:p>
          <a:p>
            <a:pPr lvl="2"/>
            <a:r>
              <a:rPr lang="en-US" sz="1200" dirty="0" smtClean="0"/>
              <a:t>We know the network is RYF-complex so we know that </a:t>
            </a:r>
            <a:r>
              <a:rPr lang="en-US" sz="1200" dirty="0" smtClean="0">
                <a:sym typeface="Wingdings"/>
              </a:rPr>
              <a:t>for H(p,x), the “harm” function, </a:t>
            </a:r>
            <a:r>
              <a:rPr lang="en-US" sz="1200" dirty="0" smtClean="0"/>
              <a:t>d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H(p,x)/dx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≠ 0</a:t>
            </a:r>
          </a:p>
          <a:p>
            <a:pPr lvl="2"/>
            <a:r>
              <a:rPr lang="en-US" sz="1200" dirty="0">
                <a:sym typeface="Wingdings"/>
              </a:rPr>
              <a:t>W</a:t>
            </a:r>
            <a:r>
              <a:rPr lang="en-US" sz="1200" dirty="0" smtClean="0">
                <a:sym typeface="Wingdings"/>
              </a:rPr>
              <a:t>hen you architect for robustness, understand what fragilities have been created </a:t>
            </a:r>
            <a:endParaRPr lang="en-US" sz="1200" dirty="0" smtClean="0"/>
          </a:p>
          <a:p>
            <a:pPr lvl="1"/>
            <a:r>
              <a:rPr lang="en-US" sz="1200" dirty="0" smtClean="0">
                <a:sym typeface="Wingdings"/>
              </a:rPr>
              <a:t> Software </a:t>
            </a:r>
            <a:r>
              <a:rPr lang="en-US" sz="1200" dirty="0">
                <a:sym typeface="Wingdings"/>
              </a:rPr>
              <a:t>(</a:t>
            </a:r>
            <a:r>
              <a:rPr lang="en-US" sz="1200" dirty="0" smtClean="0"/>
              <a:t>SDN or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spotcloud.com</a:t>
            </a:r>
            <a:r>
              <a:rPr lang="en-US" sz="1200" dirty="0" smtClean="0"/>
              <a:t> or …) is inherently non-linear, volatility, and uncertain</a:t>
            </a:r>
          </a:p>
          <a:p>
            <a:pPr lvl="2"/>
            <a:r>
              <a:rPr lang="en-US" sz="1200" dirty="0" smtClean="0"/>
              <a:t>We need to learn to live with/benefit from the non-linear, random, uncertain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DevOps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smtClean="0"/>
              <a:t>Develop our understanding bottom up (by “tinkering”)</a:t>
            </a:r>
          </a:p>
          <a:p>
            <a:pPr lvl="1"/>
            <a:r>
              <a:rPr lang="en-US" sz="1200" dirty="0" smtClean="0"/>
              <a:t>Actually an “Internet principle”. We learn incrementally…</a:t>
            </a:r>
          </a:p>
          <a:p>
            <a:pPr lvl="1"/>
            <a:r>
              <a:rPr lang="en-US" sz="1200" dirty="0" smtClean="0"/>
              <a:t>Avoid the top-down </a:t>
            </a:r>
            <a:r>
              <a:rPr lang="en-US" sz="1200" dirty="0"/>
              <a:t>(in </a:t>
            </a:r>
            <a:r>
              <a:rPr lang="en-US" sz="1200" dirty="0" smtClean="0"/>
              <a:t>epistemology, science, engineering,…)</a:t>
            </a:r>
          </a:p>
          <a:p>
            <a:pPr lvl="1"/>
            <a:r>
              <a:rPr lang="en-US" sz="1200" dirty="0" smtClean="0"/>
              <a:t>Bottom-up v. top-down innovation cycles  – cf Curtis Carlson</a:t>
            </a:r>
          </a:p>
          <a:p>
            <a:endParaRPr lang="en-US" sz="1200" dirty="0" smtClean="0"/>
          </a:p>
          <a:p>
            <a:r>
              <a:rPr lang="en-US" sz="1400" dirty="0"/>
              <a:t>D</a:t>
            </a:r>
            <a:r>
              <a:rPr lang="en-US" sz="1400" dirty="0" smtClean="0"/>
              <a:t>esign future software ecosystems to benefit from variability and uncertainty rather than trying to engineer it out (as shielding these systems from the random may actually cause harm)</a:t>
            </a:r>
          </a:p>
          <a:p>
            <a:pPr lvl="1"/>
            <a:r>
              <a:rPr lang="en-US" sz="1200" dirty="0" smtClean="0"/>
              <a:t>For example,  design in  </a:t>
            </a:r>
            <a:r>
              <a:rPr lang="en-US" sz="1200" b="1" i="1" dirty="0" smtClean="0"/>
              <a:t>degeneracy</a:t>
            </a:r>
            <a:r>
              <a:rPr lang="en-US" sz="1200" dirty="0" smtClean="0"/>
              <a:t>  -- i.e.,  </a:t>
            </a:r>
            <a:r>
              <a:rPr lang="en-US" sz="1200" dirty="0"/>
              <a:t>“ability of structurally different elements of a </a:t>
            </a:r>
            <a:r>
              <a:rPr lang="en-US" sz="1200" dirty="0" smtClean="0"/>
              <a:t>system </a:t>
            </a:r>
            <a:r>
              <a:rPr lang="en-US" sz="1200" dirty="0"/>
              <a:t>to perform the same function</a:t>
            </a:r>
            <a:r>
              <a:rPr lang="en-US" sz="1200" dirty="0" smtClean="0"/>
              <a:t>”. </a:t>
            </a:r>
            <a:r>
              <a:rPr lang="en-US" sz="1200" dirty="0"/>
              <a:t>In other words, </a:t>
            </a:r>
            <a:r>
              <a:rPr lang="en-US" sz="1200" dirty="0" smtClean="0"/>
              <a:t>design in partial functional </a:t>
            </a:r>
            <a:r>
              <a:rPr lang="en-US" sz="1200" dirty="0"/>
              <a:t>overlap of </a:t>
            </a:r>
            <a:r>
              <a:rPr lang="en-US" sz="1200" dirty="0" smtClean="0"/>
              <a:t>elements capable </a:t>
            </a:r>
            <a:r>
              <a:rPr lang="en-US" sz="1200" dirty="0"/>
              <a:t>of non-rigid, flexible and versatile functionality.  </a:t>
            </a:r>
            <a:r>
              <a:rPr lang="en-US" sz="1200" dirty="0" smtClean="0"/>
              <a:t>This allows for evolution *plus* redundancy.  Contrast m:n </a:t>
            </a:r>
            <a:r>
              <a:rPr lang="en-US" sz="1200" i="1" dirty="0" smtClean="0"/>
              <a:t>redundancy</a:t>
            </a:r>
            <a:r>
              <a:rPr lang="en-US" sz="1200" dirty="0"/>
              <a:t> </a:t>
            </a:r>
            <a:r>
              <a:rPr lang="en-US" sz="1200" dirty="0" smtClean="0"/>
              <a:t>(i.e., we do just the opposite).</a:t>
            </a:r>
            <a:endParaRPr lang="en-US" sz="1200" dirty="0"/>
          </a:p>
          <a:p>
            <a:pPr lvl="1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Q&amp;A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1592" y="3212353"/>
            <a:ext cx="3200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Thanks!</a:t>
            </a:r>
            <a:endParaRPr lang="en-US" sz="7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5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Trends</a:t>
            </a:r>
            <a:endParaRPr lang="en-US" dirty="0"/>
          </a:p>
        </p:txBody>
      </p:sp>
      <p:pic>
        <p:nvPicPr>
          <p:cNvPr id="4" name="Picture 3" descr="W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" y="1583763"/>
            <a:ext cx="8546352" cy="49007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4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35"/>
          <p:cNvSpPr txBox="1">
            <a:spLocks/>
          </p:cNvSpPr>
          <p:nvPr/>
        </p:nvSpPr>
        <p:spPr>
          <a:xfrm>
            <a:off x="439930" y="291223"/>
            <a:ext cx="8084636" cy="963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Trend: The Evolution of Intelligence</a:t>
            </a:r>
          </a:p>
          <a:p>
            <a:r>
              <a:rPr lang="en-US" sz="2000" dirty="0"/>
              <a:t>Precambrian (Reptilian) Brain to Neocortex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/>
              <a:t>Hardware to </a:t>
            </a:r>
            <a:r>
              <a:rPr lang="en-US" sz="2000" dirty="0" smtClean="0"/>
              <a:t>Software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4948" y="1576601"/>
            <a:ext cx="8318479" cy="3517291"/>
            <a:chOff x="244809" y="1591319"/>
            <a:chExt cx="8616349" cy="4262982"/>
          </a:xfrm>
        </p:grpSpPr>
        <p:sp>
          <p:nvSpPr>
            <p:cNvPr id="12" name="Rectangle 11"/>
            <p:cNvSpPr/>
            <p:nvPr/>
          </p:nvSpPr>
          <p:spPr>
            <a:xfrm>
              <a:off x="244809" y="1591319"/>
              <a:ext cx="8616349" cy="426298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42679" y="1798353"/>
              <a:ext cx="7978159" cy="3750609"/>
              <a:chOff x="637987" y="2046567"/>
              <a:chExt cx="7978159" cy="375060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676577" y="2046567"/>
                <a:ext cx="3939569" cy="832101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50000"/>
                    </a:schemeClr>
                  </a:gs>
                  <a:gs pos="80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SOFTWARE</a:t>
                </a:r>
                <a:endParaRPr lang="en-US" dirty="0"/>
              </a:p>
            </p:txBody>
          </p:sp>
          <p:pic>
            <p:nvPicPr>
              <p:cNvPr id="8" name="Picture 7" descr="C:\Documents and Settings\ccolgan\Desktop\BROCADE PROJECTS\Sales Leadership Summit_Mid-Year Event\SLS_2012_SF\PRESENTATIONS\04_Dave Meyer\iStock_000021837810Small.jpg"/>
              <p:cNvPicPr>
                <a:picLocks noChangeAspect="1" noChangeArrowheads="1"/>
              </p:cNvPicPr>
              <p:nvPr/>
            </p:nvPicPr>
            <p:blipFill>
              <a:blip r:embed="rId2"/>
              <a:srcRect l="11566" t="5624" b="7567"/>
              <a:stretch>
                <a:fillRect/>
              </a:stretch>
            </p:blipFill>
            <p:spPr bwMode="auto">
              <a:xfrm>
                <a:off x="639766" y="2898507"/>
                <a:ext cx="3902371" cy="2822844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37987" y="2046567"/>
                <a:ext cx="3939569" cy="832101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50000"/>
                    </a:schemeClr>
                  </a:gs>
                  <a:gs pos="80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HARDWARE</a:t>
                </a:r>
                <a:endParaRPr lang="en-US" dirty="0"/>
              </a:p>
            </p:txBody>
          </p:sp>
          <p:pic>
            <p:nvPicPr>
              <p:cNvPr id="10" name="Picture 9" descr="brain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354" y="2988235"/>
                <a:ext cx="3854822" cy="2808941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32871" y="5398470"/>
            <a:ext cx="56989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Universal Architectural Features of Scalable/Evolvable Systems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RYF-Complexity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Bowtie architectures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Massively distributed control</a:t>
            </a:r>
            <a:endParaRPr lang="en-US" sz="1200" dirty="0"/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H</a:t>
            </a:r>
            <a:r>
              <a:rPr lang="en-US" sz="1200" dirty="0" smtClean="0"/>
              <a:t>ighly layered with robust control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Component reuse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69206" y="5583136"/>
            <a:ext cx="4161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Once you have the h/w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its all about code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3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51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Trend: Everything De-silos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esi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81" y="1247645"/>
            <a:ext cx="6891210" cy="3451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863" y="5518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103020"/>
            <a:ext cx="6609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/>
              <a:t>Vertical -&gt; Horizontal Integration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Everything Open </a:t>
            </a:r>
            <a:r>
              <a:rPr lang="en-US" sz="2400" dirty="0"/>
              <a:t>{APIs, Protocols, Source}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Everything </a:t>
            </a:r>
            <a:r>
              <a:rPr lang="en-US" sz="2400" dirty="0" smtClean="0"/>
              <a:t>Modular/Pluggable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sym typeface="Wingdings"/>
              </a:rPr>
              <a:t>Future is about Ecosystems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2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19" y="274638"/>
            <a:ext cx="8229600" cy="7035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Trend: Network Centric to</a:t>
            </a:r>
            <a:r>
              <a:rPr lang="en-US" sz="4000" b="1" dirty="0" smtClean="0">
                <a:solidFill>
                  <a:srgbClr val="FF0000"/>
                </a:solidFill>
                <a:sym typeface="Wingdings"/>
              </a:rPr>
              <a:t> IT Centric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9817"/>
            <a:ext cx="8229600" cy="26481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Shift in influence and speed</a:t>
            </a:r>
          </a:p>
          <a:p>
            <a:r>
              <a:rPr lang="en-US" dirty="0" smtClean="0"/>
              <a:t>Shift in locus of purchasing influence</a:t>
            </a:r>
          </a:p>
          <a:p>
            <a:r>
              <a:rPr lang="en-US" dirty="0" smtClean="0"/>
              <a:t>Changes in cost structures</a:t>
            </a:r>
          </a:p>
          <a:p>
            <a:pPr lvl="1"/>
            <a:r>
              <a:rPr lang="en-US" sz="2000" dirty="0" smtClean="0"/>
              <a:t>ETSI NfV, ATIS, IETF, Open Source, ...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NetOPs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DevOPs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Information-Techn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07" y="1247088"/>
            <a:ext cx="5374754" cy="27239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6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3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Other Important Macro Trends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634615"/>
            <a:ext cx="8507506" cy="48543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Everything Virtualizes</a:t>
            </a:r>
          </a:p>
          <a:p>
            <a:pPr lvl="1"/>
            <a:r>
              <a:rPr lang="en-US" dirty="0" smtClean="0"/>
              <a:t>Well, we’ve seen this</a:t>
            </a:r>
          </a:p>
          <a:p>
            <a:endParaRPr lang="en-US" dirty="0" smtClean="0"/>
          </a:p>
          <a:p>
            <a:r>
              <a:rPr lang="en-US" dirty="0" smtClean="0"/>
              <a:t>Data Center new “center” of the universe</a:t>
            </a:r>
          </a:p>
          <a:p>
            <a:pPr lvl="1"/>
            <a:r>
              <a:rPr lang="en-US" dirty="0" smtClean="0"/>
              <a:t>Looks like ~ 40% of all traffic is currently sourced/sinked in a DC</a:t>
            </a:r>
          </a:p>
          <a:p>
            <a:pPr lvl="1"/>
            <a:r>
              <a:rPr lang="en-US" dirty="0" smtClean="0"/>
              <a:t>Dominant service delivery point</a:t>
            </a:r>
          </a:p>
          <a:p>
            <a:endParaRPr lang="en-US" dirty="0" smtClean="0"/>
          </a:p>
          <a:p>
            <a:r>
              <a:rPr lang="en-US" dirty="0" smtClean="0"/>
              <a:t>Integrated orchestration of almost everything</a:t>
            </a:r>
          </a:p>
          <a:p>
            <a:endParaRPr lang="en-US" dirty="0" smtClean="0"/>
          </a:p>
          <a:p>
            <a:r>
              <a:rPr lang="en-US" dirty="0" smtClean="0"/>
              <a:t>Bottom Line: Increasing influence of software *everywhere* </a:t>
            </a:r>
          </a:p>
          <a:p>
            <a:pPr lvl="1"/>
            <a:r>
              <a:rPr lang="en-US" dirty="0" smtClean="0"/>
              <a:t>All integrated with our compute, storage, identities, …</a:t>
            </a:r>
          </a:p>
          <a:p>
            <a:pPr lvl="1"/>
            <a:r>
              <a:rPr lang="en-US" dirty="0" smtClean="0"/>
              <a:t>Increasing compute, storage, and network “power”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increasing volatility/uncertainty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9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3849</Words>
  <Application>Microsoft Macintosh PowerPoint</Application>
  <PresentationFormat>On-screen Show (4:3)</PresentationFormat>
  <Paragraphs>574</Paragraphs>
  <Slides>46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Macro Trends, Complexity, and Software Defined Networking</vt:lpstr>
      <vt:lpstr>Agenda</vt:lpstr>
      <vt:lpstr>Danger Will Robinson!!!</vt:lpstr>
      <vt:lpstr>Bottom Line Here</vt:lpstr>
      <vt:lpstr>Macro Trends</vt:lpstr>
      <vt:lpstr>PowerPoint Presentation</vt:lpstr>
      <vt:lpstr>Trend: Everything De-silos</vt:lpstr>
      <vt:lpstr>Trend: Network Centric to IT Centric</vt:lpstr>
      <vt:lpstr>Other Important Macro Trends</vt:lpstr>
      <vt:lpstr>Oh Yeah, This Talk Was Supposed To Have Something To Do With SDN</vt:lpstr>
      <vt:lpstr>Maybe this is the problem?</vt:lpstr>
      <vt:lpstr>Or This?</vt:lpstr>
      <vt:lpstr>Robustness vs. Complexity Systems View</vt:lpstr>
      <vt:lpstr>So what are Robustness and Fragility?</vt:lpstr>
      <vt:lpstr>Robust</vt:lpstr>
      <vt:lpstr>System features cast as Robustness</vt:lpstr>
      <vt:lpstr>Brief Aside: Fragility and Scaling  (geeking out for a sec…)</vt:lpstr>
      <vt:lpstr>What Is Antifragility?</vt:lpstr>
      <vt:lpstr>Aside: What is Complexity?</vt:lpstr>
      <vt:lpstr>Aside: Biology and Technology Look the Same?</vt:lpstr>
      <vt:lpstr>Moving up in Organization… How about these?</vt:lpstr>
      <vt:lpstr>How About These?</vt:lpstr>
      <vt:lpstr>But When You Get to Higher Levels of Organization….</vt:lpstr>
      <vt:lpstr>BTW, This Might Also Obvious But…</vt:lpstr>
      <vt:lpstr>Ok, Key Architectural Takeaways?</vt:lpstr>
      <vt:lpstr>Bowties 101  Constraints that Deconstrain</vt:lpstr>
      <vt:lpstr>But Wait a Second Anything Look Familiar?</vt:lpstr>
      <vt:lpstr>NDN Hourglass</vt:lpstr>
      <vt:lpstr>In Practice Things are More Complicated The Nested Bowtie Architecture of Metabolism</vt:lpstr>
      <vt:lpstr>Biology versus the Internet</vt:lpstr>
      <vt:lpstr>Ok, Back to SDN How Did We Get Here?</vt:lpstr>
      <vt:lpstr>So Let’s Have a Look at OF/SDN Here’s Another View of the Thesis</vt:lpstr>
      <vt:lpstr>A Closer Look</vt:lpstr>
      <vt:lpstr>PowerPoint Presentation</vt:lpstr>
      <vt:lpstr>BTW, Logically Centralized?</vt:lpstr>
      <vt:lpstr>BTW,  Nothing New Under The Sun…</vt:lpstr>
      <vt:lpstr>PowerPoint Presentation</vt:lpstr>
      <vt:lpstr>OK, Fast Forward to Today: OF 1.1+</vt:lpstr>
      <vt:lpstr>A Perhaps Controversial View on SDN</vt:lpstr>
      <vt:lpstr>NfV and SDN as Optimizations</vt:lpstr>
      <vt:lpstr>A Simplified View of the SDN Continuum</vt:lpstr>
      <vt:lpstr>Bowties/Hourglasses?</vt:lpstr>
      <vt:lpstr>So The Future:  Where’s it All Going?</vt:lpstr>
      <vt:lpstr>But More Seriously….</vt:lpstr>
      <vt:lpstr>Summary – What are our Options </vt:lpstr>
      <vt:lpstr>Q&amp;A</vt:lpstr>
    </vt:vector>
  </TitlesOfParts>
  <Company>UO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The Past, Present and Future: Macro Trends in Networking and the Role of Software Defined Networking</dc:title>
  <dc:creator>David Meyer</dc:creator>
  <cp:lastModifiedBy>David Meyer</cp:lastModifiedBy>
  <cp:revision>935</cp:revision>
  <dcterms:created xsi:type="dcterms:W3CDTF">2013-01-10T19:34:30Z</dcterms:created>
  <dcterms:modified xsi:type="dcterms:W3CDTF">2013-08-22T19:12:36Z</dcterms:modified>
</cp:coreProperties>
</file>