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tags/tag4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7.xml" ContentType="application/vnd.openxmlformats-officedocument.presentationml.notesSlide+xml"/>
  <Override PartName="/ppt/embeddings/oleObject2.bin" ContentType="application/vnd.openxmlformats-officedocument.oleObject"/>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embeddings/oleObject3.bin" ContentType="application/vnd.openxmlformats-officedocument.oleObject"/>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84" r:id="rId3"/>
    <p:sldMasterId id="2147483696" r:id="rId4"/>
    <p:sldMasterId id="2147483704" r:id="rId5"/>
    <p:sldMasterId id="2147483711" r:id="rId6"/>
    <p:sldMasterId id="2147483723" r:id="rId7"/>
    <p:sldMasterId id="2147483728" r:id="rId8"/>
    <p:sldMasterId id="2147483734" r:id="rId9"/>
    <p:sldMasterId id="2147483741" r:id="rId10"/>
    <p:sldMasterId id="2147483748" r:id="rId11"/>
    <p:sldMasterId id="2147483755" r:id="rId12"/>
    <p:sldMasterId id="2147483762" r:id="rId13"/>
  </p:sldMasterIdLst>
  <p:notesMasterIdLst>
    <p:notesMasterId r:id="rId28"/>
  </p:notesMasterIdLst>
  <p:sldIdLst>
    <p:sldId id="917" r:id="rId14"/>
    <p:sldId id="857" r:id="rId15"/>
    <p:sldId id="883" r:id="rId16"/>
    <p:sldId id="908" r:id="rId17"/>
    <p:sldId id="916" r:id="rId18"/>
    <p:sldId id="799" r:id="rId19"/>
    <p:sldId id="894" r:id="rId20"/>
    <p:sldId id="886" r:id="rId21"/>
    <p:sldId id="900" r:id="rId22"/>
    <p:sldId id="815" r:id="rId23"/>
    <p:sldId id="789" r:id="rId24"/>
    <p:sldId id="828" r:id="rId25"/>
    <p:sldId id="909" r:id="rId26"/>
    <p:sldId id="511" r:id="rId27"/>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jpoirier" initials="j"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728B"/>
    <a:srgbClr val="304D5F"/>
    <a:srgbClr val="CBD9DF"/>
    <a:srgbClr val="AFBFD0"/>
    <a:srgbClr val="777777"/>
    <a:srgbClr val="0033CC"/>
    <a:srgbClr val="007A77"/>
    <a:srgbClr val="00ACA8"/>
    <a:srgbClr val="009999"/>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56" autoAdjust="0"/>
    <p:restoredTop sz="97181" autoAdjust="0"/>
  </p:normalViewPr>
  <p:slideViewPr>
    <p:cSldViewPr snapToGrid="0">
      <p:cViewPr varScale="1">
        <p:scale>
          <a:sx n="119" d="100"/>
          <a:sy n="119" d="100"/>
        </p:scale>
        <p:origin x="-856" y="-96"/>
      </p:cViewPr>
      <p:guideLst>
        <p:guide orient="horz" pos="435"/>
        <p:guide pos="274"/>
      </p:guideLst>
    </p:cSldViewPr>
  </p:slideViewPr>
  <p:outlineViewPr>
    <p:cViewPr>
      <p:scale>
        <a:sx n="33" d="100"/>
        <a:sy n="33" d="100"/>
      </p:scale>
      <p:origin x="294" y="0"/>
    </p:cViewPr>
  </p:outlin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tags" Target="tags/tag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image" Target="../media/image83.emf"/><Relationship Id="rId5" Type="http://schemas.openxmlformats.org/officeDocument/2006/relationships/image" Target="../media/image84.emf"/><Relationship Id="rId1" Type="http://schemas.openxmlformats.org/officeDocument/2006/relationships/image" Target="NULL"/><Relationship Id="rId2" Type="http://schemas.openxmlformats.org/officeDocument/2006/relationships/image" Target="../media/image8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630935-8C16-480F-B354-3D636415AAF2}" type="datetimeFigureOut">
              <a:rPr lang="en-US"/>
              <a:pPr>
                <a:defRPr/>
              </a:pPr>
              <a:t>5/09/13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E031BE0-13F8-4ADD-A204-8D7191C4D955}" type="slidenum">
              <a:rPr lang="en-US"/>
              <a:pPr>
                <a:defRPr/>
              </a:pPr>
              <a:t>‹#›</a:t>
            </a:fld>
            <a:endParaRPr lang="en-US"/>
          </a:p>
        </p:txBody>
      </p:sp>
    </p:spTree>
    <p:extLst>
      <p:ext uri="{BB962C8B-B14F-4D97-AF65-F5344CB8AC3E}">
        <p14:creationId xmlns:p14="http://schemas.microsoft.com/office/powerpoint/2010/main" val="1496053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14B09-7C50-4114-8675-D6CC4E79564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994" name="Rectangle 7"/>
          <p:cNvSpPr txBox="1">
            <a:spLocks noGrp="1" noChangeArrowheads="1"/>
          </p:cNvSpPr>
          <p:nvPr/>
        </p:nvSpPr>
        <p:spPr bwMode="auto">
          <a:xfrm>
            <a:off x="3884613" y="8685787"/>
            <a:ext cx="2971800" cy="456654"/>
          </a:xfrm>
          <a:prstGeom prst="rect">
            <a:avLst/>
          </a:prstGeom>
          <a:noFill/>
          <a:ln w="9525">
            <a:noFill/>
            <a:miter lim="800000"/>
            <a:headEnd/>
            <a:tailEnd/>
          </a:ln>
        </p:spPr>
        <p:txBody>
          <a:bodyPr anchor="b"/>
          <a:lstStyle/>
          <a:p>
            <a:pPr algn="r">
              <a:spcBef>
                <a:spcPct val="0"/>
              </a:spcBef>
            </a:pPr>
            <a:fld id="{A77AF01B-B761-46BE-8A5B-799464DD3BA7}" type="slidenum">
              <a:rPr lang="en-US" sz="1200"/>
              <a:pPr algn="r">
                <a:spcBef>
                  <a:spcPct val="0"/>
                </a:spcBef>
              </a:pPr>
              <a:t>14</a:t>
            </a:fld>
            <a:endParaRPr lang="en-US" sz="1200"/>
          </a:p>
        </p:txBody>
      </p:sp>
      <p:sp>
        <p:nvSpPr>
          <p:cNvPr id="1876995" name="Rectangle 2"/>
          <p:cNvSpPr>
            <a:spLocks noGrp="1" noRot="1" noChangeAspect="1" noChangeArrowheads="1" noTextEdit="1"/>
          </p:cNvSpPr>
          <p:nvPr>
            <p:ph type="sldImg"/>
          </p:nvPr>
        </p:nvSpPr>
        <p:spPr>
          <a:ln/>
        </p:spPr>
      </p:sp>
      <p:sp>
        <p:nvSpPr>
          <p:cNvPr id="1876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14B09-7C50-4114-8675-D6CC4E79564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CCFAE-A967-4493-9F4C-F79E4908F011}"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Today’s Fixed Service Architecture is heavily dependent upon high function CPE devices that also present challenges to the Service Provider Business Model.  With this CPE centric model service innovation often requires additional that functionality be added to the CPE directly increasing its cost and complexity.  Furthermore, functions such as NAT in the CPE prevent Service Provider visibility to the number and type of attached devices in the home – in essence a subscriber is equal to an entire household.  Conversely in the mobile service architecture, where service creativity and velocity are evident, each device is directly attached and completely visible to the Service Provider network. Because of its lack of visibility &amp; control service innovation is stalled from a creativity standpoint and the requirements to introduce new features and functions into millions of deployed CPE devices significantly impacts service velocity, not to mention the increased CAPEX and OPEX costs associated with acquiring higher function CPE devices, CPE replacements and </a:t>
            </a:r>
            <a:r>
              <a:rPr lang="en-US" sz="1100" dirty="0" err="1" smtClean="0"/>
              <a:t>sw</a:t>
            </a:r>
            <a:r>
              <a:rPr lang="en-US" sz="1100" dirty="0" smtClean="0"/>
              <a:t> upgrades and increase cost of managing millions of complex devices in homes and small businesses.  </a:t>
            </a:r>
          </a:p>
          <a:p>
            <a:endParaRPr lang="en-US" sz="1100" dirty="0" smtClean="0"/>
          </a:p>
          <a:p>
            <a:r>
              <a:rPr lang="en-US" sz="1100" dirty="0" smtClean="0"/>
              <a:t>Juniper can disrupt the BB CPE market with a simplified architecture – by moving key CPE functions into the cloud integrating them into the network &amp; monetize as SW and as a result simplify the device in the home to provide nothing more than connectivity. This simplifies &amp; improves the user experience, and improves the economics of networking by removing CPE service innovation barriers, provided visibility to all attached devices, and leveraging &amp; integrating with other network services. </a:t>
            </a:r>
          </a:p>
          <a:p>
            <a:endParaRPr lang="en-US" sz="1100" dirty="0" smtClean="0"/>
          </a:p>
          <a:p>
            <a:endParaRPr lang="en-US" sz="1100" dirty="0" smtClean="0"/>
          </a:p>
        </p:txBody>
      </p:sp>
      <p:sp>
        <p:nvSpPr>
          <p:cNvPr id="4" name="Slide Number Placeholder 3"/>
          <p:cNvSpPr>
            <a:spLocks noGrp="1"/>
          </p:cNvSpPr>
          <p:nvPr>
            <p:ph type="sldNum" sz="quarter" idx="10"/>
          </p:nvPr>
        </p:nvSpPr>
        <p:spPr/>
        <p:txBody>
          <a:bodyPr/>
          <a:lstStyle/>
          <a:p>
            <a:fld id="{B3A14B09-7C50-4114-8675-D6CC4E79564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1433" tIns="45717" rIns="91433" bIns="45717" anchor="b"/>
          <a:lstStyle/>
          <a:p>
            <a:pPr algn="r"/>
            <a:fld id="{49A8E35C-D99D-4C65-94A2-BCFC18A65D41}" type="slidenum">
              <a:rPr lang="en-US" sz="1200"/>
              <a:pPr algn="r"/>
              <a:t>7</a:t>
            </a:fld>
            <a:endParaRPr lang="en-US" sz="1200" dirty="0"/>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r>
              <a:rPr lang="en-US" dirty="0" smtClean="0"/>
              <a:t>With</a:t>
            </a:r>
            <a:r>
              <a:rPr lang="en-US" baseline="0" dirty="0" smtClean="0"/>
              <a:t> this new service architecture it becomes simple to blend in home and in cloud services to offer unique &amp; innovative consumer services.  For example Universal Plug and Play (UPnP)</a:t>
            </a:r>
            <a:r>
              <a:rPr lang="en-US" dirty="0" smtClean="0"/>
              <a:t> is used in the home to support zero-configuration, "invisible" networking, and automatic discovery for a breadth of device categories from a wide range of vendors. This means a device can dynamically join a network, obtain an IP address, convey its capabilities, and learn about the presence and capabilities of other devices.  </a:t>
            </a:r>
          </a:p>
          <a:p>
            <a:endParaRPr lang="en-US" dirty="0" smtClean="0"/>
          </a:p>
          <a:p>
            <a:r>
              <a:rPr lang="en-US" dirty="0" smtClean="0"/>
              <a:t>By implementing the My Home VPN service the this same construct can be used to enable new services that are cloud based.  A service provider could implement a portal where consumers could subscribe to services offered in the cloud.  Once subscribed to, the service is connected to the My Home VPN and using UPnP devices connected in the home can dynamically discover, access and consume the cloud based services as if they were deployed and available directly in the home.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cloud CPE solution architecture includes</a:t>
            </a:r>
            <a:r>
              <a:rPr lang="en-US" baseline="0" dirty="0" smtClean="0"/>
              <a:t> the Layer 2 CPE deployed in the home offering switched connectivity between devices and access to the cloud and Internet via a WAN connection to the service provider access network.  DHCP services, NAT and IP Forwarding are provided by the Cloud CPE context on the MX platform.  There is one Cloud CPE context per household.  The cloud CPE context can also be incorporated with </a:t>
            </a:r>
            <a:r>
              <a:rPr lang="en-US" baseline="0" dirty="0" err="1" smtClean="0"/>
              <a:t>Junos</a:t>
            </a:r>
            <a:r>
              <a:rPr lang="en-US" baseline="0" dirty="0" smtClean="0"/>
              <a:t> VPN services to create the My home VPN which can be used to create a unique blend of in home and in cloud services.  These services can be consumed from within the home of from any Internet enabled connection with secure access from a </a:t>
            </a:r>
            <a:r>
              <a:rPr lang="en-US" baseline="0" dirty="0" err="1" smtClean="0"/>
              <a:t>Junos</a:t>
            </a:r>
            <a:r>
              <a:rPr lang="en-US" baseline="0" dirty="0" smtClean="0"/>
              <a:t> Pulse enabled device.  This disruptive service architecture provides a flexible platform offering enhanced visibility, control and innovation at a faction of the cost of today’s CPE centric architecture. </a:t>
            </a:r>
            <a:endParaRPr lang="en-US" dirty="0"/>
          </a:p>
        </p:txBody>
      </p:sp>
      <p:sp>
        <p:nvSpPr>
          <p:cNvPr id="4" name="Slide Number Placeholder 3"/>
          <p:cNvSpPr>
            <a:spLocks noGrp="1"/>
          </p:cNvSpPr>
          <p:nvPr>
            <p:ph type="sldNum" sz="quarter" idx="10"/>
          </p:nvPr>
        </p:nvSpPr>
        <p:spPr/>
        <p:txBody>
          <a:bodyPr/>
          <a:lstStyle/>
          <a:p>
            <a:pPr>
              <a:defRPr/>
            </a:pPr>
            <a:fld id="{B73EDB6F-7D35-40AD-8256-4D3080AC44AE}"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fontAlgn="base">
              <a:spcBef>
                <a:spcPct val="0"/>
              </a:spcBef>
              <a:spcAft>
                <a:spcPct val="0"/>
              </a:spcAft>
            </a:pPr>
            <a:fld id="{49A8E35C-D99D-4C65-94A2-BCFC18A65D41}" type="slidenum">
              <a:rPr lang="en-US" sz="1200" b="1">
                <a:solidFill>
                  <a:prstClr val="black"/>
                </a:solidFill>
                <a:latin typeface="Arial" charset="0"/>
                <a:ea typeface="ＭＳ Ｐゴシック" pitchFamily="34" charset="-128"/>
              </a:rPr>
              <a:pPr algn="r" fontAlgn="base">
                <a:spcBef>
                  <a:spcPct val="0"/>
                </a:spcBef>
                <a:spcAft>
                  <a:spcPct val="0"/>
                </a:spcAft>
              </a:pPr>
              <a:t>9</a:t>
            </a:fld>
            <a:endParaRPr lang="en-US" sz="1200" b="1" dirty="0">
              <a:solidFill>
                <a:prstClr val="black"/>
              </a:solidFill>
              <a:latin typeface="Arial" charset="0"/>
              <a:ea typeface="ＭＳ Ｐゴシック" pitchFamily="34" charset="-128"/>
            </a:endParaRPr>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14B09-7C50-4114-8675-D6CC4E79564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A14B09-7C50-4114-8675-D6CC4E79564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lstStyle/>
          <a:p>
            <a:pPr fontAlgn="auto">
              <a:spcBef>
                <a:spcPts val="0"/>
              </a:spcBef>
              <a:spcAft>
                <a:spcPts val="0"/>
              </a:spcAft>
              <a:defRPr/>
            </a:pPr>
            <a:endParaRPr lang="en-US">
              <a:latin typeface="Arial" pitchFamily="34" charset="0"/>
              <a:cs typeface="+mn-cs"/>
            </a:endParaRPr>
          </a:p>
        </p:txBody>
      </p:sp>
      <p:pic>
        <p:nvPicPr>
          <p:cNvPr id="5" name="Picture 7" descr="blue-window"/>
          <p:cNvPicPr>
            <a:picLocks noChangeAspect="1" noChangeArrowheads="1"/>
          </p:cNvPicPr>
          <p:nvPr userDrawn="1"/>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6" name="Picture 6" descr="juniper_black.png"/>
          <p:cNvPicPr>
            <a:picLocks noChangeAspect="1"/>
          </p:cNvPicPr>
          <p:nvPr userDrawn="1"/>
        </p:nvPicPr>
        <p:blipFill>
          <a:blip r:embed="rId3" cstate="print"/>
          <a:srcRect/>
          <a:stretch>
            <a:fillRect/>
          </a:stretch>
        </p:blipFill>
        <p:spPr bwMode="auto">
          <a:xfrm>
            <a:off x="6496050" y="917575"/>
            <a:ext cx="1717675" cy="468313"/>
          </a:xfrm>
          <a:prstGeom prst="rect">
            <a:avLst/>
          </a:prstGeom>
          <a:noFill/>
          <a:ln w="9525">
            <a:noFill/>
            <a:miter lim="800000"/>
            <a:headEnd/>
            <a:tailEnd/>
          </a:ln>
        </p:spPr>
      </p:pic>
      <p:sp>
        <p:nvSpPr>
          <p:cNvPr id="2" name="Title 1"/>
          <p:cNvSpPr>
            <a:spLocks noGrp="1"/>
          </p:cNvSpPr>
          <p:nvPr>
            <p:ph type="ctrTitle"/>
          </p:nvPr>
        </p:nvSpPr>
        <p:spPr>
          <a:xfrm>
            <a:off x="914400" y="2532888"/>
            <a:ext cx="7315200" cy="877824"/>
          </a:xfrm>
        </p:spPr>
        <p:txBody>
          <a:bodyPr>
            <a:noAutofit/>
          </a:bodyPr>
          <a:lstStyle>
            <a:lvl1pPr algn="l" defTabSz="457200" rtl="0" eaLnBrk="1" fontAlgn="base" hangingPunct="1">
              <a:lnSpc>
                <a:spcPct val="90000"/>
              </a:lnSpc>
              <a:spcBef>
                <a:spcPct val="0"/>
              </a:spcBef>
              <a:spcAft>
                <a:spcPct val="20000"/>
              </a:spcAft>
              <a:defRPr lang="en-US" sz="32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11880"/>
            <a:ext cx="5943600" cy="1051560"/>
          </a:xfrm>
        </p:spPr>
        <p:txBody>
          <a:bodyPr>
            <a:noAutofit/>
          </a:bodyPr>
          <a:lstStyle>
            <a:lvl1pPr marL="0" indent="0" algn="l" defTabSz="457200" rtl="0" eaLnBrk="1" fontAlgn="base" hangingPunct="1">
              <a:lnSpc>
                <a:spcPct val="95000"/>
              </a:lnSpc>
              <a:spcBef>
                <a:spcPct val="0"/>
              </a:spcBef>
              <a:spcAft>
                <a:spcPts val="600"/>
              </a:spcAft>
              <a:buClrTx/>
              <a:buFontTx/>
              <a:buNone/>
              <a:defRPr lang="en-US" sz="2000" dirty="0" smtClean="0">
                <a:solidFill>
                  <a:srgbClr val="4D4D4D"/>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lrg-ven-gradient-3.png"/>
          <p:cNvPicPr>
            <a:picLocks noChangeAspect="1"/>
          </p:cNvPicPr>
          <p:nvPr userDrawn="1"/>
        </p:nvPicPr>
        <p:blipFill>
          <a:blip r:embed="rId2" cstate="print"/>
          <a:srcRect/>
          <a:stretch>
            <a:fillRect/>
          </a:stretch>
        </p:blipFill>
        <p:spPr bwMode="auto">
          <a:xfrm>
            <a:off x="0" y="4419600"/>
            <a:ext cx="9144000" cy="18192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ChangeArrowheads="1"/>
          </p:cNvSpPr>
          <p:nvPr userDrawn="1"/>
        </p:nvSpPr>
        <p:spPr bwMode="auto">
          <a:xfrm flipV="1">
            <a:off x="0" y="3347048"/>
            <a:ext cx="9144000" cy="2889849"/>
          </a:xfrm>
          <a:prstGeom prst="rect">
            <a:avLst/>
          </a:prstGeom>
          <a:gradFill rotWithShape="1">
            <a:gsLst>
              <a:gs pos="0">
                <a:srgbClr val="4C4D4F">
                  <a:alpha val="64998"/>
                  <a:lumMod val="54000"/>
                  <a:lumOff val="46000"/>
                </a:srgbClr>
              </a:gs>
              <a:gs pos="100000">
                <a:srgbClr val="454648">
                  <a:alpha val="0"/>
                </a:srgbClr>
              </a:gs>
            </a:gsLst>
            <a:lin ang="5400000" scaled="1"/>
          </a:gradFill>
          <a:ln>
            <a:noFill/>
          </a:ln>
        </p:spPr>
        <p:txBody>
          <a:bodyPr wrap="none" anchor="ctr"/>
          <a:lstStyle/>
          <a:p>
            <a:endParaRPr lang="en-US" sz="1200" b="1">
              <a:solidFill>
                <a:srgbClr val="333333"/>
              </a:solidFill>
              <a:latin typeface="Arial"/>
              <a:ea typeface="ＭＳ Ｐゴシック" pitchFamily="34" charset="-128"/>
              <a:cs typeface="Arial"/>
            </a:endParaRPr>
          </a:p>
        </p:txBody>
      </p:sp>
    </p:spTree>
    <p:extLst>
      <p:ext uri="{BB962C8B-B14F-4D97-AF65-F5344CB8AC3E}">
        <p14:creationId xmlns:p14="http://schemas.microsoft.com/office/powerpoint/2010/main" val="204744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8300" y="1133475"/>
            <a:ext cx="4033838" cy="477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4538" y="1133475"/>
            <a:ext cx="4033837" cy="477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a:p>
        </p:txBody>
      </p:sp>
      <p:pic>
        <p:nvPicPr>
          <p:cNvPr id="3" name="Picture 2" descr="lrg-ven-gradient-3.png"/>
          <p:cNvPicPr>
            <a:picLocks noChangeAspect="1"/>
          </p:cNvPicPr>
          <p:nvPr userDrawn="1"/>
        </p:nvPicPr>
        <p:blipFill>
          <a:blip r:embed="rId2" cstate="print"/>
          <a:srcRect/>
          <a:stretch>
            <a:fillRect/>
          </a:stretch>
        </p:blipFill>
        <p:spPr bwMode="auto">
          <a:xfrm>
            <a:off x="0" y="4419600"/>
            <a:ext cx="9144000" cy="1819275"/>
          </a:xfrm>
          <a:prstGeom prst="rect">
            <a:avLst/>
          </a:prstGeom>
          <a:noFill/>
          <a:ln w="9525">
            <a:noFill/>
            <a:miter lim="800000"/>
            <a:headEnd/>
            <a:tailEnd/>
          </a:ln>
        </p:spPr>
      </p:pic>
    </p:spTree>
    <p:extLst>
      <p:ext uri="{BB962C8B-B14F-4D97-AF65-F5344CB8AC3E}">
        <p14:creationId xmlns:p14="http://schemas.microsoft.com/office/powerpoint/2010/main" val="365329534"/>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a:p>
        </p:txBody>
      </p:sp>
      <p:sp>
        <p:nvSpPr>
          <p:cNvPr id="4" name="Rectangle 11"/>
          <p:cNvSpPr>
            <a:spLocks noChangeArrowheads="1"/>
          </p:cNvSpPr>
          <p:nvPr userDrawn="1"/>
        </p:nvSpPr>
        <p:spPr bwMode="auto">
          <a:xfrm flipV="1">
            <a:off x="0" y="3347048"/>
            <a:ext cx="9144000" cy="2889849"/>
          </a:xfrm>
          <a:prstGeom prst="rect">
            <a:avLst/>
          </a:prstGeom>
          <a:gradFill rotWithShape="1">
            <a:gsLst>
              <a:gs pos="0">
                <a:srgbClr val="4C4D4F">
                  <a:alpha val="64998"/>
                  <a:lumMod val="54000"/>
                  <a:lumOff val="46000"/>
                </a:srgbClr>
              </a:gs>
              <a:gs pos="100000">
                <a:srgbClr val="454648">
                  <a:alpha val="0"/>
                </a:srgbClr>
              </a:gs>
            </a:gsLst>
            <a:lin ang="5400000" scaled="1"/>
          </a:gradFill>
          <a:ln>
            <a:noFill/>
          </a:ln>
        </p:spPr>
        <p:txBody>
          <a:bodyPr wrap="none" anchor="ctr"/>
          <a:lstStyle/>
          <a:p>
            <a:endParaRPr lang="en-US" sz="1200" b="1">
              <a:solidFill>
                <a:srgbClr val="333333"/>
              </a:solidFill>
              <a:latin typeface="Arial"/>
              <a:ea typeface="ＭＳ Ｐゴシック" pitchFamily="34" charset="-128"/>
              <a:cs typeface="Arial"/>
            </a:endParaRPr>
          </a:p>
        </p:txBody>
      </p:sp>
    </p:spTree>
    <p:extLst>
      <p:ext uri="{BB962C8B-B14F-4D97-AF65-F5344CB8AC3E}">
        <p14:creationId xmlns:p14="http://schemas.microsoft.com/office/powerpoint/2010/main" val="1598330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376241" y="1134373"/>
            <a:ext cx="8382748" cy="5045045"/>
          </a:xfrm>
        </p:spPr>
        <p:txBody>
          <a:bodyPr>
            <a:normAutofit/>
          </a:bodyPr>
          <a:lstStyle>
            <a:lvl1pPr marL="112713" indent="-112713">
              <a:spcBef>
                <a:spcPts val="600"/>
              </a:spcBef>
              <a:spcAft>
                <a:spcPts val="0"/>
              </a:spcAft>
              <a:buClr>
                <a:schemeClr val="tx1"/>
              </a:buClr>
              <a:defRPr>
                <a:solidFill>
                  <a:schemeClr val="tx1"/>
                </a:solidFill>
              </a:defRPr>
            </a:lvl1pPr>
            <a:lvl2pPr marL="569913" indent="-225425">
              <a:spcBef>
                <a:spcPts val="300"/>
              </a:spcBef>
              <a:spcAft>
                <a:spcPts val="0"/>
              </a:spcAft>
              <a:buClr>
                <a:schemeClr val="tx1"/>
              </a:buClr>
              <a:defRPr>
                <a:solidFill>
                  <a:schemeClr val="tx1"/>
                </a:solidFill>
              </a:defRPr>
            </a:lvl2pPr>
            <a:lvl3pPr marL="854075" indent="-223838">
              <a:spcBef>
                <a:spcPts val="300"/>
              </a:spcBef>
              <a:spcAft>
                <a:spcPts val="0"/>
              </a:spcAft>
              <a:buClr>
                <a:schemeClr val="tx1"/>
              </a:buClr>
              <a:buFont typeface="Arial" pitchFamily="34" charset="0"/>
              <a:buChar char="•"/>
              <a:defRPr sz="1600">
                <a:solidFill>
                  <a:schemeClr val="tx1"/>
                </a:solidFill>
              </a:defRPr>
            </a:lvl3pPr>
            <a:lvl4pPr marL="1147763" indent="-233363">
              <a:spcAft>
                <a:spcPts val="0"/>
              </a:spcAft>
              <a:buClr>
                <a:schemeClr val="tx1"/>
              </a:buClr>
              <a:defRPr sz="1400">
                <a:solidFill>
                  <a:schemeClr val="tx1"/>
                </a:solidFill>
              </a:defRPr>
            </a:lvl4pPr>
            <a:lvl5pPr marL="1431925" indent="-173038">
              <a:spcAft>
                <a:spcPts val="0"/>
              </a:spcAft>
              <a:buClr>
                <a:schemeClr val="tx1"/>
              </a:buCl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2906823" y="6246809"/>
            <a:ext cx="2856872" cy="215444"/>
          </a:xfrm>
          <a:prstGeom prst="rect">
            <a:avLst/>
          </a:prstGeom>
          <a:solidFill>
            <a:schemeClr val="bg1"/>
          </a:solidFill>
        </p:spPr>
        <p:txBody>
          <a:bodyPr wrap="none" rtlCol="0">
            <a:spAutoFit/>
          </a:bodyPr>
          <a:lstStyle/>
          <a:p>
            <a:r>
              <a:rPr lang="en-US" sz="800" dirty="0" smtClean="0">
                <a:solidFill>
                  <a:schemeClr val="bg1">
                    <a:lumMod val="50000"/>
                  </a:schemeClr>
                </a:solidFill>
              </a:rPr>
              <a:t>Copyright © 2013 Juniper Networks,</a:t>
            </a:r>
            <a:r>
              <a:rPr lang="en-US" sz="800" baseline="0" dirty="0" smtClean="0">
                <a:solidFill>
                  <a:schemeClr val="bg1">
                    <a:lumMod val="50000"/>
                  </a:schemeClr>
                </a:solidFill>
              </a:rPr>
              <a:t> Inc.   www.juniper.net</a:t>
            </a:r>
            <a:endParaRPr lang="en-US" sz="800" dirty="0">
              <a:solidFill>
                <a:schemeClr val="bg1">
                  <a:lumMod val="50000"/>
                </a:schemeClr>
              </a:solidFill>
            </a:endParaRPr>
          </a:p>
        </p:txBody>
      </p:sp>
    </p:spTree>
  </p:cSld>
  <p:clrMapOvr>
    <a:masterClrMapping/>
  </p:clrMapOvr>
  <p:transition xmlns:p14="http://schemas.microsoft.com/office/powerpoint/2010/mai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11" descr="lrg-ven-gradient-3.png"/>
          <p:cNvPicPr>
            <a:picLocks noChangeAspect="1"/>
          </p:cNvPicPr>
          <p:nvPr userDrawn="1"/>
        </p:nvPicPr>
        <p:blipFill>
          <a:blip r:embed="rId2" cstate="print"/>
          <a:srcRect/>
          <a:stretch>
            <a:fillRect/>
          </a:stretch>
        </p:blipFill>
        <p:spPr bwMode="auto">
          <a:xfrm>
            <a:off x="0" y="5038725"/>
            <a:ext cx="9144000" cy="1819275"/>
          </a:xfrm>
          <a:prstGeom prst="rect">
            <a:avLst/>
          </a:prstGeom>
          <a:noFill/>
          <a:ln w="9525">
            <a:noFill/>
            <a:miter lim="800000"/>
            <a:headEnd/>
            <a:tailEnd/>
          </a:ln>
        </p:spPr>
      </p:pic>
      <p:sp>
        <p:nvSpPr>
          <p:cNvPr id="3"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dirty="0">
              <a:solidFill>
                <a:srgbClr val="333333"/>
              </a:solidFill>
              <a:latin typeface="Arial"/>
              <a:ea typeface="ＭＳ Ｐゴシック" pitchFamily="34" charset="-128"/>
              <a:cs typeface="Arial"/>
            </a:endParaRPr>
          </a:p>
        </p:txBody>
      </p:sp>
      <p:pic>
        <p:nvPicPr>
          <p:cNvPr id="4" name="Picture 43" descr="junos_brand_transparent"/>
          <p:cNvPicPr>
            <a:picLocks noChangeAspect="1" noChangeArrowheads="1"/>
          </p:cNvPicPr>
          <p:nvPr userDrawn="1"/>
        </p:nvPicPr>
        <p:blipFill>
          <a:blip r:embed="rId3" cstate="print"/>
          <a:srcRect/>
          <a:stretch>
            <a:fillRect/>
          </a:stretch>
        </p:blipFill>
        <p:spPr bwMode="auto">
          <a:xfrm>
            <a:off x="3759200" y="2211388"/>
            <a:ext cx="4483100" cy="3727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ChangeArrowheads="1"/>
          </p:cNvSpPr>
          <p:nvPr userDrawn="1"/>
        </p:nvSpPr>
        <p:spPr bwMode="auto">
          <a:xfrm>
            <a:off x="914400" y="6216650"/>
            <a:ext cx="7315200" cy="5461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lstStyle/>
          <a:p>
            <a:pPr fontAlgn="auto">
              <a:spcBef>
                <a:spcPts val="0"/>
              </a:spcBef>
              <a:spcAft>
                <a:spcPts val="0"/>
              </a:spcAft>
              <a:tabLst>
                <a:tab pos="2743200" algn="ctr"/>
                <a:tab pos="5486400" algn="r"/>
              </a:tabLst>
              <a:defRPr/>
            </a:pPr>
            <a:r>
              <a:rPr lang="en-US" sz="900" dirty="0">
                <a:solidFill>
                  <a:srgbClr val="333333"/>
                </a:solidFill>
                <a:latin typeface="Arial"/>
                <a:ea typeface="MS PGothic" pitchFamily="34" charset="-128"/>
                <a:cs typeface="Times New Roman" pitchFamily="18" charset="0"/>
              </a:rPr>
              <a:t>Copyright © </a:t>
            </a:r>
            <a:r>
              <a:rPr lang="en-US" sz="900" dirty="0" smtClean="0">
                <a:solidFill>
                  <a:srgbClr val="333333"/>
                </a:solidFill>
                <a:latin typeface="Arial"/>
                <a:ea typeface="MS PGothic" pitchFamily="34" charset="-128"/>
                <a:cs typeface="Times New Roman" pitchFamily="18" charset="0"/>
              </a:rPr>
              <a:t>2012 </a:t>
            </a:r>
            <a:r>
              <a:rPr lang="en-US" sz="900" dirty="0">
                <a:solidFill>
                  <a:srgbClr val="333333"/>
                </a:solidFill>
                <a:latin typeface="Arial"/>
                <a:ea typeface="MS PGothic" pitchFamily="34" charset="-128"/>
                <a:cs typeface="Times New Roman" pitchFamily="18" charset="0"/>
              </a:rPr>
              <a:t>Juniper Networks, Inc.  All rights reserved.  This document contains confidential and proprietary information of Juniper Networks. No portion of this document may be reproduced, published, disseminated, or otherwise disclosed to any third party without the prior consent of a duly authorized representative of Juniper Networks.</a:t>
            </a:r>
            <a:endParaRPr lang="en-US" sz="900" dirty="0">
              <a:solidFill>
                <a:srgbClr val="333333"/>
              </a:solidFill>
              <a:latin typeface="Arial"/>
              <a:ea typeface="MS PGothic" pitchFamily="34" charset="-128"/>
              <a:cs typeface="+mn-cs"/>
            </a:endParaRPr>
          </a:p>
        </p:txBody>
      </p:sp>
      <p:sp>
        <p:nvSpPr>
          <p:cNvPr id="5" name="Text Placeholder 2"/>
          <p:cNvSpPr>
            <a:spLocks/>
          </p:cNvSpPr>
          <p:nvPr userDrawn="1"/>
        </p:nvSpPr>
        <p:spPr bwMode="auto">
          <a:xfrm>
            <a:off x="987425" y="5872163"/>
            <a:ext cx="7165975" cy="304800"/>
          </a:xfrm>
          <a:prstGeom prst="rect">
            <a:avLst/>
          </a:prstGeom>
          <a:noFill/>
          <a:ln w="9525">
            <a:noFill/>
            <a:miter lim="800000"/>
            <a:headEnd/>
            <a:tailEnd/>
          </a:ln>
        </p:spPr>
        <p:txBody>
          <a:bodyPr lIns="0"/>
          <a:lstStyle/>
          <a:p>
            <a:pPr algn="ctr" fontAlgn="auto">
              <a:lnSpc>
                <a:spcPct val="85000"/>
              </a:lnSpc>
              <a:spcBef>
                <a:spcPts val="0"/>
              </a:spcBef>
              <a:spcAft>
                <a:spcPct val="25000"/>
              </a:spcAft>
              <a:buClr>
                <a:srgbClr val="333333"/>
              </a:buClr>
              <a:buSzPct val="25000"/>
              <a:buFont typeface="Arial" charset="0"/>
              <a:buNone/>
              <a:defRPr/>
            </a:pPr>
            <a:r>
              <a:rPr lang="en-US" sz="2000" dirty="0" smtClean="0">
                <a:solidFill>
                  <a:srgbClr val="333333"/>
                </a:solidFill>
                <a:latin typeface="Arial"/>
                <a:ea typeface="MS PGothic" pitchFamily="34" charset="-128"/>
                <a:cs typeface="+mn-cs"/>
              </a:rPr>
              <a:t>CONFIDENTIAL</a:t>
            </a:r>
            <a:endParaRPr lang="en-US" sz="2000" dirty="0">
              <a:solidFill>
                <a:srgbClr val="333333"/>
              </a:solidFill>
              <a:latin typeface="Arial"/>
              <a:ea typeface="MS PGothic" pitchFamily="34" charset="-128"/>
              <a:cs typeface="+mn-cs"/>
            </a:endParaRPr>
          </a:p>
        </p:txBody>
      </p:sp>
    </p:spTree>
  </p:cSld>
  <p:clrMapOvr>
    <a:masterClrMapping/>
  </p:clrMapOvr>
  <p:transition xmlns:p14="http://schemas.microsoft.com/office/powerpoint/2010/mai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87488"/>
            <a:ext cx="3890963" cy="458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487488"/>
            <a:ext cx="3892550" cy="4583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
        <p:nvSpPr>
          <p:cNvPr id="3" name="TextBox 2"/>
          <p:cNvSpPr txBox="1"/>
          <p:nvPr userDrawn="1"/>
        </p:nvSpPr>
        <p:spPr>
          <a:xfrm>
            <a:off x="2906823" y="6246809"/>
            <a:ext cx="2856872" cy="215444"/>
          </a:xfrm>
          <a:prstGeom prst="rect">
            <a:avLst/>
          </a:prstGeom>
          <a:solidFill>
            <a:schemeClr val="bg1"/>
          </a:solidFill>
        </p:spPr>
        <p:txBody>
          <a:bodyPr wrap="none" rtlCol="0">
            <a:spAutoFit/>
          </a:bodyPr>
          <a:lstStyle/>
          <a:p>
            <a:r>
              <a:rPr lang="en-US" sz="800" dirty="0" smtClean="0">
                <a:solidFill>
                  <a:schemeClr val="bg1">
                    <a:lumMod val="50000"/>
                  </a:schemeClr>
                </a:solidFill>
              </a:rPr>
              <a:t>Copyright © 2013 Juniper Networks,</a:t>
            </a:r>
            <a:r>
              <a:rPr lang="en-US" sz="800" baseline="0" dirty="0" smtClean="0">
                <a:solidFill>
                  <a:schemeClr val="bg1">
                    <a:lumMod val="50000"/>
                  </a:schemeClr>
                </a:solidFill>
              </a:rPr>
              <a:t> Inc.   www.juniper.net</a:t>
            </a:r>
            <a:endParaRPr lang="en-US" sz="800" dirty="0">
              <a:solidFill>
                <a:schemeClr val="bg1">
                  <a:lumMod val="50000"/>
                </a:schemeClr>
              </a:solidFill>
            </a:endParaRPr>
          </a:p>
        </p:txBody>
      </p:sp>
    </p:spTree>
  </p:cSld>
  <p:clrMapOvr>
    <a:masterClrMapping/>
  </p:clrMapOvr>
  <p:transition xmlns:p14="http://schemas.microsoft.com/office/powerpoint/2010/main">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436563"/>
            <a:ext cx="1982788" cy="5634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36563"/>
            <a:ext cx="5800725" cy="5634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lstStyle/>
          <a:p>
            <a:pPr defTabSz="457200" fontAlgn="auto">
              <a:spcBef>
                <a:spcPts val="0"/>
              </a:spcBef>
              <a:spcAft>
                <a:spcPts val="0"/>
              </a:spcAft>
              <a:defRPr/>
            </a:pPr>
            <a:endParaRPr lang="en-US">
              <a:solidFill>
                <a:srgbClr val="333333"/>
              </a:solidFill>
              <a:latin typeface="Arial" pitchFamily="34" charset="0"/>
              <a:cs typeface="+mn-cs"/>
            </a:endParaRPr>
          </a:p>
        </p:txBody>
      </p:sp>
      <p:pic>
        <p:nvPicPr>
          <p:cNvPr id="5" name="Picture 7" descr="blue-window"/>
          <p:cNvPicPr>
            <a:picLocks noChangeAspect="1" noChangeArrowheads="1"/>
          </p:cNvPicPr>
          <p:nvPr/>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6" name="Picture 6" descr="juniper_black.png"/>
          <p:cNvPicPr>
            <a:picLocks noChangeAspect="1"/>
          </p:cNvPicPr>
          <p:nvPr/>
        </p:nvPicPr>
        <p:blipFill>
          <a:blip r:embed="rId3" cstate="print"/>
          <a:srcRect/>
          <a:stretch>
            <a:fillRect/>
          </a:stretch>
        </p:blipFill>
        <p:spPr bwMode="auto">
          <a:xfrm>
            <a:off x="6496050" y="917575"/>
            <a:ext cx="1717675" cy="468313"/>
          </a:xfrm>
          <a:prstGeom prst="rect">
            <a:avLst/>
          </a:prstGeom>
          <a:noFill/>
          <a:ln w="9525">
            <a:noFill/>
            <a:miter lim="800000"/>
            <a:headEnd/>
            <a:tailEnd/>
          </a:ln>
        </p:spPr>
      </p:pic>
      <p:sp>
        <p:nvSpPr>
          <p:cNvPr id="2" name="Title 1"/>
          <p:cNvSpPr>
            <a:spLocks noGrp="1"/>
          </p:cNvSpPr>
          <p:nvPr>
            <p:ph type="ctrTitle"/>
          </p:nvPr>
        </p:nvSpPr>
        <p:spPr>
          <a:xfrm>
            <a:off x="914400" y="2532888"/>
            <a:ext cx="7315200" cy="877824"/>
          </a:xfrm>
        </p:spPr>
        <p:txBody>
          <a:bodyPr>
            <a:noAutofit/>
          </a:bodyPr>
          <a:lstStyle>
            <a:lvl1pPr algn="l" defTabSz="457200" rtl="0" eaLnBrk="1" fontAlgn="base" hangingPunct="1">
              <a:lnSpc>
                <a:spcPct val="90000"/>
              </a:lnSpc>
              <a:spcBef>
                <a:spcPct val="0"/>
              </a:spcBef>
              <a:spcAft>
                <a:spcPct val="20000"/>
              </a:spcAft>
              <a:defRPr lang="en-US" sz="32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11880"/>
            <a:ext cx="5943600" cy="1051560"/>
          </a:xfrm>
        </p:spPr>
        <p:txBody>
          <a:bodyPr>
            <a:noAutofit/>
          </a:bodyPr>
          <a:lstStyle>
            <a:lvl1pPr marL="0" indent="0" algn="l" defTabSz="457200" rtl="0" eaLnBrk="1" fontAlgn="base" hangingPunct="1">
              <a:lnSpc>
                <a:spcPct val="95000"/>
              </a:lnSpc>
              <a:spcBef>
                <a:spcPct val="0"/>
              </a:spcBef>
              <a:spcAft>
                <a:spcPts val="600"/>
              </a:spcAft>
              <a:buClrTx/>
              <a:buFontTx/>
              <a:buNone/>
              <a:defRPr lang="en-US" sz="2000" dirty="0" smtClean="0">
                <a:solidFill>
                  <a:srgbClr val="4D4D4D"/>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2" name="Picture 2" descr="lrg-ven-gradient-3.png"/>
          <p:cNvPicPr>
            <a:picLocks noChangeAspect="1"/>
          </p:cNvPicPr>
          <p:nvPr/>
        </p:nvPicPr>
        <p:blipFill>
          <a:blip r:embed="rId2" cstate="print"/>
          <a:srcRect/>
          <a:stretch>
            <a:fillRect/>
          </a:stretch>
        </p:blipFill>
        <p:spPr bwMode="auto">
          <a:xfrm>
            <a:off x="0" y="5038725"/>
            <a:ext cx="9144000" cy="1819275"/>
          </a:xfrm>
          <a:prstGeom prst="rect">
            <a:avLst/>
          </a:prstGeom>
          <a:noFill/>
          <a:ln w="9525">
            <a:noFill/>
            <a:miter lim="800000"/>
            <a:headEnd/>
            <a:tailEnd/>
          </a:ln>
        </p:spPr>
      </p:pic>
      <p:sp>
        <p:nvSpPr>
          <p:cNvPr id="3" name="Rectangle 44"/>
          <p:cNvSpPr>
            <a:spLocks noChangeArrowheads="1"/>
          </p:cNvSpPr>
          <p:nvPr/>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defTabSz="457200" fontAlgn="auto">
              <a:spcBef>
                <a:spcPts val="0"/>
              </a:spcBef>
              <a:spcAft>
                <a:spcPts val="0"/>
              </a:spcAft>
              <a:defRPr/>
            </a:pPr>
            <a:endParaRPr lang="en-US">
              <a:solidFill>
                <a:srgbClr val="333333"/>
              </a:solidFill>
              <a:latin typeface="Arial" pitchFamily="34" charset="0"/>
              <a:cs typeface="+mn-cs"/>
            </a:endParaRPr>
          </a:p>
        </p:txBody>
      </p:sp>
      <p:pic>
        <p:nvPicPr>
          <p:cNvPr id="4" name="Picture 2"/>
          <p:cNvPicPr>
            <a:picLocks noChangeAspect="1" noChangeArrowheads="1"/>
          </p:cNvPicPr>
          <p:nvPr/>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ue Divider">
    <p:spTree>
      <p:nvGrpSpPr>
        <p:cNvPr id="1" name=""/>
        <p:cNvGrpSpPr/>
        <p:nvPr/>
      </p:nvGrpSpPr>
      <p:grpSpPr>
        <a:xfrm>
          <a:off x="0" y="0"/>
          <a:ext cx="0" cy="0"/>
          <a:chOff x="0" y="0"/>
          <a:chExt cx="0" cy="0"/>
        </a:xfrm>
      </p:grpSpPr>
      <p:pic>
        <p:nvPicPr>
          <p:cNvPr id="2" name="Picture 30" descr="blue-section"/>
          <p:cNvPicPr>
            <a:picLocks noChangeAspect="1" noChangeArrowheads="1"/>
          </p:cNvPicPr>
          <p:nvPr userDrawn="1"/>
        </p:nvPicPr>
        <p:blipFill>
          <a:blip r:embed="rId2" cstate="print"/>
          <a:srcRect/>
          <a:stretch>
            <a:fillRect/>
          </a:stretch>
        </p:blipFill>
        <p:spPr bwMode="auto">
          <a:xfrm>
            <a:off x="0" y="0"/>
            <a:ext cx="9144000" cy="6872288"/>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3000">
                <a:solidFill>
                  <a:schemeClr val="bg1"/>
                </a:solidFill>
              </a:defRPr>
            </a:lvl1pPr>
          </a:lstStyle>
          <a:p>
            <a:pPr lvl="0"/>
            <a:r>
              <a:rPr lang="en-US" smtClean="0"/>
              <a:t>Click to edit Master title style</a:t>
            </a:r>
          </a:p>
        </p:txBody>
      </p:sp>
    </p:spTree>
    <p:extLst>
      <p:ext uri="{BB962C8B-B14F-4D97-AF65-F5344CB8AC3E}">
        <p14:creationId xmlns:p14="http://schemas.microsoft.com/office/powerpoint/2010/main" val="2692491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255588"/>
            <a:ext cx="8220075" cy="741362"/>
          </a:xfrm>
        </p:spPr>
        <p:txBody>
          <a:bodyPr/>
          <a:lstStyle/>
          <a:p>
            <a:r>
              <a:rPr lang="en-US" smtClean="0"/>
              <a:t>Click to edit Master title style</a:t>
            </a:r>
            <a:endParaRPr lang="en-US"/>
          </a:p>
        </p:txBody>
      </p:sp>
      <p:sp>
        <p:nvSpPr>
          <p:cNvPr id="3" name="Content Placeholder 2"/>
          <p:cNvSpPr>
            <a:spLocks noGrp="1"/>
          </p:cNvSpPr>
          <p:nvPr>
            <p:ph idx="1"/>
          </p:nvPr>
        </p:nvSpPr>
        <p:spPr>
          <a:xfrm>
            <a:off x="368300" y="1133475"/>
            <a:ext cx="8220075" cy="4773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lstStyle/>
          <a:p>
            <a:pPr fontAlgn="auto">
              <a:spcBef>
                <a:spcPts val="0"/>
              </a:spcBef>
              <a:spcAft>
                <a:spcPts val="0"/>
              </a:spcAft>
              <a:defRPr/>
            </a:pPr>
            <a:endParaRPr lang="en-US" dirty="0">
              <a:solidFill>
                <a:srgbClr val="333333"/>
              </a:solidFill>
              <a:latin typeface="Arial" pitchFamily="34" charset="0"/>
            </a:endParaRPr>
          </a:p>
        </p:txBody>
      </p:sp>
      <p:pic>
        <p:nvPicPr>
          <p:cNvPr id="5" name="Picture 7" descr="blue-window"/>
          <p:cNvPicPr>
            <a:picLocks noChangeAspect="1" noChangeArrowheads="1"/>
          </p:cNvPicPr>
          <p:nvPr userDrawn="1"/>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6" name="Picture 6" descr="juniper_black.png"/>
          <p:cNvPicPr>
            <a:picLocks noChangeAspect="1"/>
          </p:cNvPicPr>
          <p:nvPr userDrawn="1"/>
        </p:nvPicPr>
        <p:blipFill>
          <a:blip r:embed="rId3" cstate="print"/>
          <a:srcRect/>
          <a:stretch>
            <a:fillRect/>
          </a:stretch>
        </p:blipFill>
        <p:spPr bwMode="auto">
          <a:xfrm>
            <a:off x="6496050" y="917575"/>
            <a:ext cx="1717675" cy="468313"/>
          </a:xfrm>
          <a:prstGeom prst="rect">
            <a:avLst/>
          </a:prstGeom>
          <a:noFill/>
          <a:ln w="9525">
            <a:noFill/>
            <a:miter lim="800000"/>
            <a:headEnd/>
            <a:tailEnd/>
          </a:ln>
        </p:spPr>
      </p:pic>
      <p:sp>
        <p:nvSpPr>
          <p:cNvPr id="2" name="Title 1"/>
          <p:cNvSpPr>
            <a:spLocks noGrp="1"/>
          </p:cNvSpPr>
          <p:nvPr>
            <p:ph type="ctrTitle"/>
          </p:nvPr>
        </p:nvSpPr>
        <p:spPr>
          <a:xfrm>
            <a:off x="914400" y="2532888"/>
            <a:ext cx="7315200" cy="877824"/>
          </a:xfrm>
        </p:spPr>
        <p:txBody>
          <a:bodyPr>
            <a:noAutofit/>
          </a:bodyPr>
          <a:lstStyle>
            <a:lvl1pPr algn="l" defTabSz="457200" rtl="0" eaLnBrk="1" fontAlgn="base" hangingPunct="1">
              <a:lnSpc>
                <a:spcPct val="90000"/>
              </a:lnSpc>
              <a:spcBef>
                <a:spcPct val="0"/>
              </a:spcBef>
              <a:spcAft>
                <a:spcPct val="20000"/>
              </a:spcAft>
              <a:defRPr lang="en-US" sz="32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11880"/>
            <a:ext cx="5943600" cy="1051560"/>
          </a:xfrm>
        </p:spPr>
        <p:txBody>
          <a:bodyPr>
            <a:noAutofit/>
          </a:bodyPr>
          <a:lstStyle>
            <a:lvl1pPr marL="0" indent="0" algn="l" defTabSz="457200" rtl="0" eaLnBrk="1" fontAlgn="base" hangingPunct="1">
              <a:lnSpc>
                <a:spcPct val="95000"/>
              </a:lnSpc>
              <a:spcBef>
                <a:spcPct val="0"/>
              </a:spcBef>
              <a:spcAft>
                <a:spcPts val="600"/>
              </a:spcAft>
              <a:buClrTx/>
              <a:buFontTx/>
              <a:buNone/>
              <a:defRPr lang="en-US" sz="2000" dirty="0" smtClean="0">
                <a:solidFill>
                  <a:srgbClr val="4D4D4D"/>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2" descr="lrg-ven-gradient-3.png"/>
          <p:cNvPicPr>
            <a:picLocks noChangeAspect="1"/>
          </p:cNvPicPr>
          <p:nvPr userDrawn="1"/>
        </p:nvPicPr>
        <p:blipFill>
          <a:blip r:embed="rId2" cstate="print"/>
          <a:srcRect/>
          <a:stretch>
            <a:fillRect/>
          </a:stretch>
        </p:blipFill>
        <p:spPr bwMode="auto">
          <a:xfrm>
            <a:off x="0" y="5038725"/>
            <a:ext cx="9144000" cy="1819275"/>
          </a:xfrm>
          <a:prstGeom prst="rect">
            <a:avLst/>
          </a:prstGeom>
          <a:noFill/>
          <a:ln w="9525">
            <a:noFill/>
            <a:miter lim="800000"/>
            <a:headEnd/>
            <a:tailEnd/>
          </a:ln>
        </p:spPr>
      </p:pic>
      <p:sp>
        <p:nvSpPr>
          <p:cNvPr id="3"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latin typeface="Arial" pitchFamily="34" charset="0"/>
              <a:cs typeface="+mn-cs"/>
            </a:endParaRPr>
          </a:p>
        </p:txBody>
      </p:sp>
      <p:pic>
        <p:nvPicPr>
          <p:cNvPr id="4"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p:spPr>
      </p:pic>
    </p:spTree>
  </p:cSld>
  <p:clrMapOvr>
    <a:masterClrMapping/>
  </p:clrMapOvr>
  <p:transition xmlns:p14="http://schemas.microsoft.com/office/powerpoint/2010/main">
    <p:zoom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mj-lt"/>
                <a:ea typeface="+mj-ea"/>
                <a:cs typeface="+mj-cs"/>
              </a:defRPr>
            </a:lvl1pPr>
          </a:lstStyle>
          <a:p>
            <a:pPr lvl="0"/>
            <a:r>
              <a:rPr lang="en-US"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 name="Picture 2" descr="lrg-ven-gradient-3.png"/>
          <p:cNvPicPr>
            <a:picLocks noChangeAspect="1"/>
          </p:cNvPicPr>
          <p:nvPr userDrawn="1"/>
        </p:nvPicPr>
        <p:blipFill>
          <a:blip r:embed="rId2" cstate="print"/>
          <a:srcRect/>
          <a:stretch>
            <a:fillRect/>
          </a:stretch>
        </p:blipFill>
        <p:spPr bwMode="auto">
          <a:xfrm>
            <a:off x="0" y="5038725"/>
            <a:ext cx="9144000" cy="1819275"/>
          </a:xfrm>
          <a:prstGeom prst="rect">
            <a:avLst/>
          </a:prstGeom>
          <a:noFill/>
          <a:ln w="9525">
            <a:noFill/>
            <a:miter lim="800000"/>
            <a:headEnd/>
            <a:tailEnd/>
          </a:ln>
        </p:spPr>
      </p:pic>
      <p:sp>
        <p:nvSpPr>
          <p:cNvPr id="3"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dirty="0">
              <a:solidFill>
                <a:srgbClr val="333333"/>
              </a:solidFill>
              <a:latin typeface="Arial" pitchFamily="34" charset="0"/>
            </a:endParaRPr>
          </a:p>
        </p:txBody>
      </p:sp>
      <p:pic>
        <p:nvPicPr>
          <p:cNvPr id="4"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p:spPr>
      </p:pic>
    </p:spTree>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255588"/>
            <a:ext cx="822007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8300" y="1133475"/>
            <a:ext cx="4033838" cy="4773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4538" y="1133475"/>
            <a:ext cx="4033837" cy="4773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noAutofit/>
          </a:bodyPr>
          <a:lstStyle/>
          <a:p>
            <a:pPr fontAlgn="auto">
              <a:spcBef>
                <a:spcPts val="0"/>
              </a:spcBef>
              <a:spcAft>
                <a:spcPts val="0"/>
              </a:spcAft>
              <a:defRPr/>
            </a:pPr>
            <a:endParaRPr lang="en-US" dirty="0">
              <a:solidFill>
                <a:srgbClr val="333333"/>
              </a:solidFill>
              <a:latin typeface="Arial" pitchFamily="34" charset="0"/>
              <a:cs typeface="+mn-cs"/>
            </a:endParaRPr>
          </a:p>
        </p:txBody>
      </p:sp>
      <p:sp>
        <p:nvSpPr>
          <p:cNvPr id="2" name="Title 1"/>
          <p:cNvSpPr>
            <a:spLocks noGrp="1"/>
          </p:cNvSpPr>
          <p:nvPr>
            <p:ph type="ctrTitle"/>
          </p:nvPr>
        </p:nvSpPr>
        <p:spPr>
          <a:xfrm>
            <a:off x="914400" y="2532888"/>
            <a:ext cx="7315200" cy="877824"/>
          </a:xfrm>
        </p:spPr>
        <p:txBody>
          <a:bodyPr>
            <a:noAutofit/>
          </a:bodyPr>
          <a:lstStyle>
            <a:lvl1pPr algn="l" defTabSz="457200" rtl="0" eaLnBrk="1" fontAlgn="base" hangingPunct="1">
              <a:lnSpc>
                <a:spcPct val="90000"/>
              </a:lnSpc>
              <a:spcBef>
                <a:spcPct val="0"/>
              </a:spcBef>
              <a:spcAft>
                <a:spcPct val="20000"/>
              </a:spcAft>
              <a:defRPr lang="en-US" sz="32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11880"/>
            <a:ext cx="5943600" cy="1051560"/>
          </a:xfrm>
        </p:spPr>
        <p:txBody>
          <a:bodyPr>
            <a:noAutofit/>
          </a:bodyPr>
          <a:lstStyle>
            <a:lvl1pPr marL="0" indent="0" algn="l" defTabSz="457200" rtl="0" eaLnBrk="1" fontAlgn="base" hangingPunct="1">
              <a:lnSpc>
                <a:spcPct val="95000"/>
              </a:lnSpc>
              <a:spcBef>
                <a:spcPct val="0"/>
              </a:spcBef>
              <a:spcAft>
                <a:spcPts val="600"/>
              </a:spcAft>
              <a:buClrTx/>
              <a:buFontTx/>
              <a:buNone/>
              <a:defRPr lang="en-US" sz="2000" dirty="0" smtClean="0">
                <a:solidFill>
                  <a:srgbClr val="4D4D4D"/>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7" descr="blue-window"/>
          <p:cNvPicPr>
            <a:picLocks noChangeAspect="1" noChangeArrowheads="1"/>
          </p:cNvPicPr>
          <p:nvPr userDrawn="1"/>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7" name="Picture 6" descr="juniper_black.png"/>
          <p:cNvPicPr>
            <a:picLocks noChangeAspect="1"/>
          </p:cNvPicPr>
          <p:nvPr userDrawn="1"/>
        </p:nvPicPr>
        <p:blipFill>
          <a:blip r:embed="rId3" cstate="print"/>
          <a:stretch>
            <a:fillRect/>
          </a:stretch>
        </p:blipFill>
        <p:spPr>
          <a:xfrm>
            <a:off x="6495898" y="917673"/>
            <a:ext cx="1718044" cy="4685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mj-lt"/>
                <a:ea typeface="+mj-ea"/>
                <a:cs typeface="+mj-cs"/>
              </a:defRPr>
            </a:lvl1pPr>
          </a:lstStyle>
          <a:p>
            <a:pPr lvl="0" algn="l" defTabSz="457200" rtl="0" eaLnBrk="1" fontAlgn="base" hangingPunct="1">
              <a:lnSpc>
                <a:spcPct val="90000"/>
              </a:lnSpc>
              <a:spcBef>
                <a:spcPct val="0"/>
              </a:spcBef>
              <a:spcAft>
                <a:spcPct val="20000"/>
              </a:spcAft>
            </a:pPr>
            <a:r>
              <a:rPr lang="en-US"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dirty="0">
              <a:solidFill>
                <a:srgbClr val="333333"/>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ue Divider">
    <p:spTree>
      <p:nvGrpSpPr>
        <p:cNvPr id="1" name=""/>
        <p:cNvGrpSpPr/>
        <p:nvPr/>
      </p:nvGrpSpPr>
      <p:grpSpPr>
        <a:xfrm>
          <a:off x="0" y="0"/>
          <a:ext cx="0" cy="0"/>
          <a:chOff x="0" y="0"/>
          <a:chExt cx="0" cy="0"/>
        </a:xfrm>
      </p:grpSpPr>
      <p:pic>
        <p:nvPicPr>
          <p:cNvPr id="2" name="Picture 30" descr="blue-section"/>
          <p:cNvPicPr>
            <a:picLocks noChangeAspect="1" noChangeArrowheads="1"/>
          </p:cNvPicPr>
          <p:nvPr userDrawn="1"/>
        </p:nvPicPr>
        <p:blipFill>
          <a:blip r:embed="rId2" cstate="print"/>
          <a:srcRect/>
          <a:stretch>
            <a:fillRect/>
          </a:stretch>
        </p:blipFill>
        <p:spPr bwMode="auto">
          <a:xfrm>
            <a:off x="0" y="0"/>
            <a:ext cx="9144000" cy="6872288"/>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3000">
                <a:solidFill>
                  <a:schemeClr val="bg1"/>
                </a:solidFill>
              </a:defRPr>
            </a:lvl1pPr>
          </a:lstStyle>
          <a:p>
            <a:pPr lvl="0"/>
            <a:r>
              <a:rPr lang="en-US" smtClean="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255588"/>
            <a:ext cx="8220075" cy="741362"/>
          </a:xfrm>
        </p:spPr>
        <p:txBody>
          <a:bodyPr/>
          <a:lstStyle/>
          <a:p>
            <a:r>
              <a:rPr lang="en-US" smtClean="0"/>
              <a:t>Click to edit Master title style</a:t>
            </a:r>
            <a:endParaRPr lang="en-US"/>
          </a:p>
        </p:txBody>
      </p:sp>
      <p:sp>
        <p:nvSpPr>
          <p:cNvPr id="3" name="Content Placeholder 2"/>
          <p:cNvSpPr>
            <a:spLocks noGrp="1"/>
          </p:cNvSpPr>
          <p:nvPr>
            <p:ph idx="1"/>
          </p:nvPr>
        </p:nvSpPr>
        <p:spPr>
          <a:xfrm>
            <a:off x="368300" y="1133475"/>
            <a:ext cx="8220075" cy="4773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zoom dir="in"/>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old Divider">
    <p:spTree>
      <p:nvGrpSpPr>
        <p:cNvPr id="1" name=""/>
        <p:cNvGrpSpPr/>
        <p:nvPr/>
      </p:nvGrpSpPr>
      <p:grpSpPr>
        <a:xfrm>
          <a:off x="0" y="0"/>
          <a:ext cx="0" cy="0"/>
          <a:chOff x="0" y="0"/>
          <a:chExt cx="0" cy="0"/>
        </a:xfrm>
      </p:grpSpPr>
      <p:pic>
        <p:nvPicPr>
          <p:cNvPr id="4" name="Picture 2" descr="gold-section"/>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3000">
                <a:solidFill>
                  <a:schemeClr val="bg1"/>
                </a:solidFill>
              </a:defRPr>
            </a:lvl1pPr>
          </a:lstStyle>
          <a:p>
            <a:pPr lvl="0"/>
            <a:r>
              <a:rPr lang="en-US" smtClean="0"/>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reen Divider">
    <p:spTree>
      <p:nvGrpSpPr>
        <p:cNvPr id="1" name=""/>
        <p:cNvGrpSpPr/>
        <p:nvPr/>
      </p:nvGrpSpPr>
      <p:grpSpPr>
        <a:xfrm>
          <a:off x="0" y="0"/>
          <a:ext cx="0" cy="0"/>
          <a:chOff x="0" y="0"/>
          <a:chExt cx="0" cy="0"/>
        </a:xfrm>
      </p:grpSpPr>
      <p:pic>
        <p:nvPicPr>
          <p:cNvPr id="4" name="Picture 2" descr="green-section"/>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3000">
                <a:solidFill>
                  <a:schemeClr val="bg1"/>
                </a:solidFill>
              </a:defRPr>
            </a:lvl1pPr>
          </a:lstStyle>
          <a:p>
            <a:pPr lvl="0"/>
            <a:r>
              <a:rPr lang="en-US" smtClean="0"/>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pper Divider">
    <p:spTree>
      <p:nvGrpSpPr>
        <p:cNvPr id="1" name=""/>
        <p:cNvGrpSpPr/>
        <p:nvPr/>
      </p:nvGrpSpPr>
      <p:grpSpPr>
        <a:xfrm>
          <a:off x="0" y="0"/>
          <a:ext cx="0" cy="0"/>
          <a:chOff x="0" y="0"/>
          <a:chExt cx="0" cy="0"/>
        </a:xfrm>
      </p:grpSpPr>
      <p:pic>
        <p:nvPicPr>
          <p:cNvPr id="4" name="Picture 2" descr="red-section"/>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3"/>
          <p:cNvSpPr>
            <a:spLocks noGrp="1" noChangeArrowheads="1"/>
          </p:cNvSpPr>
          <p:nvPr>
            <p:ph type="title"/>
          </p:nvPr>
        </p:nvSpPr>
        <p:spPr bwMode="auto">
          <a:xfrm>
            <a:off x="914400" y="5026025"/>
            <a:ext cx="7334250" cy="917575"/>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gn="l">
              <a:defRPr sz="3000">
                <a:solidFill>
                  <a:schemeClr val="bg1"/>
                </a:solidFill>
              </a:defRPr>
            </a:lvl1pPr>
          </a:lstStyle>
          <a:p>
            <a:pPr lvl="0"/>
            <a:r>
              <a:rPr lang="en-US" smtClean="0"/>
              <a:t>Click to edit Master title style</a:t>
            </a:r>
            <a:endParaRPr lang="en-US" dirty="0" smtClean="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255588"/>
            <a:ext cx="822007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8300" y="1133475"/>
            <a:ext cx="4033838" cy="4773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4538" y="1133475"/>
            <a:ext cx="4033837" cy="4773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noAutofit/>
          </a:bodyPr>
          <a:lstStyle/>
          <a:p>
            <a:pPr fontAlgn="auto">
              <a:spcBef>
                <a:spcPts val="0"/>
              </a:spcBef>
              <a:spcAft>
                <a:spcPts val="0"/>
              </a:spcAft>
              <a:defRPr/>
            </a:pPr>
            <a:endParaRPr lang="en-US">
              <a:solidFill>
                <a:srgbClr val="333333"/>
              </a:solidFill>
              <a:latin typeface="Arial" pitchFamily="34" charset="0"/>
              <a:cs typeface="+mn-cs"/>
            </a:endParaRPr>
          </a:p>
        </p:txBody>
      </p:sp>
      <p:sp>
        <p:nvSpPr>
          <p:cNvPr id="2" name="Title 1"/>
          <p:cNvSpPr>
            <a:spLocks noGrp="1"/>
          </p:cNvSpPr>
          <p:nvPr>
            <p:ph type="ctrTitle"/>
          </p:nvPr>
        </p:nvSpPr>
        <p:spPr>
          <a:xfrm>
            <a:off x="914400" y="2532888"/>
            <a:ext cx="7315200" cy="877824"/>
          </a:xfrm>
        </p:spPr>
        <p:txBody>
          <a:bodyPr>
            <a:noAutofit/>
          </a:bodyPr>
          <a:lstStyle>
            <a:lvl1pPr algn="l" defTabSz="457200" rtl="0" eaLnBrk="1" fontAlgn="base" hangingPunct="1">
              <a:lnSpc>
                <a:spcPct val="90000"/>
              </a:lnSpc>
              <a:spcBef>
                <a:spcPct val="0"/>
              </a:spcBef>
              <a:spcAft>
                <a:spcPct val="20000"/>
              </a:spcAft>
              <a:defRPr lang="en-US" sz="32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11880"/>
            <a:ext cx="5943600" cy="1051560"/>
          </a:xfrm>
        </p:spPr>
        <p:txBody>
          <a:bodyPr>
            <a:noAutofit/>
          </a:bodyPr>
          <a:lstStyle>
            <a:lvl1pPr marL="0" indent="0" algn="l" defTabSz="457200" rtl="0" eaLnBrk="1" fontAlgn="base" hangingPunct="1">
              <a:lnSpc>
                <a:spcPct val="95000"/>
              </a:lnSpc>
              <a:spcBef>
                <a:spcPct val="0"/>
              </a:spcBef>
              <a:spcAft>
                <a:spcPts val="600"/>
              </a:spcAft>
              <a:buClrTx/>
              <a:buFontTx/>
              <a:buNone/>
              <a:defRPr lang="en-US" sz="2000" dirty="0" smtClean="0">
                <a:solidFill>
                  <a:srgbClr val="4D4D4D"/>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7" descr="blue-window"/>
          <p:cNvPicPr>
            <a:picLocks noChangeAspect="1" noChangeArrowheads="1"/>
          </p:cNvPicPr>
          <p:nvPr userDrawn="1"/>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7" name="Picture 6" descr="juniper_black.png"/>
          <p:cNvPicPr>
            <a:picLocks noChangeAspect="1"/>
          </p:cNvPicPr>
          <p:nvPr userDrawn="1"/>
        </p:nvPicPr>
        <p:blipFill>
          <a:blip r:embed="rId3" cstate="print"/>
          <a:stretch>
            <a:fillRect/>
          </a:stretch>
        </p:blipFill>
        <p:spPr>
          <a:xfrm>
            <a:off x="6495898" y="917673"/>
            <a:ext cx="1718044" cy="4685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mj-lt"/>
                <a:ea typeface="+mj-ea"/>
                <a:cs typeface="+mj-cs"/>
              </a:defRPr>
            </a:lvl1pPr>
          </a:lstStyle>
          <a:p>
            <a:pPr lvl="0" algn="l" defTabSz="457200" rtl="0" eaLnBrk="1" fontAlgn="base" hangingPunct="1">
              <a:lnSpc>
                <a:spcPct val="90000"/>
              </a:lnSpc>
              <a:spcBef>
                <a:spcPct val="0"/>
              </a:spcBef>
              <a:spcAft>
                <a:spcPct val="20000"/>
              </a:spcAft>
            </a:pPr>
            <a:r>
              <a:rPr lang="en-US"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srgbClr val="333333"/>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noAutofit/>
          </a:bodyPr>
          <a:lstStyle/>
          <a:p>
            <a:pPr fontAlgn="auto">
              <a:spcBef>
                <a:spcPts val="0"/>
              </a:spcBef>
              <a:spcAft>
                <a:spcPts val="0"/>
              </a:spcAft>
              <a:defRPr/>
            </a:pPr>
            <a:endParaRPr lang="en-US">
              <a:solidFill>
                <a:srgbClr val="333333"/>
              </a:solidFill>
              <a:latin typeface="Arial" pitchFamily="34" charset="0"/>
            </a:endParaRPr>
          </a:p>
        </p:txBody>
      </p:sp>
      <p:sp>
        <p:nvSpPr>
          <p:cNvPr id="2" name="Title 1"/>
          <p:cNvSpPr>
            <a:spLocks noGrp="1"/>
          </p:cNvSpPr>
          <p:nvPr>
            <p:ph type="ctrTitle"/>
          </p:nvPr>
        </p:nvSpPr>
        <p:spPr>
          <a:xfrm>
            <a:off x="914400" y="2532888"/>
            <a:ext cx="7315200" cy="877824"/>
          </a:xfrm>
        </p:spPr>
        <p:txBody>
          <a:bodyPr>
            <a:noAutofit/>
          </a:bodyPr>
          <a:lstStyle>
            <a:lvl1pPr algn="l" defTabSz="457200" rtl="0" eaLnBrk="1" fontAlgn="base" hangingPunct="1">
              <a:lnSpc>
                <a:spcPct val="90000"/>
              </a:lnSpc>
              <a:spcBef>
                <a:spcPct val="0"/>
              </a:spcBef>
              <a:spcAft>
                <a:spcPct val="20000"/>
              </a:spcAft>
              <a:defRPr lang="en-US" sz="32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11880"/>
            <a:ext cx="5943600" cy="1051560"/>
          </a:xfrm>
        </p:spPr>
        <p:txBody>
          <a:bodyPr>
            <a:noAutofit/>
          </a:bodyPr>
          <a:lstStyle>
            <a:lvl1pPr marL="0" indent="0" algn="l" defTabSz="457200" rtl="0" eaLnBrk="1" fontAlgn="base" hangingPunct="1">
              <a:lnSpc>
                <a:spcPct val="95000"/>
              </a:lnSpc>
              <a:spcBef>
                <a:spcPct val="0"/>
              </a:spcBef>
              <a:spcAft>
                <a:spcPts val="600"/>
              </a:spcAft>
              <a:buClrTx/>
              <a:buFontTx/>
              <a:buNone/>
              <a:defRPr lang="en-US" sz="2000" dirty="0" smtClean="0">
                <a:solidFill>
                  <a:srgbClr val="4D4D4D"/>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7" descr="blue-window"/>
          <p:cNvPicPr>
            <a:picLocks noChangeAspect="1" noChangeArrowheads="1"/>
          </p:cNvPicPr>
          <p:nvPr userDrawn="1"/>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7" name="Picture 6" descr="juniper_black.png"/>
          <p:cNvPicPr>
            <a:picLocks noChangeAspect="1"/>
          </p:cNvPicPr>
          <p:nvPr userDrawn="1"/>
        </p:nvPicPr>
        <p:blipFill>
          <a:blip r:embed="rId3" cstate="print"/>
          <a:stretch>
            <a:fillRect/>
          </a:stretch>
        </p:blipFill>
        <p:spPr>
          <a:xfrm>
            <a:off x="6495898" y="917673"/>
            <a:ext cx="1718044" cy="4685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2"/>
          <p:cNvSpPr>
            <a:spLocks noChangeArrowheads="1"/>
          </p:cNvSpPr>
          <p:nvPr/>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lstStyle/>
          <a:p>
            <a:pPr eaLnBrk="0" hangingPunct="0">
              <a:defRPr/>
            </a:pPr>
            <a:endParaRPr lang="en-US" sz="1200" b="1" dirty="0">
              <a:solidFill>
                <a:srgbClr val="333333"/>
              </a:solidFill>
              <a:latin typeface="Arial"/>
              <a:ea typeface="MS PGothic" pitchFamily="34" charset="-128"/>
              <a:cs typeface="Arial"/>
            </a:endParaRPr>
          </a:p>
        </p:txBody>
      </p:sp>
      <p:pic>
        <p:nvPicPr>
          <p:cNvPr id="7" name="Picture 7" descr="blue-window"/>
          <p:cNvPicPr>
            <a:picLocks noChangeAspect="1" noChangeArrowheads="1"/>
          </p:cNvPicPr>
          <p:nvPr/>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6489700" y="912813"/>
            <a:ext cx="1725613" cy="476250"/>
          </a:xfrm>
          <a:prstGeom prst="rect">
            <a:avLst/>
          </a:prstGeom>
          <a:noFill/>
          <a:ln w="28575">
            <a:noFill/>
            <a:miter lim="800000"/>
            <a:headEnd/>
            <a:tailEnd type="none" w="lg" len="sm"/>
          </a:ln>
        </p:spPr>
      </p:pic>
      <p:sp>
        <p:nvSpPr>
          <p:cNvPr id="9" name="Rectangle 7"/>
          <p:cNvSpPr>
            <a:spLocks noChangeArrowheads="1"/>
          </p:cNvSpPr>
          <p:nvPr userDrawn="1"/>
        </p:nvSpPr>
        <p:spPr bwMode="auto">
          <a:xfrm>
            <a:off x="914400" y="4864100"/>
            <a:ext cx="7315200" cy="5461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lstStyle/>
          <a:p>
            <a:pPr>
              <a:tabLst>
                <a:tab pos="2743200" algn="ctr"/>
                <a:tab pos="5486400" algn="r"/>
              </a:tabLst>
              <a:defRPr/>
            </a:pPr>
            <a:r>
              <a:rPr lang="en-US" sz="900" dirty="0">
                <a:solidFill>
                  <a:srgbClr val="333333"/>
                </a:solidFill>
                <a:latin typeface="Arial"/>
                <a:ea typeface="MS PGothic" pitchFamily="34" charset="-128"/>
                <a:cs typeface="Times New Roman" pitchFamily="18" charset="0"/>
              </a:rPr>
              <a:t>Copyright © 2011 Juniper Networks, Inc.  All rights reserved.  This document contains confidential and proprietary information of Juniper Networks. No portion of this document may be reproduced, published, disseminated, or otherwise disclosed to any third party without the prior consent of a duly authorized representative of Juniper Networks.</a:t>
            </a:r>
            <a:endParaRPr lang="en-US" sz="900" dirty="0">
              <a:solidFill>
                <a:srgbClr val="333333"/>
              </a:solidFill>
              <a:latin typeface="Arial"/>
              <a:ea typeface="MS PGothic" pitchFamily="34" charset="-128"/>
              <a:cs typeface="Arial"/>
            </a:endParaRPr>
          </a:p>
        </p:txBody>
      </p:sp>
      <p:sp>
        <p:nvSpPr>
          <p:cNvPr id="10" name="Text Placeholder 2"/>
          <p:cNvSpPr>
            <a:spLocks/>
          </p:cNvSpPr>
          <p:nvPr userDrawn="1"/>
        </p:nvSpPr>
        <p:spPr bwMode="auto">
          <a:xfrm>
            <a:off x="987425" y="4519613"/>
            <a:ext cx="7165975" cy="304800"/>
          </a:xfrm>
          <a:prstGeom prst="rect">
            <a:avLst/>
          </a:prstGeom>
          <a:noFill/>
          <a:ln w="9525">
            <a:noFill/>
            <a:miter lim="800000"/>
            <a:headEnd/>
            <a:tailEnd/>
          </a:ln>
        </p:spPr>
        <p:txBody>
          <a:bodyPr lIns="0"/>
          <a:lstStyle/>
          <a:p>
            <a:pPr algn="ctr">
              <a:lnSpc>
                <a:spcPct val="85000"/>
              </a:lnSpc>
              <a:spcAft>
                <a:spcPct val="25000"/>
              </a:spcAft>
              <a:buClr>
                <a:srgbClr val="333333"/>
              </a:buClr>
              <a:buSzPct val="25000"/>
              <a:buFont typeface="Arial" charset="0"/>
              <a:buNone/>
              <a:defRPr/>
            </a:pPr>
            <a:r>
              <a:rPr lang="en-US" sz="2000" dirty="0">
                <a:solidFill>
                  <a:srgbClr val="333333"/>
                </a:solidFill>
                <a:latin typeface="Arial"/>
                <a:ea typeface="MS PGothic" pitchFamily="34" charset="-128"/>
                <a:cs typeface="Arial"/>
              </a:rPr>
              <a:t>RESTRICTED CONFIDENTIAL</a:t>
            </a:r>
          </a:p>
        </p:txBody>
      </p:sp>
      <p:sp>
        <p:nvSpPr>
          <p:cNvPr id="2" name="Title Placeholder 1"/>
          <p:cNvSpPr>
            <a:spLocks noGrp="1"/>
          </p:cNvSpPr>
          <p:nvPr>
            <p:ph type="title"/>
          </p:nvPr>
        </p:nvSpPr>
        <p:spPr>
          <a:xfrm>
            <a:off x="912814" y="1750742"/>
            <a:ext cx="7315200" cy="1009922"/>
          </a:xfrm>
        </p:spPr>
        <p:txBody>
          <a:bodyPr bIns="0"/>
          <a:lstStyle>
            <a:lvl1pPr>
              <a:defRPr sz="3200"/>
            </a:lvl1pPr>
          </a:lstStyle>
          <a:p>
            <a:r>
              <a:rPr lang="en-US" smtClean="0"/>
              <a:t>Click to edit Master title style</a:t>
            </a:r>
            <a:endParaRPr lang="en-US" dirty="0"/>
          </a:p>
        </p:txBody>
      </p:sp>
      <p:sp>
        <p:nvSpPr>
          <p:cNvPr id="215045" name="Text Placeholder 2"/>
          <p:cNvSpPr>
            <a:spLocks noGrp="1"/>
          </p:cNvSpPr>
          <p:nvPr>
            <p:ph type="subTitle" idx="1"/>
          </p:nvPr>
        </p:nvSpPr>
        <p:spPr>
          <a:xfrm>
            <a:off x="914400" y="2768098"/>
            <a:ext cx="7315200" cy="477054"/>
          </a:xfrm>
        </p:spPr>
        <p:txBody>
          <a:bodyPr tIns="0">
            <a:spAutoFit/>
          </a:bodyPr>
          <a:lstStyle>
            <a:lvl1pPr marL="0" indent="0" algn="l">
              <a:lnSpc>
                <a:spcPct val="100000"/>
              </a:lnSpc>
              <a:spcBef>
                <a:spcPct val="0"/>
              </a:spcBef>
              <a:spcAft>
                <a:spcPts val="0"/>
              </a:spcAft>
              <a:buFont typeface="Arial" charset="0"/>
              <a:buNone/>
              <a:defRPr sz="2800">
                <a:latin typeface="+mj-lt"/>
              </a:defRPr>
            </a:lvl1pPr>
          </a:lstStyle>
          <a:p>
            <a:r>
              <a:rPr lang="en-US" smtClean="0"/>
              <a:t>Click to edit Master subtitle style</a:t>
            </a:r>
            <a:endParaRPr lang="en-US" dirty="0"/>
          </a:p>
        </p:txBody>
      </p:sp>
      <p:sp>
        <p:nvSpPr>
          <p:cNvPr id="13" name="Text Placeholder 12"/>
          <p:cNvSpPr>
            <a:spLocks noGrp="1"/>
          </p:cNvSpPr>
          <p:nvPr>
            <p:ph type="body" sz="quarter" idx="10"/>
          </p:nvPr>
        </p:nvSpPr>
        <p:spPr>
          <a:xfrm>
            <a:off x="914400" y="3646761"/>
            <a:ext cx="7315200" cy="323165"/>
          </a:xfrm>
        </p:spPr>
        <p:txBody>
          <a:bodyPr bIns="0">
            <a:spAutoFit/>
          </a:bodyPr>
          <a:lstStyle>
            <a:lvl1pPr marL="0" indent="0">
              <a:spcBef>
                <a:spcPts val="0"/>
              </a:spcBef>
              <a:spcAft>
                <a:spcPts val="0"/>
              </a:spcAft>
              <a:defRPr sz="1800" b="1" baseline="0"/>
            </a:lvl1pPr>
            <a:lvl2pPr>
              <a:buNone/>
              <a:defRPr/>
            </a:lvl2pPr>
          </a:lstStyle>
          <a:p>
            <a:pPr lvl="0"/>
            <a:r>
              <a:rPr lang="en-US" smtClean="0"/>
              <a:t>Click to edit Master text styles</a:t>
            </a:r>
          </a:p>
        </p:txBody>
      </p:sp>
      <p:sp>
        <p:nvSpPr>
          <p:cNvPr id="16" name="Text Placeholder 12"/>
          <p:cNvSpPr>
            <a:spLocks noGrp="1"/>
          </p:cNvSpPr>
          <p:nvPr>
            <p:ph type="body" sz="quarter" idx="11"/>
          </p:nvPr>
        </p:nvSpPr>
        <p:spPr>
          <a:xfrm>
            <a:off x="914400" y="3981296"/>
            <a:ext cx="7315200" cy="323165"/>
          </a:xfrm>
        </p:spPr>
        <p:txBody>
          <a:bodyPr tIns="0">
            <a:spAutoFit/>
          </a:bodyPr>
          <a:lstStyle>
            <a:lvl1pPr marL="0" indent="0">
              <a:spcBef>
                <a:spcPts val="0"/>
              </a:spcBef>
              <a:spcAft>
                <a:spcPts val="0"/>
              </a:spcAft>
              <a:defRPr sz="1800" b="0" baseline="0"/>
            </a:lvl1pPr>
            <a:lvl2pPr>
              <a:buNone/>
              <a:defRPr/>
            </a:lvl2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mj-lt"/>
                <a:ea typeface="+mj-ea"/>
                <a:cs typeface="+mj-cs"/>
              </a:defRPr>
            </a:lvl1pPr>
          </a:lstStyle>
          <a:p>
            <a:pPr lvl="0" algn="l" defTabSz="457200" rtl="0" eaLnBrk="1" fontAlgn="base" hangingPunct="1">
              <a:lnSpc>
                <a:spcPct val="90000"/>
              </a:lnSpc>
              <a:spcBef>
                <a:spcPct val="0"/>
              </a:spcBef>
              <a:spcAft>
                <a:spcPct val="20000"/>
              </a:spcAft>
            </a:pPr>
            <a:r>
              <a:rPr lang="en-US"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srgbClr val="333333"/>
              </a:solidFill>
              <a:latin typeface="Arial" pitchFamily="34" charset="0"/>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noAutofit/>
          </a:bodyPr>
          <a:lstStyle/>
          <a:p>
            <a:pPr fontAlgn="auto">
              <a:spcBef>
                <a:spcPts val="0"/>
              </a:spcBef>
              <a:spcAft>
                <a:spcPts val="0"/>
              </a:spcAft>
              <a:defRPr/>
            </a:pPr>
            <a:endParaRPr lang="en-US">
              <a:solidFill>
                <a:prstClr val="black"/>
              </a:solidFill>
              <a:latin typeface="Arial" pitchFamily="34" charset="0"/>
              <a:cs typeface="+mn-cs"/>
            </a:endParaRPr>
          </a:p>
        </p:txBody>
      </p:sp>
      <p:sp>
        <p:nvSpPr>
          <p:cNvPr id="2" name="Title 1"/>
          <p:cNvSpPr>
            <a:spLocks noGrp="1"/>
          </p:cNvSpPr>
          <p:nvPr>
            <p:ph type="ctrTitle"/>
          </p:nvPr>
        </p:nvSpPr>
        <p:spPr>
          <a:xfrm>
            <a:off x="914400" y="2532888"/>
            <a:ext cx="7315200" cy="877824"/>
          </a:xfrm>
        </p:spPr>
        <p:txBody>
          <a:bodyPr>
            <a:noAutofit/>
          </a:bodyPr>
          <a:lstStyle>
            <a:lvl1pPr algn="ctr" defTabSz="457200" rtl="0" eaLnBrk="1" fontAlgn="base" hangingPunct="1">
              <a:lnSpc>
                <a:spcPct val="90000"/>
              </a:lnSpc>
              <a:spcBef>
                <a:spcPct val="0"/>
              </a:spcBef>
              <a:spcAft>
                <a:spcPct val="20000"/>
              </a:spcAft>
              <a:defRPr lang="en-US" sz="3200" b="1" cap="all" baseline="0" dirty="0" smtClean="0">
                <a:solidFill>
                  <a:srgbClr val="292929"/>
                </a:solidFill>
                <a:latin typeface="Calibri"/>
                <a:ea typeface="+mj-ea"/>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3611880"/>
            <a:ext cx="9144000" cy="1051560"/>
          </a:xfrm>
        </p:spPr>
        <p:txBody>
          <a:bodyPr>
            <a:noAutofit/>
          </a:bodyPr>
          <a:lstStyle>
            <a:lvl1pPr marL="0" indent="0" algn="ctr" defTabSz="457200" rtl="0" eaLnBrk="1" fontAlgn="base" hangingPunct="1">
              <a:lnSpc>
                <a:spcPct val="95000"/>
              </a:lnSpc>
              <a:spcBef>
                <a:spcPct val="0"/>
              </a:spcBef>
              <a:spcAft>
                <a:spcPts val="600"/>
              </a:spcAft>
              <a:buClrTx/>
              <a:buFontTx/>
              <a:buNone/>
              <a:defRPr lang="en-US" sz="2000" dirty="0" smtClean="0">
                <a:solidFill>
                  <a:srgbClr val="468BB1"/>
                </a:solidFill>
                <a:latin typeface="Calibri"/>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7" descr="blue-window"/>
          <p:cNvPicPr>
            <a:picLocks noChangeAspect="1" noChangeArrowheads="1"/>
          </p:cNvPicPr>
          <p:nvPr userDrawn="1"/>
        </p:nvPicPr>
        <p:blipFill>
          <a:blip r:embed="rId2" cstate="print"/>
          <a:srcRect b="37572"/>
          <a:stretch>
            <a:fillRect/>
          </a:stretch>
        </p:blipFill>
        <p:spPr bwMode="auto">
          <a:xfrm>
            <a:off x="381000" y="5257800"/>
            <a:ext cx="8242300" cy="933450"/>
          </a:xfrm>
          <a:prstGeom prst="rect">
            <a:avLst/>
          </a:prstGeom>
          <a:noFill/>
          <a:ln w="9525">
            <a:noFill/>
            <a:miter lim="800000"/>
            <a:headEnd/>
            <a:tailEnd/>
          </a:ln>
        </p:spPr>
      </p:pic>
      <p:pic>
        <p:nvPicPr>
          <p:cNvPr id="7" name="Picture 6" descr="juniper_black.png"/>
          <p:cNvPicPr>
            <a:picLocks noChangeAspect="1"/>
          </p:cNvPicPr>
          <p:nvPr userDrawn="1"/>
        </p:nvPicPr>
        <p:blipFill>
          <a:blip r:embed="rId3" cstate="print"/>
          <a:stretch>
            <a:fillRect/>
          </a:stretch>
        </p:blipFill>
        <p:spPr>
          <a:xfrm>
            <a:off x="6495898" y="917673"/>
            <a:ext cx="1718044" cy="4685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Calibri"/>
                <a:ea typeface="+mj-ea"/>
                <a:cs typeface="Calibri"/>
              </a:defRPr>
            </a:lvl1pPr>
          </a:lstStyle>
          <a:p>
            <a:pPr lvl="0" algn="l" defTabSz="457200" rtl="0" eaLnBrk="1" fontAlgn="base" hangingPunct="1">
              <a:lnSpc>
                <a:spcPct val="90000"/>
              </a:lnSpc>
              <a:spcBef>
                <a:spcPct val="0"/>
              </a:spcBef>
              <a:spcAft>
                <a:spcPct val="20000"/>
              </a:spcAft>
            </a:pPr>
            <a:r>
              <a:rPr lang="en-US" dirty="0"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Calibri"/>
                <a:ea typeface="+mj-ea"/>
                <a:cs typeface="Calibri"/>
              </a:defRPr>
            </a:lvl1pPr>
          </a:lstStyle>
          <a:p>
            <a:r>
              <a:rPr lang="en-US" smtClean="0"/>
              <a:t>Click to edit Master title style</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prstClr val="black"/>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C75AD50-23BA-E047-A87F-2CD8203B7AED}" type="datetime1">
              <a:rPr lang="en-US" smtClean="0">
                <a:solidFill>
                  <a:prstClr val="black"/>
                </a:solidFill>
                <a:latin typeface="Arial"/>
                <a:cs typeface="+mn-cs"/>
              </a:rPr>
              <a:pPr fontAlgn="auto">
                <a:spcBef>
                  <a:spcPts val="0"/>
                </a:spcBef>
                <a:spcAft>
                  <a:spcPts val="0"/>
                </a:spcAft>
              </a:pPr>
              <a:t>5/09/13</a:t>
            </a:fld>
            <a:endParaRPr lang="en-US">
              <a:solidFill>
                <a:prstClr val="black"/>
              </a:solidFill>
              <a:latin typeface="Arial"/>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Arial"/>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BBD4818C-2732-5143-AAA9-953FB7C2A56E}" type="slidenum">
              <a:rPr lang="en-US" smtClean="0">
                <a:solidFill>
                  <a:prstClr val="black"/>
                </a:solidFill>
                <a:latin typeface="Arial"/>
                <a:cs typeface="+mn-cs"/>
              </a:rPr>
              <a:pPr fontAlgn="auto">
                <a:spcBef>
                  <a:spcPts val="0"/>
                </a:spcBef>
                <a:spcAft>
                  <a:spcPts val="0"/>
                </a:spcAft>
              </a:pPr>
              <a:t>‹#›</a:t>
            </a:fld>
            <a:endParaRPr lang="en-US">
              <a:solidFill>
                <a:prstClr val="black"/>
              </a:solidFill>
              <a:latin typeface="Arial"/>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prstClr val="black"/>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noAutofit/>
          </a:bodyPr>
          <a:lstStyle/>
          <a:p>
            <a:pPr fontAlgn="auto">
              <a:spcBef>
                <a:spcPts val="0"/>
              </a:spcBef>
              <a:spcAft>
                <a:spcPts val="0"/>
              </a:spcAft>
              <a:defRPr/>
            </a:pPr>
            <a:endParaRPr lang="en-US">
              <a:solidFill>
                <a:prstClr val="black"/>
              </a:solidFill>
              <a:latin typeface="Arial" pitchFamily="34" charset="0"/>
              <a:cs typeface="+mn-cs"/>
            </a:endParaRPr>
          </a:p>
        </p:txBody>
      </p:sp>
      <p:sp>
        <p:nvSpPr>
          <p:cNvPr id="2" name="Title 1"/>
          <p:cNvSpPr>
            <a:spLocks noGrp="1"/>
          </p:cNvSpPr>
          <p:nvPr>
            <p:ph type="ctrTitle"/>
          </p:nvPr>
        </p:nvSpPr>
        <p:spPr>
          <a:xfrm>
            <a:off x="914400" y="2532888"/>
            <a:ext cx="7315200" cy="877824"/>
          </a:xfrm>
        </p:spPr>
        <p:txBody>
          <a:bodyPr>
            <a:noAutofit/>
          </a:bodyPr>
          <a:lstStyle>
            <a:lvl1pPr algn="ctr" defTabSz="457200" rtl="0" eaLnBrk="1" fontAlgn="base" hangingPunct="1">
              <a:lnSpc>
                <a:spcPct val="90000"/>
              </a:lnSpc>
              <a:spcBef>
                <a:spcPct val="0"/>
              </a:spcBef>
              <a:spcAft>
                <a:spcPct val="20000"/>
              </a:spcAft>
              <a:defRPr lang="en-US" sz="3200" b="1" cap="all" baseline="0" dirty="0" smtClean="0">
                <a:solidFill>
                  <a:srgbClr val="292929"/>
                </a:solidFill>
                <a:latin typeface="Calibri"/>
                <a:ea typeface="+mj-ea"/>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3611880"/>
            <a:ext cx="9144000" cy="1051560"/>
          </a:xfrm>
        </p:spPr>
        <p:txBody>
          <a:bodyPr>
            <a:noAutofit/>
          </a:bodyPr>
          <a:lstStyle>
            <a:lvl1pPr marL="0" indent="0" algn="ctr" defTabSz="457200" rtl="0" eaLnBrk="1" fontAlgn="base" hangingPunct="1">
              <a:lnSpc>
                <a:spcPct val="95000"/>
              </a:lnSpc>
              <a:spcBef>
                <a:spcPct val="0"/>
              </a:spcBef>
              <a:spcAft>
                <a:spcPts val="600"/>
              </a:spcAft>
              <a:buClrTx/>
              <a:buFontTx/>
              <a:buNone/>
              <a:defRPr lang="en-US" sz="2000" dirty="0" smtClean="0">
                <a:solidFill>
                  <a:srgbClr val="468BB1"/>
                </a:solidFill>
                <a:latin typeface="Calibri"/>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7" descr="blue-window"/>
          <p:cNvPicPr>
            <a:picLocks noChangeAspect="1" noChangeArrowheads="1"/>
          </p:cNvPicPr>
          <p:nvPr userDrawn="1"/>
        </p:nvPicPr>
        <p:blipFill>
          <a:blip r:embed="rId2" cstate="print"/>
          <a:srcRect b="37572"/>
          <a:stretch>
            <a:fillRect/>
          </a:stretch>
        </p:blipFill>
        <p:spPr bwMode="auto">
          <a:xfrm>
            <a:off x="381000" y="5257800"/>
            <a:ext cx="8242300" cy="933450"/>
          </a:xfrm>
          <a:prstGeom prst="rect">
            <a:avLst/>
          </a:prstGeom>
          <a:noFill/>
          <a:ln w="9525">
            <a:noFill/>
            <a:miter lim="800000"/>
            <a:headEnd/>
            <a:tailEnd/>
          </a:ln>
        </p:spPr>
      </p:pic>
      <p:pic>
        <p:nvPicPr>
          <p:cNvPr id="7" name="Picture 6" descr="juniper_black.png"/>
          <p:cNvPicPr>
            <a:picLocks noChangeAspect="1"/>
          </p:cNvPicPr>
          <p:nvPr userDrawn="1"/>
        </p:nvPicPr>
        <p:blipFill>
          <a:blip r:embed="rId3" cstate="print"/>
          <a:stretch>
            <a:fillRect/>
          </a:stretch>
        </p:blipFill>
        <p:spPr>
          <a:xfrm>
            <a:off x="6495898" y="917673"/>
            <a:ext cx="1718044" cy="4685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Calibri"/>
                <a:ea typeface="+mj-ea"/>
                <a:cs typeface="Calibri"/>
              </a:defRPr>
            </a:lvl1pPr>
          </a:lstStyle>
          <a:p>
            <a:pPr lvl="0" algn="l" defTabSz="457200" rtl="0" eaLnBrk="1" fontAlgn="base" hangingPunct="1">
              <a:lnSpc>
                <a:spcPct val="90000"/>
              </a:lnSpc>
              <a:spcBef>
                <a:spcPct val="0"/>
              </a:spcBef>
              <a:spcAft>
                <a:spcPct val="20000"/>
              </a:spcAft>
            </a:pPr>
            <a:r>
              <a:rPr lang="en-US" dirty="0"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Calibri"/>
                <a:ea typeface="+mj-ea"/>
                <a:cs typeface="Calibri"/>
              </a:defRPr>
            </a:lvl1pPr>
          </a:lstStyle>
          <a:p>
            <a:r>
              <a:rPr lang="en-US" smtClean="0"/>
              <a:t>Click to edit Master title style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prstClr val="black"/>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C75AD50-23BA-E047-A87F-2CD8203B7AED}" type="datetime1">
              <a:rPr lang="en-US" smtClean="0">
                <a:solidFill>
                  <a:prstClr val="black"/>
                </a:solidFill>
                <a:latin typeface="Arial"/>
                <a:cs typeface="+mn-cs"/>
              </a:rPr>
              <a:pPr fontAlgn="auto">
                <a:spcBef>
                  <a:spcPts val="0"/>
                </a:spcBef>
                <a:spcAft>
                  <a:spcPts val="0"/>
                </a:spcAft>
              </a:pPr>
              <a:t>5/09/13</a:t>
            </a:fld>
            <a:endParaRPr lang="en-US">
              <a:solidFill>
                <a:prstClr val="black"/>
              </a:solidFill>
              <a:latin typeface="Arial"/>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Arial"/>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BBD4818C-2732-5143-AAA9-953FB7C2A56E}" type="slidenum">
              <a:rPr lang="en-US" smtClean="0">
                <a:solidFill>
                  <a:prstClr val="black"/>
                </a:solidFill>
                <a:latin typeface="Arial"/>
                <a:cs typeface="+mn-cs"/>
              </a:rPr>
              <a:pPr fontAlgn="auto">
                <a:spcBef>
                  <a:spcPts val="0"/>
                </a:spcBef>
                <a:spcAft>
                  <a:spcPts val="0"/>
                </a:spcAft>
              </a:pPr>
              <a:t>‹#›</a:t>
            </a:fld>
            <a:endParaRPr lang="en-US">
              <a:solidFill>
                <a:prstClr val="black"/>
              </a:solidFill>
              <a:latin typeface="Arial"/>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prstClr val="black"/>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noAutofit/>
          </a:bodyPr>
          <a:lstStyle/>
          <a:p>
            <a:pPr fontAlgn="auto">
              <a:spcBef>
                <a:spcPts val="0"/>
              </a:spcBef>
              <a:spcAft>
                <a:spcPts val="0"/>
              </a:spcAft>
              <a:defRPr/>
            </a:pPr>
            <a:endParaRPr lang="en-US">
              <a:solidFill>
                <a:prstClr val="black"/>
              </a:solidFill>
              <a:latin typeface="Arial" pitchFamily="34" charset="0"/>
              <a:cs typeface="+mn-cs"/>
            </a:endParaRPr>
          </a:p>
        </p:txBody>
      </p:sp>
      <p:sp>
        <p:nvSpPr>
          <p:cNvPr id="2" name="Title 1"/>
          <p:cNvSpPr>
            <a:spLocks noGrp="1"/>
          </p:cNvSpPr>
          <p:nvPr>
            <p:ph type="ctrTitle"/>
          </p:nvPr>
        </p:nvSpPr>
        <p:spPr>
          <a:xfrm>
            <a:off x="914400" y="2532888"/>
            <a:ext cx="7315200" cy="877824"/>
          </a:xfrm>
        </p:spPr>
        <p:txBody>
          <a:bodyPr>
            <a:noAutofit/>
          </a:bodyPr>
          <a:lstStyle>
            <a:lvl1pPr algn="ctr" defTabSz="457200" rtl="0" eaLnBrk="1" fontAlgn="base" hangingPunct="1">
              <a:lnSpc>
                <a:spcPct val="90000"/>
              </a:lnSpc>
              <a:spcBef>
                <a:spcPct val="0"/>
              </a:spcBef>
              <a:spcAft>
                <a:spcPct val="20000"/>
              </a:spcAft>
              <a:defRPr lang="en-US" sz="3200" b="1" cap="all" baseline="0" dirty="0" smtClean="0">
                <a:solidFill>
                  <a:srgbClr val="292929"/>
                </a:solidFill>
                <a:latin typeface="Calibri"/>
                <a:ea typeface="+mj-ea"/>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3611880"/>
            <a:ext cx="9144000" cy="1051560"/>
          </a:xfrm>
        </p:spPr>
        <p:txBody>
          <a:bodyPr>
            <a:noAutofit/>
          </a:bodyPr>
          <a:lstStyle>
            <a:lvl1pPr marL="0" indent="0" algn="ctr" defTabSz="457200" rtl="0" eaLnBrk="1" fontAlgn="base" hangingPunct="1">
              <a:lnSpc>
                <a:spcPct val="95000"/>
              </a:lnSpc>
              <a:spcBef>
                <a:spcPct val="0"/>
              </a:spcBef>
              <a:spcAft>
                <a:spcPts val="600"/>
              </a:spcAft>
              <a:buClrTx/>
              <a:buFontTx/>
              <a:buNone/>
              <a:defRPr lang="en-US" sz="2000" dirty="0" smtClean="0">
                <a:solidFill>
                  <a:srgbClr val="468BB1"/>
                </a:solidFill>
                <a:latin typeface="Calibri"/>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7" descr="blue-window"/>
          <p:cNvPicPr>
            <a:picLocks noChangeAspect="1" noChangeArrowheads="1"/>
          </p:cNvPicPr>
          <p:nvPr userDrawn="1"/>
        </p:nvPicPr>
        <p:blipFill>
          <a:blip r:embed="rId2" cstate="print"/>
          <a:srcRect b="37572"/>
          <a:stretch>
            <a:fillRect/>
          </a:stretch>
        </p:blipFill>
        <p:spPr bwMode="auto">
          <a:xfrm>
            <a:off x="381000" y="5257800"/>
            <a:ext cx="8242300" cy="933450"/>
          </a:xfrm>
          <a:prstGeom prst="rect">
            <a:avLst/>
          </a:prstGeom>
          <a:noFill/>
          <a:ln w="9525">
            <a:noFill/>
            <a:miter lim="800000"/>
            <a:headEnd/>
            <a:tailEnd/>
          </a:ln>
        </p:spPr>
      </p:pic>
      <p:pic>
        <p:nvPicPr>
          <p:cNvPr id="7" name="Picture 6" descr="juniper_black.png"/>
          <p:cNvPicPr>
            <a:picLocks noChangeAspect="1"/>
          </p:cNvPicPr>
          <p:nvPr userDrawn="1"/>
        </p:nvPicPr>
        <p:blipFill>
          <a:blip r:embed="rId3" cstate="print"/>
          <a:stretch>
            <a:fillRect/>
          </a:stretch>
        </p:blipFill>
        <p:spPr>
          <a:xfrm>
            <a:off x="6495898" y="917673"/>
            <a:ext cx="1718044" cy="4685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Calibri"/>
                <a:ea typeface="+mj-ea"/>
                <a:cs typeface="Calibri"/>
              </a:defRPr>
            </a:lvl1pPr>
          </a:lstStyle>
          <a:p>
            <a:pPr lvl="0" algn="l" defTabSz="457200" rtl="0" eaLnBrk="1" fontAlgn="base" hangingPunct="1">
              <a:lnSpc>
                <a:spcPct val="90000"/>
              </a:lnSpc>
              <a:spcBef>
                <a:spcPct val="0"/>
              </a:spcBef>
              <a:spcAft>
                <a:spcPct val="20000"/>
              </a:spcAft>
            </a:pPr>
            <a:r>
              <a:rPr lang="en-US" dirty="0"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Calibri"/>
                <a:ea typeface="+mj-ea"/>
                <a:cs typeface="Calibri"/>
              </a:defRPr>
            </a:lvl1pPr>
          </a:lstStyle>
          <a:p>
            <a:r>
              <a:rPr lang="en-US" smtClean="0"/>
              <a:t>Click to edit Master title style</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prstClr val="black"/>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C75AD50-23BA-E047-A87F-2CD8203B7AED}" type="datetime1">
              <a:rPr lang="en-US" smtClean="0">
                <a:solidFill>
                  <a:prstClr val="black"/>
                </a:solidFill>
                <a:latin typeface="Arial"/>
                <a:cs typeface="+mn-cs"/>
              </a:rPr>
              <a:pPr fontAlgn="auto">
                <a:spcBef>
                  <a:spcPts val="0"/>
                </a:spcBef>
                <a:spcAft>
                  <a:spcPts val="0"/>
                </a:spcAft>
              </a:pPr>
              <a:t>5/09/13</a:t>
            </a:fld>
            <a:endParaRPr lang="en-US">
              <a:solidFill>
                <a:prstClr val="black"/>
              </a:solidFill>
              <a:latin typeface="Arial"/>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Arial"/>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BBD4818C-2732-5143-AAA9-953FB7C2A56E}" type="slidenum">
              <a:rPr lang="en-US" smtClean="0">
                <a:solidFill>
                  <a:prstClr val="black"/>
                </a:solidFill>
                <a:latin typeface="Arial"/>
                <a:cs typeface="+mn-cs"/>
              </a:rPr>
              <a:pPr fontAlgn="auto">
                <a:spcBef>
                  <a:spcPts val="0"/>
                </a:spcBef>
                <a:spcAft>
                  <a:spcPts val="0"/>
                </a:spcAft>
              </a:pPr>
              <a:t>‹#›</a:t>
            </a:fld>
            <a:endParaRPr lang="en-US">
              <a:solidFill>
                <a:prstClr val="black"/>
              </a:solidFill>
              <a:latin typeface="Arial"/>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39725" indent="-339725">
              <a:buClr>
                <a:schemeClr val="accent4">
                  <a:lumMod val="75000"/>
                  <a:lumOff val="25000"/>
                </a:schemeClr>
              </a:buClr>
              <a:buFont typeface="+mj-lt"/>
              <a:buAutoNum type="arabicPeriod"/>
              <a:defRPr sz="2400">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PSF\Host\Users\TylerDurden\Desktop\flower.png"/>
          <p:cNvPicPr>
            <a:picLocks noChangeAspect="1" noChangeArrowheads="1"/>
          </p:cNvPicPr>
          <p:nvPr userDrawn="1"/>
        </p:nvPicPr>
        <p:blipFill>
          <a:blip r:embed="rId2" cstate="print"/>
          <a:srcRect r="42980" b="34775"/>
          <a:stretch>
            <a:fillRect/>
          </a:stretch>
        </p:blipFill>
        <p:spPr bwMode="auto">
          <a:xfrm>
            <a:off x="5013434" y="1508768"/>
            <a:ext cx="4130566" cy="4724979"/>
          </a:xfrm>
          <a:prstGeom prst="rect">
            <a:avLst/>
          </a:prstGeom>
          <a:noFill/>
        </p:spPr>
      </p:pic>
    </p:spTree>
    <p:extLst>
      <p:ext uri="{BB962C8B-B14F-4D97-AF65-F5344CB8AC3E}">
        <p14:creationId xmlns:p14="http://schemas.microsoft.com/office/powerpoint/2010/main" val="771538034"/>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prstClr val="black"/>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noAutofit/>
          </a:bodyPr>
          <a:lstStyle/>
          <a:p>
            <a:pPr fontAlgn="auto">
              <a:spcBef>
                <a:spcPts val="0"/>
              </a:spcBef>
              <a:spcAft>
                <a:spcPts val="0"/>
              </a:spcAft>
              <a:defRPr/>
            </a:pPr>
            <a:endParaRPr lang="en-US">
              <a:solidFill>
                <a:prstClr val="black"/>
              </a:solidFill>
              <a:latin typeface="Arial" pitchFamily="34" charset="0"/>
              <a:cs typeface="+mn-cs"/>
            </a:endParaRPr>
          </a:p>
        </p:txBody>
      </p:sp>
      <p:sp>
        <p:nvSpPr>
          <p:cNvPr id="2" name="Title 1"/>
          <p:cNvSpPr>
            <a:spLocks noGrp="1"/>
          </p:cNvSpPr>
          <p:nvPr>
            <p:ph type="ctrTitle"/>
          </p:nvPr>
        </p:nvSpPr>
        <p:spPr>
          <a:xfrm>
            <a:off x="914400" y="2532888"/>
            <a:ext cx="7315200" cy="877824"/>
          </a:xfrm>
        </p:spPr>
        <p:txBody>
          <a:bodyPr>
            <a:noAutofit/>
          </a:bodyPr>
          <a:lstStyle>
            <a:lvl1pPr algn="ctr" defTabSz="457200" rtl="0" eaLnBrk="1" fontAlgn="base" hangingPunct="1">
              <a:lnSpc>
                <a:spcPct val="90000"/>
              </a:lnSpc>
              <a:spcBef>
                <a:spcPct val="0"/>
              </a:spcBef>
              <a:spcAft>
                <a:spcPct val="20000"/>
              </a:spcAft>
              <a:defRPr lang="en-US" sz="3200" b="1" cap="all" baseline="0" dirty="0" smtClean="0">
                <a:solidFill>
                  <a:srgbClr val="292929"/>
                </a:solidFill>
                <a:latin typeface="Calibri"/>
                <a:ea typeface="+mj-ea"/>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3611880"/>
            <a:ext cx="9144000" cy="1051560"/>
          </a:xfrm>
        </p:spPr>
        <p:txBody>
          <a:bodyPr>
            <a:noAutofit/>
          </a:bodyPr>
          <a:lstStyle>
            <a:lvl1pPr marL="0" indent="0" algn="ctr" defTabSz="457200" rtl="0" eaLnBrk="1" fontAlgn="base" hangingPunct="1">
              <a:lnSpc>
                <a:spcPct val="95000"/>
              </a:lnSpc>
              <a:spcBef>
                <a:spcPct val="0"/>
              </a:spcBef>
              <a:spcAft>
                <a:spcPts val="600"/>
              </a:spcAft>
              <a:buClrTx/>
              <a:buFontTx/>
              <a:buNone/>
              <a:defRPr lang="en-US" sz="2000" dirty="0" smtClean="0">
                <a:solidFill>
                  <a:srgbClr val="468BB1"/>
                </a:solidFill>
                <a:latin typeface="Calibri"/>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7" descr="blue-window"/>
          <p:cNvPicPr>
            <a:picLocks noChangeAspect="1" noChangeArrowheads="1"/>
          </p:cNvPicPr>
          <p:nvPr userDrawn="1"/>
        </p:nvPicPr>
        <p:blipFill>
          <a:blip r:embed="rId2" cstate="print"/>
          <a:srcRect b="37572"/>
          <a:stretch>
            <a:fillRect/>
          </a:stretch>
        </p:blipFill>
        <p:spPr bwMode="auto">
          <a:xfrm>
            <a:off x="381000" y="5257800"/>
            <a:ext cx="8242300" cy="933450"/>
          </a:xfrm>
          <a:prstGeom prst="rect">
            <a:avLst/>
          </a:prstGeom>
          <a:noFill/>
          <a:ln w="9525">
            <a:noFill/>
            <a:miter lim="800000"/>
            <a:headEnd/>
            <a:tailEnd/>
          </a:ln>
        </p:spPr>
      </p:pic>
      <p:pic>
        <p:nvPicPr>
          <p:cNvPr id="7" name="Picture 6" descr="juniper_black.png"/>
          <p:cNvPicPr>
            <a:picLocks noChangeAspect="1"/>
          </p:cNvPicPr>
          <p:nvPr userDrawn="1"/>
        </p:nvPicPr>
        <p:blipFill>
          <a:blip r:embed="rId3" cstate="print"/>
          <a:stretch>
            <a:fillRect/>
          </a:stretch>
        </p:blipFill>
        <p:spPr>
          <a:xfrm>
            <a:off x="6495898" y="917673"/>
            <a:ext cx="1718044" cy="4685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Calibri"/>
                <a:ea typeface="+mj-ea"/>
                <a:cs typeface="Calibri"/>
              </a:defRPr>
            </a:lvl1pPr>
          </a:lstStyle>
          <a:p>
            <a:pPr lvl="0" algn="l" defTabSz="457200" rtl="0" eaLnBrk="1" fontAlgn="base" hangingPunct="1">
              <a:lnSpc>
                <a:spcPct val="90000"/>
              </a:lnSpc>
              <a:spcBef>
                <a:spcPct val="0"/>
              </a:spcBef>
              <a:spcAft>
                <a:spcPct val="20000"/>
              </a:spcAft>
            </a:pPr>
            <a:r>
              <a:rPr lang="en-US" dirty="0"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Calibri"/>
                <a:ea typeface="+mj-ea"/>
                <a:cs typeface="Calibri"/>
              </a:defRPr>
            </a:lvl1pPr>
          </a:lstStyle>
          <a:p>
            <a:r>
              <a:rPr lang="en-US" smtClean="0"/>
              <a:t>Click to edit Master title style</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prstClr val="black"/>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C75AD50-23BA-E047-A87F-2CD8203B7AED}" type="datetime1">
              <a:rPr lang="en-US" smtClean="0">
                <a:solidFill>
                  <a:prstClr val="black"/>
                </a:solidFill>
                <a:latin typeface="Arial"/>
                <a:cs typeface="+mn-cs"/>
              </a:rPr>
              <a:pPr fontAlgn="auto">
                <a:spcBef>
                  <a:spcPts val="0"/>
                </a:spcBef>
                <a:spcAft>
                  <a:spcPts val="0"/>
                </a:spcAft>
              </a:pPr>
              <a:t>5/09/13</a:t>
            </a:fld>
            <a:endParaRPr lang="en-US">
              <a:solidFill>
                <a:prstClr val="black"/>
              </a:solidFill>
              <a:latin typeface="Arial"/>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Arial"/>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BBD4818C-2732-5143-AAA9-953FB7C2A56E}" type="slidenum">
              <a:rPr lang="en-US" smtClean="0">
                <a:solidFill>
                  <a:prstClr val="black"/>
                </a:solidFill>
                <a:latin typeface="Arial"/>
                <a:cs typeface="+mn-cs"/>
              </a:rPr>
              <a:pPr fontAlgn="auto">
                <a:spcBef>
                  <a:spcPts val="0"/>
                </a:spcBef>
                <a:spcAft>
                  <a:spcPts val="0"/>
                </a:spcAft>
              </a:pPr>
              <a:t>‹#›</a:t>
            </a:fld>
            <a:endParaRPr lang="en-US">
              <a:solidFill>
                <a:prstClr val="black"/>
              </a:solidFill>
              <a:latin typeface="Arial"/>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prstClr val="black"/>
              </a:solidFill>
              <a:latin typeface="Arial" pitchFamily="34" charset="0"/>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a:off x="0" y="0"/>
            <a:ext cx="9144000" cy="6858000"/>
          </a:xfrm>
          <a:prstGeom prst="rect">
            <a:avLst/>
          </a:prstGeom>
          <a:solidFill>
            <a:srgbClr val="DFDFDF"/>
          </a:solidFill>
          <a:ln w="28575" algn="ctr">
            <a:noFill/>
            <a:miter lim="800000"/>
            <a:headEnd/>
            <a:tailEnd/>
          </a:ln>
          <a:effectLst/>
        </p:spPr>
        <p:txBody>
          <a:bodyPr wrap="none" tIns="0" rIns="0" bIns="0" anchor="ctr">
            <a:noAutofit/>
          </a:bodyPr>
          <a:lstStyle/>
          <a:p>
            <a:pPr fontAlgn="auto">
              <a:spcBef>
                <a:spcPts val="0"/>
              </a:spcBef>
              <a:spcAft>
                <a:spcPts val="0"/>
              </a:spcAft>
              <a:defRPr/>
            </a:pPr>
            <a:endParaRPr lang="en-US">
              <a:solidFill>
                <a:srgbClr val="333333"/>
              </a:solidFill>
              <a:latin typeface="Arial"/>
              <a:cs typeface="+mn-cs"/>
            </a:endParaRPr>
          </a:p>
        </p:txBody>
      </p:sp>
      <p:sp>
        <p:nvSpPr>
          <p:cNvPr id="2" name="Title 1"/>
          <p:cNvSpPr>
            <a:spLocks noGrp="1"/>
          </p:cNvSpPr>
          <p:nvPr>
            <p:ph type="ctrTitle"/>
          </p:nvPr>
        </p:nvSpPr>
        <p:spPr>
          <a:xfrm>
            <a:off x="914400" y="2532888"/>
            <a:ext cx="7315200" cy="877824"/>
          </a:xfrm>
        </p:spPr>
        <p:txBody>
          <a:bodyPr>
            <a:noAutofit/>
          </a:bodyPr>
          <a:lstStyle>
            <a:lvl1pPr algn="l" defTabSz="457200" rtl="0" eaLnBrk="1" fontAlgn="base" hangingPunct="1">
              <a:lnSpc>
                <a:spcPct val="90000"/>
              </a:lnSpc>
              <a:spcBef>
                <a:spcPct val="0"/>
              </a:spcBef>
              <a:spcAft>
                <a:spcPct val="20000"/>
              </a:spcAft>
              <a:defRPr lang="en-US" sz="3200" b="1" cap="all" baseline="0" dirty="0" smtClean="0">
                <a:solidFill>
                  <a:srgbClr val="292929"/>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11880"/>
            <a:ext cx="5943600" cy="1051560"/>
          </a:xfrm>
        </p:spPr>
        <p:txBody>
          <a:bodyPr>
            <a:noAutofit/>
          </a:bodyPr>
          <a:lstStyle>
            <a:lvl1pPr marL="0" indent="0" algn="l" defTabSz="457200" rtl="0" eaLnBrk="1" fontAlgn="base" hangingPunct="1">
              <a:lnSpc>
                <a:spcPct val="95000"/>
              </a:lnSpc>
              <a:spcBef>
                <a:spcPct val="0"/>
              </a:spcBef>
              <a:spcAft>
                <a:spcPts val="600"/>
              </a:spcAft>
              <a:buClrTx/>
              <a:buFontTx/>
              <a:buNone/>
              <a:defRPr lang="en-US" sz="2000" dirty="0" smtClean="0">
                <a:solidFill>
                  <a:srgbClr val="4D4D4D"/>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7" descr="blue-window"/>
          <p:cNvPicPr>
            <a:picLocks noChangeAspect="1" noChangeArrowheads="1"/>
          </p:cNvPicPr>
          <p:nvPr userDrawn="1"/>
        </p:nvPicPr>
        <p:blipFill>
          <a:blip r:embed="rId2" cstate="print"/>
          <a:srcRect b="37572"/>
          <a:stretch>
            <a:fillRect/>
          </a:stretch>
        </p:blipFill>
        <p:spPr bwMode="auto">
          <a:xfrm>
            <a:off x="450850" y="5468938"/>
            <a:ext cx="8242300" cy="933450"/>
          </a:xfrm>
          <a:prstGeom prst="rect">
            <a:avLst/>
          </a:prstGeom>
          <a:noFill/>
          <a:ln w="9525">
            <a:noFill/>
            <a:miter lim="800000"/>
            <a:headEnd/>
            <a:tailEnd/>
          </a:ln>
        </p:spPr>
      </p:pic>
      <p:pic>
        <p:nvPicPr>
          <p:cNvPr id="7" name="Picture 6" descr="juniper_black.png"/>
          <p:cNvPicPr>
            <a:picLocks noChangeAspect="1"/>
          </p:cNvPicPr>
          <p:nvPr userDrawn="1"/>
        </p:nvPicPr>
        <p:blipFill>
          <a:blip r:embed="rId3" cstate="print"/>
          <a:stretch>
            <a:fillRect/>
          </a:stretch>
        </p:blipFill>
        <p:spPr>
          <a:xfrm>
            <a:off x="6495898" y="917673"/>
            <a:ext cx="1718044" cy="4685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ts val="526"/>
              </a:spcAft>
              <a:defRPr lang="en-US" sz="2400" b="1" cap="all" baseline="0" dirty="0" smtClean="0">
                <a:solidFill>
                  <a:srgbClr val="292929"/>
                </a:solidFill>
                <a:latin typeface="+mj-lt"/>
                <a:ea typeface="+mj-ea"/>
                <a:cs typeface="+mj-cs"/>
              </a:defRPr>
            </a:lvl1pPr>
          </a:lstStyle>
          <a:p>
            <a:pPr lvl="0" algn="l" defTabSz="457200" rtl="0" eaLnBrk="1" fontAlgn="base" hangingPunct="1">
              <a:lnSpc>
                <a:spcPct val="90000"/>
              </a:lnSpc>
              <a:spcBef>
                <a:spcPct val="0"/>
              </a:spcBef>
              <a:spcAft>
                <a:spcPct val="20000"/>
              </a:spcAft>
            </a:pPr>
            <a:r>
              <a:rPr lang="en-US" smtClean="0"/>
              <a:t>Click to edit Master title style</a:t>
            </a:r>
            <a:endParaRPr lang="en-US" dirty="0"/>
          </a:p>
        </p:txBody>
      </p:sp>
      <p:sp>
        <p:nvSpPr>
          <p:cNvPr id="13" name="Content Placeholder 12"/>
          <p:cNvSpPr>
            <a:spLocks noGrp="1"/>
          </p:cNvSpPr>
          <p:nvPr>
            <p:ph sz="quarter" idx="10"/>
          </p:nvPr>
        </p:nvSpPr>
        <p:spPr>
          <a:xfrm>
            <a:off x="366616" y="1134374"/>
            <a:ext cx="8229600" cy="4852358"/>
          </a:xfrm>
        </p:spPr>
        <p:txBody>
          <a:bodyPr/>
          <a:lstStyle>
            <a:lvl1pPr marL="112713" indent="-112713">
              <a:buClr>
                <a:schemeClr val="tx1"/>
              </a:buClr>
              <a:defRPr>
                <a:solidFill>
                  <a:schemeClr val="tx1"/>
                </a:solidFill>
              </a:defRPr>
            </a:lvl1pPr>
            <a:lvl2pPr marL="569913" indent="-225425">
              <a:buClr>
                <a:schemeClr val="tx1"/>
              </a:buClr>
              <a:defRPr>
                <a:solidFill>
                  <a:schemeClr val="tx1"/>
                </a:solidFill>
              </a:defRPr>
            </a:lvl2pPr>
            <a:lvl3pPr marL="854075" indent="-223838">
              <a:buClr>
                <a:schemeClr val="tx1"/>
              </a:buClr>
              <a:defRPr>
                <a:solidFill>
                  <a:schemeClr val="tx1"/>
                </a:solidFill>
              </a:defRPr>
            </a:lvl3pPr>
            <a:lvl4pPr marL="1147763" indent="-233363">
              <a:buClr>
                <a:schemeClr val="tx1"/>
              </a:buClr>
              <a:defRPr>
                <a:solidFill>
                  <a:schemeClr val="tx1"/>
                </a:solidFill>
              </a:defRPr>
            </a:lvl4pPr>
            <a:lvl5pPr marL="1431925" indent="-173038">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457200" rtl="0" eaLnBrk="1" fontAlgn="base" hangingPunct="1">
              <a:lnSpc>
                <a:spcPct val="90000"/>
              </a:lnSpc>
              <a:spcBef>
                <a:spcPct val="0"/>
              </a:spcBef>
              <a:spcAft>
                <a:spcPct val="20000"/>
              </a:spcAft>
              <a:defRPr lang="en-US" sz="2400" b="1" cap="all" baseline="0" dirty="0" smtClean="0">
                <a:solidFill>
                  <a:srgbClr val="292929"/>
                </a:solidFill>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2" descr="lrg-ven-gradient-3.png"/>
          <p:cNvPicPr>
            <a:picLocks noChangeAspect="1"/>
          </p:cNvPicPr>
          <p:nvPr userDrawn="1"/>
        </p:nvPicPr>
        <p:blipFill>
          <a:blip r:embed="rId2" cstate="print"/>
          <a:srcRect/>
          <a:stretch>
            <a:fillRect/>
          </a:stretch>
        </p:blipFill>
        <p:spPr bwMode="auto">
          <a:xfrm>
            <a:off x="0" y="4419600"/>
            <a:ext cx="9144000" cy="18192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39725" indent="-339725">
              <a:buClr>
                <a:schemeClr val="accent4">
                  <a:lumMod val="75000"/>
                  <a:lumOff val="25000"/>
                </a:schemeClr>
              </a:buClr>
              <a:buFont typeface="+mj-lt"/>
              <a:buAutoNum type="arabicPeriod"/>
              <a:defRPr sz="2400">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PSF\Host\Users\TylerDurden\Desktop\flower.png"/>
          <p:cNvPicPr>
            <a:picLocks noChangeAspect="1" noChangeArrowheads="1"/>
          </p:cNvPicPr>
          <p:nvPr userDrawn="1"/>
        </p:nvPicPr>
        <p:blipFill>
          <a:blip r:embed="rId3" cstate="print"/>
          <a:srcRect r="42980" b="34775"/>
          <a:stretch>
            <a:fillRect/>
          </a:stretch>
        </p:blipFill>
        <p:spPr bwMode="auto">
          <a:xfrm>
            <a:off x="5013434" y="1508768"/>
            <a:ext cx="4130566" cy="4724979"/>
          </a:xfrm>
          <a:prstGeom prst="rect">
            <a:avLst/>
          </a:prstGeom>
          <a:noFill/>
        </p:spPr>
      </p:pic>
    </p:spTree>
    <p:extLst>
      <p:ext uri="{BB962C8B-B14F-4D97-AF65-F5344CB8AC3E}">
        <p14:creationId xmlns:p14="http://schemas.microsoft.com/office/powerpoint/2010/main" val="668301167"/>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lrg-ven-gradient-3.png"/>
          <p:cNvPicPr>
            <a:picLocks noChangeAspect="1"/>
          </p:cNvPicPr>
          <p:nvPr userDrawn="1"/>
        </p:nvPicPr>
        <p:blipFill>
          <a:blip r:embed="rId2" cstate="print"/>
          <a:stretch>
            <a:fillRect/>
          </a:stretch>
        </p:blipFill>
        <p:spPr>
          <a:xfrm>
            <a:off x="0" y="5038725"/>
            <a:ext cx="9144000" cy="1819275"/>
          </a:xfrm>
          <a:prstGeom prst="rect">
            <a:avLst/>
          </a:prstGeom>
        </p:spPr>
      </p:pic>
      <p:sp>
        <p:nvSpPr>
          <p:cNvPr id="4" name="Rectangle 44"/>
          <p:cNvSpPr>
            <a:spLocks noChangeArrowheads="1"/>
          </p:cNvSpPr>
          <p:nvPr userDrawn="1"/>
        </p:nvSpPr>
        <p:spPr bwMode="invGray">
          <a:xfrm>
            <a:off x="0" y="0"/>
            <a:ext cx="9144000" cy="6858000"/>
          </a:xfrm>
          <a:prstGeom prst="rect">
            <a:avLst/>
          </a:prstGeom>
          <a:gradFill rotWithShape="1">
            <a:gsLst>
              <a:gs pos="0">
                <a:srgbClr val="BABCBE">
                  <a:alpha val="14999"/>
                </a:srgbClr>
              </a:gs>
              <a:gs pos="100000">
                <a:srgbClr val="565758">
                  <a:alpha val="14999"/>
                </a:srgbClr>
              </a:gs>
            </a:gsLst>
            <a:lin ang="5400000" scaled="1"/>
          </a:gradFill>
          <a:ln w="28575" algn="ctr">
            <a:noFill/>
            <a:miter lim="800000"/>
            <a:headEnd/>
            <a:tailEnd/>
          </a:ln>
          <a:effectLst/>
        </p:spPr>
        <p:txBody>
          <a:bodyPr wrap="none" tIns="0" rIns="0" bIns="0" anchor="ctr">
            <a:spAutoFit/>
          </a:bodyPr>
          <a:lstStyle/>
          <a:p>
            <a:pPr fontAlgn="auto">
              <a:spcBef>
                <a:spcPts val="0"/>
              </a:spcBef>
              <a:spcAft>
                <a:spcPts val="0"/>
              </a:spcAft>
              <a:defRPr/>
            </a:pPr>
            <a:endParaRPr lang="en-US">
              <a:solidFill>
                <a:srgbClr val="333333"/>
              </a:solidFill>
              <a:latin typeface="Arial"/>
              <a:cs typeface="+mn-cs"/>
            </a:endParaRPr>
          </a:p>
        </p:txBody>
      </p:sp>
      <p:pic>
        <p:nvPicPr>
          <p:cNvPr id="5" name="Picture 2"/>
          <p:cNvPicPr>
            <a:picLocks noChangeAspect="1" noChangeArrowheads="1"/>
          </p:cNvPicPr>
          <p:nvPr userDrawn="1"/>
        </p:nvPicPr>
        <p:blipFill>
          <a:blip r:embed="rId3" cstate="print"/>
          <a:srcRect/>
          <a:stretch>
            <a:fillRect/>
          </a:stretch>
        </p:blipFill>
        <p:spPr bwMode="auto">
          <a:xfrm>
            <a:off x="3702050" y="2184400"/>
            <a:ext cx="4554538" cy="3822700"/>
          </a:xfrm>
          <a:prstGeom prst="rect">
            <a:avLst/>
          </a:prstGeom>
          <a:noFill/>
          <a:ln w="28575">
            <a:noFill/>
            <a:miter lim="800000"/>
            <a:headEnd/>
            <a:tailEnd type="none" w="lg" len="sm"/>
          </a:ln>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theme" Target="../theme/theme10.xml"/><Relationship Id="rId8" Type="http://schemas.openxmlformats.org/officeDocument/2006/relationships/image" Target="../media/image1.png"/><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theme" Target="../theme/theme11.xml"/><Relationship Id="rId8" Type="http://schemas.openxmlformats.org/officeDocument/2006/relationships/image" Target="../media/image1.png"/><Relationship Id="rId1" Type="http://schemas.openxmlformats.org/officeDocument/2006/relationships/slideLayout" Target="../slideLayouts/slideLayout75.xml"/><Relationship Id="rId2" Type="http://schemas.openxmlformats.org/officeDocument/2006/relationships/slideLayout" Target="../slideLayouts/slideLayout7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theme" Target="../theme/theme12.xml"/><Relationship Id="rId8" Type="http://schemas.openxmlformats.org/officeDocument/2006/relationships/image" Target="../media/image1.png"/><Relationship Id="rId1" Type="http://schemas.openxmlformats.org/officeDocument/2006/relationships/slideLayout" Target="../slideLayouts/slideLayout81.xml"/><Relationship Id="rId2"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theme" Target="../theme/theme13.xml"/><Relationship Id="rId6" Type="http://schemas.openxmlformats.org/officeDocument/2006/relationships/image" Target="../media/image1.png"/><Relationship Id="rId1" Type="http://schemas.openxmlformats.org/officeDocument/2006/relationships/slideLayout" Target="../slideLayouts/slideLayout87.xml"/><Relationship Id="rId2"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slideLayout" Target="../slideLayouts/slideLayout19.xml"/><Relationship Id="rId15" Type="http://schemas.openxmlformats.org/officeDocument/2006/relationships/slideLayout" Target="../slideLayouts/slideLayout20.xml"/><Relationship Id="rId16" Type="http://schemas.openxmlformats.org/officeDocument/2006/relationships/slideLayout" Target="../slideLayouts/slideLayout21.xml"/><Relationship Id="rId17" Type="http://schemas.openxmlformats.org/officeDocument/2006/relationships/theme" Target="../theme/theme2.xml"/><Relationship Id="rId18"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3.xml"/><Relationship Id="rId13" Type="http://schemas.openxmlformats.org/officeDocument/2006/relationships/image" Target="../media/image9.png"/><Relationship Id="rId14" Type="http://schemas.openxmlformats.org/officeDocument/2006/relationships/image" Target="../media/image10.jpe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theme" Target="../theme/theme4.xml"/><Relationship Id="rId8" Type="http://schemas.openxmlformats.org/officeDocument/2006/relationships/image" Target="../media/image1.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theme" Target="../theme/theme5.xml"/><Relationship Id="rId8" Type="http://schemas.openxmlformats.org/officeDocument/2006/relationships/image" Target="../media/image1.png"/><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6.xml"/><Relationship Id="rId12"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theme" Target="../theme/theme7.xml"/><Relationship Id="rId6" Type="http://schemas.openxmlformats.org/officeDocument/2006/relationships/image" Target="../media/image1.png"/><Relationship Id="rId1" Type="http://schemas.openxmlformats.org/officeDocument/2006/relationships/slideLayout" Target="../slideLayouts/slideLayout55.xml"/><Relationship Id="rId2"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8.xml"/><Relationship Id="rId6" Type="http://schemas.openxmlformats.org/officeDocument/2006/relationships/image" Target="../media/image1.png"/><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theme" Target="../theme/theme9.xml"/><Relationship Id="rId8" Type="http://schemas.openxmlformats.org/officeDocument/2006/relationships/image" Target="../media/image1.png"/><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255588"/>
            <a:ext cx="8220075" cy="741362"/>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r>
              <a:rPr lang="en-US" dirty="0" smtClean="0"/>
              <a:t>Click to edit </a:t>
            </a:r>
            <a:br>
              <a:rPr lang="en-US" dirty="0" smtClean="0"/>
            </a:br>
            <a:r>
              <a:rPr lang="en-US" dirty="0" smtClean="0"/>
              <a:t>Master title style</a:t>
            </a:r>
            <a:endParaRPr lang="en-US" dirty="0"/>
          </a:p>
        </p:txBody>
      </p:sp>
      <p:sp>
        <p:nvSpPr>
          <p:cNvPr id="1027" name="Text Placeholder 2"/>
          <p:cNvSpPr>
            <a:spLocks noGrp="1"/>
          </p:cNvSpPr>
          <p:nvPr>
            <p:ph type="body" idx="1"/>
          </p:nvPr>
        </p:nvSpPr>
        <p:spPr bwMode="auto">
          <a:xfrm>
            <a:off x="368300" y="1133475"/>
            <a:ext cx="8220075" cy="477361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3F0E6FD8-9D9D-4C8D-9D59-84D49B578A7C}" type="slidenum">
              <a:rPr lang="en-US" sz="1000">
                <a:solidFill>
                  <a:srgbClr val="807F83"/>
                </a:solidFill>
                <a:latin typeface="Arial" pitchFamily="34" charset="0"/>
                <a:cs typeface="+mn-cs"/>
              </a:rPr>
              <a:pPr eaLnBrk="0" fontAlgn="auto" hangingPunct="0">
                <a:spcAft>
                  <a:spcPts val="0"/>
                </a:spcAft>
                <a:tabLst>
                  <a:tab pos="461963" algn="l"/>
                  <a:tab pos="4572000" algn="ctr"/>
                  <a:tab pos="8461375" algn="r"/>
                  <a:tab pos="8855075" algn="r"/>
                </a:tabLst>
                <a:defRPr/>
              </a:pPr>
              <a:t>‹#›</a:t>
            </a:fld>
            <a:endParaRPr lang="en-US" sz="1000">
              <a:solidFill>
                <a:srgbClr val="807F83"/>
              </a:solidFill>
              <a:latin typeface="Arial" pitchFamily="34" charset="0"/>
              <a:cs typeface="+mn-cs"/>
            </a:endParaRPr>
          </a:p>
        </p:txBody>
      </p:sp>
      <p:grpSp>
        <p:nvGrpSpPr>
          <p:cNvPr id="1029"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latin typeface="Arial" pitchFamily="34" charset="0"/>
                <a:cs typeface="+mn-cs"/>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latin typeface="Arial" pitchFamily="34" charset="0"/>
                <a:cs typeface="+mn-cs"/>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latin typeface="Arial" pitchFamily="34" charset="0"/>
                <a:cs typeface="+mn-cs"/>
              </a:endParaRPr>
            </a:p>
          </p:txBody>
        </p:sp>
      </p:grpSp>
      <p:sp>
        <p:nvSpPr>
          <p:cNvPr id="22" name="TextBox 21"/>
          <p:cNvSpPr txBox="1"/>
          <p:nvPr/>
        </p:nvSpPr>
        <p:spPr>
          <a:xfrm>
            <a:off x="2895600" y="6240463"/>
            <a:ext cx="2972289" cy="215444"/>
          </a:xfrm>
          <a:prstGeom prst="rect">
            <a:avLst/>
          </a:prstGeom>
          <a:noFill/>
        </p:spPr>
        <p:txBody>
          <a:bodyPr wrap="none">
            <a:spAutoFit/>
          </a:bodyPr>
          <a:lstStyle/>
          <a:p>
            <a:pPr>
              <a:spcBef>
                <a:spcPct val="50000"/>
              </a:spcBef>
              <a:defRPr/>
            </a:pPr>
            <a:r>
              <a:rPr lang="en-US" sz="800" dirty="0">
                <a:solidFill>
                  <a:schemeClr val="accent6"/>
                </a:solidFill>
                <a:latin typeface="+mn-lt"/>
                <a:cs typeface="+mn-cs"/>
              </a:rPr>
              <a:t>Copyright </a:t>
            </a:r>
            <a:r>
              <a:rPr lang="en-US" sz="800" dirty="0">
                <a:solidFill>
                  <a:schemeClr val="accent6"/>
                </a:solidFill>
                <a:ea typeface="ＭＳ Ｐゴシック" charset="-128"/>
                <a:cs typeface="+mn-cs"/>
              </a:rPr>
              <a:t>© </a:t>
            </a:r>
            <a:r>
              <a:rPr lang="en-US" sz="800" dirty="0" smtClean="0">
                <a:solidFill>
                  <a:schemeClr val="accent6"/>
                </a:solidFill>
                <a:ea typeface="ＭＳ Ｐゴシック" charset="-128"/>
                <a:cs typeface="+mn-cs"/>
              </a:rPr>
              <a:t>2010 </a:t>
            </a:r>
            <a:r>
              <a:rPr lang="en-US" sz="800" dirty="0">
                <a:solidFill>
                  <a:schemeClr val="accent6"/>
                </a:solidFill>
                <a:ea typeface="ＭＳ Ｐゴシック" charset="-128"/>
                <a:cs typeface="+mn-cs"/>
              </a:rPr>
              <a:t>Juniper Networks, Inc.     www.juniper.net </a:t>
            </a:r>
            <a:r>
              <a:rPr lang="en-US" sz="800" dirty="0">
                <a:solidFill>
                  <a:schemeClr val="accent6"/>
                </a:solidFill>
                <a:latin typeface="+mn-lt"/>
                <a:cs typeface="+mn-cs"/>
              </a:rPr>
              <a:t> </a:t>
            </a:r>
          </a:p>
        </p:txBody>
      </p:sp>
      <p:pic>
        <p:nvPicPr>
          <p:cNvPr id="1031" name="Picture 10" descr="juniper_black.png"/>
          <p:cNvPicPr>
            <a:picLocks noChangeAspect="1"/>
          </p:cNvPicPr>
          <p:nvPr/>
        </p:nvPicPr>
        <p:blipFill>
          <a:blip r:embed="rId7" cstate="print"/>
          <a:srcRect/>
          <a:stretch>
            <a:fillRect/>
          </a:stretch>
        </p:blipFill>
        <p:spPr bwMode="auto">
          <a:xfrm>
            <a:off x="7564438" y="6316663"/>
            <a:ext cx="1111250" cy="303212"/>
          </a:xfrm>
          <a:prstGeom prst="rect">
            <a:avLst/>
          </a:prstGeom>
          <a:noFill/>
          <a:ln w="9525">
            <a:noFill/>
            <a:miter lim="800000"/>
            <a:headEnd/>
            <a:tailEnd/>
          </a:ln>
        </p:spPr>
      </p:pic>
      <p:sp>
        <p:nvSpPr>
          <p:cNvPr id="11" name="TextBox 10"/>
          <p:cNvSpPr txBox="1"/>
          <p:nvPr/>
        </p:nvSpPr>
        <p:spPr>
          <a:xfrm>
            <a:off x="2906823" y="6246809"/>
            <a:ext cx="2856872" cy="215444"/>
          </a:xfrm>
          <a:prstGeom prst="rect">
            <a:avLst/>
          </a:prstGeom>
          <a:solidFill>
            <a:schemeClr val="bg1"/>
          </a:solidFill>
        </p:spPr>
        <p:txBody>
          <a:bodyPr wrap="none" rtlCol="0">
            <a:spAutoFit/>
          </a:bodyPr>
          <a:lstStyle/>
          <a:p>
            <a:r>
              <a:rPr lang="en-US" sz="800" dirty="0" smtClean="0">
                <a:solidFill>
                  <a:schemeClr val="bg1">
                    <a:lumMod val="50000"/>
                  </a:schemeClr>
                </a:solidFill>
              </a:rPr>
              <a:t>Copyright © 2013 Juniper Networks,</a:t>
            </a:r>
            <a:r>
              <a:rPr lang="en-US" sz="800" baseline="0" dirty="0" smtClean="0">
                <a:solidFill>
                  <a:schemeClr val="bg1">
                    <a:lumMod val="50000"/>
                  </a:schemeClr>
                </a:solidFill>
              </a:rPr>
              <a:t> Inc.   www.juniper.net</a:t>
            </a:r>
            <a:endParaRPr lang="en-US" sz="8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1" r:id="rId3"/>
    <p:sldLayoutId id="2147483655" r:id="rId4"/>
    <p:sldLayoutId id="2147483653" r:id="rId5"/>
  </p:sldLayoutIdLst>
  <p:transition xmlns:p14="http://schemas.microsoft.com/office/powerpoint/2010/main">
    <p:zoom dir="in"/>
  </p:transition>
  <p:txStyles>
    <p:titleStyle>
      <a:lvl1pPr algn="l" defTabSz="457200" rtl="0" eaLnBrk="1" fontAlgn="base" hangingPunct="1">
        <a:lnSpc>
          <a:spcPct val="90000"/>
        </a:lnSpc>
        <a:spcBef>
          <a:spcPct val="0"/>
        </a:spcBef>
        <a:spcAft>
          <a:spcPct val="20000"/>
        </a:spcAft>
        <a:defRPr lang="en-US" sz="2400" b="1" kern="1200" cap="all" dirty="0">
          <a:solidFill>
            <a:srgbClr val="292929"/>
          </a:solidFill>
          <a:latin typeface="Arial" pitchFamily="34" charset="0"/>
          <a:ea typeface="+mj-ea"/>
          <a:cs typeface="+mj-cs"/>
        </a:defRPr>
      </a:lvl1pPr>
      <a:lvl2pPr algn="l" defTabSz="457200" rtl="0" eaLnBrk="1" fontAlgn="base" hangingPunct="1">
        <a:lnSpc>
          <a:spcPct val="90000"/>
        </a:lnSpc>
        <a:spcBef>
          <a:spcPct val="0"/>
        </a:spcBef>
        <a:spcAft>
          <a:spcPct val="20000"/>
        </a:spcAft>
        <a:defRPr sz="2400" b="1">
          <a:solidFill>
            <a:srgbClr val="292929"/>
          </a:solidFill>
          <a:latin typeface="Arial" charset="0"/>
        </a:defRPr>
      </a:lvl2pPr>
      <a:lvl3pPr algn="l" defTabSz="457200" rtl="0" eaLnBrk="1" fontAlgn="base" hangingPunct="1">
        <a:lnSpc>
          <a:spcPct val="90000"/>
        </a:lnSpc>
        <a:spcBef>
          <a:spcPct val="0"/>
        </a:spcBef>
        <a:spcAft>
          <a:spcPct val="20000"/>
        </a:spcAft>
        <a:defRPr sz="2400" b="1">
          <a:solidFill>
            <a:srgbClr val="292929"/>
          </a:solidFill>
          <a:latin typeface="Arial" charset="0"/>
        </a:defRPr>
      </a:lvl3pPr>
      <a:lvl4pPr algn="l" defTabSz="457200" rtl="0" eaLnBrk="1" fontAlgn="base" hangingPunct="1">
        <a:lnSpc>
          <a:spcPct val="90000"/>
        </a:lnSpc>
        <a:spcBef>
          <a:spcPct val="0"/>
        </a:spcBef>
        <a:spcAft>
          <a:spcPct val="20000"/>
        </a:spcAft>
        <a:defRPr sz="2400" b="1">
          <a:solidFill>
            <a:srgbClr val="292929"/>
          </a:solidFill>
          <a:latin typeface="Arial" charset="0"/>
        </a:defRPr>
      </a:lvl4pPr>
      <a:lvl5pPr algn="l" defTabSz="457200" rtl="0" eaLnBrk="1" fontAlgn="base" hangingPunct="1">
        <a:lnSpc>
          <a:spcPct val="90000"/>
        </a:lnSpc>
        <a:spcBef>
          <a:spcPct val="0"/>
        </a:spcBef>
        <a:spcAft>
          <a:spcPct val="20000"/>
        </a:spcAft>
        <a:defRPr sz="2400" b="1">
          <a:solidFill>
            <a:srgbClr val="292929"/>
          </a:solidFill>
          <a:latin typeface="Arial" charset="0"/>
        </a:defRPr>
      </a:lvl5pPr>
      <a:lvl6pPr marL="457200" algn="l" defTabSz="457200" rtl="0" eaLnBrk="1" fontAlgn="base" hangingPunct="1">
        <a:lnSpc>
          <a:spcPct val="90000"/>
        </a:lnSpc>
        <a:spcBef>
          <a:spcPct val="0"/>
        </a:spcBef>
        <a:spcAft>
          <a:spcPct val="20000"/>
        </a:spcAft>
        <a:defRPr sz="2400" b="1">
          <a:solidFill>
            <a:srgbClr val="292929"/>
          </a:solidFill>
          <a:latin typeface="Arial" charset="0"/>
        </a:defRPr>
      </a:lvl6pPr>
      <a:lvl7pPr marL="914400" algn="l" defTabSz="457200" rtl="0" eaLnBrk="1" fontAlgn="base" hangingPunct="1">
        <a:lnSpc>
          <a:spcPct val="90000"/>
        </a:lnSpc>
        <a:spcBef>
          <a:spcPct val="0"/>
        </a:spcBef>
        <a:spcAft>
          <a:spcPct val="20000"/>
        </a:spcAft>
        <a:defRPr sz="2400" b="1">
          <a:solidFill>
            <a:srgbClr val="292929"/>
          </a:solidFill>
          <a:latin typeface="Arial" charset="0"/>
        </a:defRPr>
      </a:lvl7pPr>
      <a:lvl8pPr marL="1371600" algn="l" defTabSz="457200" rtl="0" eaLnBrk="1" fontAlgn="base" hangingPunct="1">
        <a:lnSpc>
          <a:spcPct val="90000"/>
        </a:lnSpc>
        <a:spcBef>
          <a:spcPct val="0"/>
        </a:spcBef>
        <a:spcAft>
          <a:spcPct val="20000"/>
        </a:spcAft>
        <a:defRPr sz="2400" b="1">
          <a:solidFill>
            <a:srgbClr val="292929"/>
          </a:solidFill>
          <a:latin typeface="Arial" charset="0"/>
        </a:defRPr>
      </a:lvl8pPr>
      <a:lvl9pPr marL="1828800" algn="l" defTabSz="457200" rtl="0" eaLnBrk="1" fontAlgn="base" hangingPunct="1">
        <a:lnSpc>
          <a:spcPct val="90000"/>
        </a:lnSpc>
        <a:spcBef>
          <a:spcPct val="0"/>
        </a:spcBef>
        <a:spcAft>
          <a:spcPct val="20000"/>
        </a:spcAft>
        <a:defRPr sz="2400" b="1">
          <a:solidFill>
            <a:srgbClr val="292929"/>
          </a:solidFill>
          <a:latin typeface="Arial" charset="0"/>
        </a:defRPr>
      </a:lvl9pPr>
    </p:titleStyle>
    <p:bodyStyle>
      <a:lvl1pPr marL="112713" indent="-112713" algn="l" rtl="0" eaLnBrk="1" fontAlgn="base" hangingPunct="1">
        <a:spcBef>
          <a:spcPts val="800"/>
        </a:spcBef>
        <a:spcAft>
          <a:spcPts val="400"/>
        </a:spcAft>
        <a:buClr>
          <a:schemeClr val="tx1"/>
        </a:buClr>
        <a:buSzPct val="25000"/>
        <a:buFont typeface="Arial" charset="0"/>
        <a:buChar char=" "/>
        <a:defRPr lang="en-US" sz="2200" kern="1200" dirty="0">
          <a:solidFill>
            <a:schemeClr val="tx1"/>
          </a:solidFill>
          <a:latin typeface="Arial" pitchFamily="34" charset="0"/>
          <a:ea typeface="+mn-ea"/>
          <a:cs typeface="+mn-cs"/>
        </a:defRPr>
      </a:lvl1pPr>
      <a:lvl2pPr marL="569913" indent="-225425" algn="l" rtl="0" eaLnBrk="1" fontAlgn="base" hangingPunct="1">
        <a:spcBef>
          <a:spcPct val="0"/>
        </a:spcBef>
        <a:spcAft>
          <a:spcPts val="500"/>
        </a:spcAft>
        <a:buClr>
          <a:schemeClr val="tx1"/>
        </a:buClr>
        <a:buSzPct val="90000"/>
        <a:buFont typeface="Wingdings" pitchFamily="2" charset="2"/>
        <a:buChar char="§"/>
        <a:defRPr lang="en-US" sz="2000" kern="1200" dirty="0">
          <a:solidFill>
            <a:schemeClr val="tx1"/>
          </a:solidFill>
          <a:latin typeface="Arial" pitchFamily="34" charset="0"/>
          <a:ea typeface="+mn-ea"/>
          <a:cs typeface="+mn-cs"/>
        </a:defRPr>
      </a:lvl2pPr>
      <a:lvl3pPr marL="854075" indent="-223838" algn="l" rtl="0" eaLnBrk="1" fontAlgn="base" hangingPunct="1">
        <a:spcBef>
          <a:spcPct val="0"/>
        </a:spcBef>
        <a:spcAft>
          <a:spcPts val="500"/>
        </a:spcAft>
        <a:buClr>
          <a:schemeClr val="tx1"/>
        </a:buClr>
        <a:buSzPct val="96000"/>
        <a:buFont typeface="Wingdings" pitchFamily="2" charset="2"/>
        <a:buChar char="§"/>
        <a:defRPr lang="en-US" kern="1200" dirty="0">
          <a:solidFill>
            <a:schemeClr val="tx1"/>
          </a:solidFill>
          <a:latin typeface="Arial" pitchFamily="34" charset="0"/>
          <a:ea typeface="+mn-ea"/>
          <a:cs typeface="+mn-cs"/>
        </a:defRPr>
      </a:lvl3pPr>
      <a:lvl4pPr marL="1147763" indent="-233363" algn="l" rtl="0" eaLnBrk="1" fontAlgn="base" hangingPunct="1">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4pPr>
      <a:lvl5pPr marL="1431925" indent="-173038" algn="l" rtl="0" eaLnBrk="1" fontAlgn="base" hangingPunct="1">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56032"/>
            <a:ext cx="8220456" cy="740664"/>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lgn="l" defTabSz="457200" rtl="0" eaLnBrk="1" fontAlgn="base" hangingPunct="1">
              <a:lnSpc>
                <a:spcPct val="90000"/>
              </a:lnSpc>
              <a:spcBef>
                <a:spcPct val="0"/>
              </a:spcBef>
              <a:spcAft>
                <a:spcPct val="20000"/>
              </a:spcAft>
            </a:pPr>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68050" y="1134036"/>
            <a:ext cx="8220456" cy="4773168"/>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E46DE64C-7D15-458B-8CF1-EEE6A14FF4AB}" type="slidenum">
              <a:rPr lang="en-US" sz="1000">
                <a:solidFill>
                  <a:srgbClr val="807F83"/>
                </a:solidFill>
                <a:latin typeface="Arial" pitchFamily="34" charset="0"/>
                <a:cs typeface="+mn-cs"/>
              </a:rPr>
              <a:pPr eaLnBrk="0" fontAlgn="auto" hangingPunct="0">
                <a:spcAft>
                  <a:spcPts val="0"/>
                </a:spcAft>
                <a:tabLst>
                  <a:tab pos="461963" algn="l"/>
                  <a:tab pos="4572000" algn="ctr"/>
                  <a:tab pos="8461375" algn="r"/>
                  <a:tab pos="8855075" algn="r"/>
                </a:tabLst>
                <a:defRPr/>
              </a:pPr>
              <a:t>‹#›</a:t>
            </a:fld>
            <a:endParaRPr lang="en-US" sz="1000">
              <a:solidFill>
                <a:srgbClr val="807F83"/>
              </a:solidFill>
              <a:latin typeface="Arial" pitchFamily="34" charset="0"/>
              <a:cs typeface="+mn-cs"/>
            </a:endParaRPr>
          </a:p>
        </p:txBody>
      </p:sp>
      <p:grpSp>
        <p:nvGrpSpPr>
          <p:cNvPr id="4"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grpSp>
      <p:sp>
        <p:nvSpPr>
          <p:cNvPr id="22" name="TextBox 21"/>
          <p:cNvSpPr txBox="1"/>
          <p:nvPr/>
        </p:nvSpPr>
        <p:spPr>
          <a:xfrm>
            <a:off x="2895600" y="6241145"/>
            <a:ext cx="2903359" cy="215444"/>
          </a:xfrm>
          <a:prstGeom prst="rect">
            <a:avLst/>
          </a:prstGeom>
          <a:noFill/>
        </p:spPr>
        <p:txBody>
          <a:bodyPr wrap="none" rtlCol="0">
            <a:spAutoFit/>
          </a:bodyPr>
          <a:lstStyle/>
          <a:p>
            <a:pPr>
              <a:spcBef>
                <a:spcPct val="50000"/>
              </a:spcBef>
              <a:defRPr/>
            </a:pPr>
            <a:r>
              <a:rPr lang="en-US" sz="800" dirty="0" smtClean="0">
                <a:solidFill>
                  <a:srgbClr val="468BB1"/>
                </a:solidFill>
                <a:latin typeface="Arial"/>
                <a:cs typeface="+mn-cs"/>
              </a:rPr>
              <a:t>Copyright </a:t>
            </a:r>
            <a:r>
              <a:rPr lang="en-US" sz="800" dirty="0" smtClean="0">
                <a:solidFill>
                  <a:srgbClr val="468BB1"/>
                </a:solidFill>
                <a:ea typeface="ＭＳ Ｐゴシック" charset="-128"/>
                <a:cs typeface="+mn-cs"/>
              </a:rPr>
              <a:t>© 2011 Juniper Networks, Inc.     www.juniper.net </a:t>
            </a:r>
            <a:r>
              <a:rPr lang="en-US" sz="800" dirty="0" smtClean="0">
                <a:solidFill>
                  <a:srgbClr val="468BB1"/>
                </a:solidFill>
                <a:latin typeface="Arial"/>
                <a:cs typeface="+mn-cs"/>
              </a:rPr>
              <a:t> </a:t>
            </a:r>
            <a:endParaRPr lang="en-US" sz="800" dirty="0">
              <a:solidFill>
                <a:srgbClr val="468BB1"/>
              </a:solidFill>
              <a:latin typeface="Arial"/>
              <a:cs typeface="+mn-cs"/>
            </a:endParaRPr>
          </a:p>
        </p:txBody>
      </p:sp>
      <p:pic>
        <p:nvPicPr>
          <p:cNvPr id="11" name="Picture 10" descr="juniper_black.png"/>
          <p:cNvPicPr>
            <a:picLocks noChangeAspect="1"/>
          </p:cNvPicPr>
          <p:nvPr/>
        </p:nvPicPr>
        <p:blipFill>
          <a:blip r:embed="rId8" cstate="print"/>
          <a:stretch>
            <a:fillRect/>
          </a:stretch>
        </p:blipFill>
        <p:spPr>
          <a:xfrm>
            <a:off x="7563920" y="6316675"/>
            <a:ext cx="1111452" cy="303123"/>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hf sldNum="0" hdr="0" ftr="0" dt="0"/>
  <p:txStyles>
    <p:titleStyle>
      <a:lvl1pPr algn="l" defTabSz="457200" rtl="0" eaLnBrk="1" fontAlgn="base" latinLnBrk="0" hangingPunct="1">
        <a:lnSpc>
          <a:spcPct val="90000"/>
        </a:lnSpc>
        <a:spcBef>
          <a:spcPct val="0"/>
        </a:spcBef>
        <a:spcAft>
          <a:spcPct val="20000"/>
        </a:spcAft>
        <a:buNone/>
        <a:defRPr lang="en-US" sz="2200" b="1" kern="1200" cap="all" baseline="0" dirty="0" smtClean="0">
          <a:solidFill>
            <a:srgbClr val="292929"/>
          </a:solidFill>
          <a:latin typeface="Calibri"/>
          <a:ea typeface="+mj-ea"/>
          <a:cs typeface="Calibri"/>
        </a:defRPr>
      </a:lvl1pPr>
    </p:titleStyle>
    <p:bodyStyle>
      <a:lvl1pPr marL="112713" indent="-112713" algn="l" defTabSz="914400" rtl="0" eaLnBrk="1" latinLnBrk="0" hangingPunct="1">
        <a:spcBef>
          <a:spcPts val="800"/>
        </a:spcBef>
        <a:spcAft>
          <a:spcPts val="400"/>
        </a:spcAft>
        <a:buClr>
          <a:schemeClr val="tx1"/>
        </a:buClr>
        <a:buSzPct val="25000"/>
        <a:buFont typeface="Arial" pitchFamily="34" charset="0"/>
        <a:buChar char=" "/>
        <a:defRPr lang="en-US" sz="2200" kern="1200" baseline="0" dirty="0" smtClean="0">
          <a:solidFill>
            <a:schemeClr val="tx1"/>
          </a:solidFill>
          <a:latin typeface="Calibri"/>
          <a:ea typeface="+mn-ea"/>
          <a:cs typeface="Calibri"/>
        </a:defRPr>
      </a:lvl1pPr>
      <a:lvl2pPr marL="569913" indent="-225425" algn="l" defTabSz="914400" rtl="0" eaLnBrk="1" latinLnBrk="0" hangingPunct="1">
        <a:spcBef>
          <a:spcPts val="0"/>
        </a:spcBef>
        <a:spcAft>
          <a:spcPts val="500"/>
        </a:spcAft>
        <a:buClr>
          <a:schemeClr val="tx1"/>
        </a:buClr>
        <a:buSzPct val="90000"/>
        <a:buFont typeface="Wingdings" pitchFamily="2" charset="2"/>
        <a:buChar char="§"/>
        <a:defRPr lang="en-US" sz="2000" kern="1200" baseline="0" dirty="0" smtClean="0">
          <a:solidFill>
            <a:schemeClr val="tx1"/>
          </a:solidFill>
          <a:latin typeface="Calibri"/>
          <a:ea typeface="+mn-ea"/>
          <a:cs typeface="Calibri"/>
        </a:defRPr>
      </a:lvl2pPr>
      <a:lvl3pPr marL="854075" indent="-223838" algn="l" defTabSz="914400" rtl="0" eaLnBrk="1" latinLnBrk="0" hangingPunct="1">
        <a:spcBef>
          <a:spcPts val="0"/>
        </a:spcBef>
        <a:spcAft>
          <a:spcPts val="500"/>
        </a:spcAft>
        <a:buClr>
          <a:schemeClr val="tx1"/>
        </a:buClr>
        <a:buSzPct val="96000"/>
        <a:buFont typeface="Wingdings" pitchFamily="2" charset="2"/>
        <a:buChar char="§"/>
        <a:defRPr lang="en-US" sz="1800" kern="1200" baseline="0" dirty="0" smtClean="0">
          <a:solidFill>
            <a:schemeClr val="tx1"/>
          </a:solidFill>
          <a:latin typeface="Calibri"/>
          <a:ea typeface="+mn-ea"/>
          <a:cs typeface="Calibri"/>
        </a:defRPr>
      </a:lvl3pPr>
      <a:lvl4pPr marL="1147763" indent="-233363"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Calibri"/>
          <a:ea typeface="+mn-ea"/>
          <a:cs typeface="Calibri"/>
        </a:defRPr>
      </a:lvl4pPr>
      <a:lvl5pPr marL="1431925" indent="-173038"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56032"/>
            <a:ext cx="8220456" cy="740664"/>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lgn="l" defTabSz="457200" rtl="0" eaLnBrk="1" fontAlgn="base" hangingPunct="1">
              <a:lnSpc>
                <a:spcPct val="90000"/>
              </a:lnSpc>
              <a:spcBef>
                <a:spcPct val="0"/>
              </a:spcBef>
              <a:spcAft>
                <a:spcPct val="20000"/>
              </a:spcAft>
            </a:pPr>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68050" y="1134036"/>
            <a:ext cx="8220456" cy="4773168"/>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E46DE64C-7D15-458B-8CF1-EEE6A14FF4AB}" type="slidenum">
              <a:rPr lang="en-US" sz="1000">
                <a:solidFill>
                  <a:srgbClr val="807F83"/>
                </a:solidFill>
                <a:latin typeface="Arial" pitchFamily="34" charset="0"/>
                <a:cs typeface="+mn-cs"/>
              </a:rPr>
              <a:pPr eaLnBrk="0" fontAlgn="auto" hangingPunct="0">
                <a:spcAft>
                  <a:spcPts val="0"/>
                </a:spcAft>
                <a:tabLst>
                  <a:tab pos="461963" algn="l"/>
                  <a:tab pos="4572000" algn="ctr"/>
                  <a:tab pos="8461375" algn="r"/>
                  <a:tab pos="8855075" algn="r"/>
                </a:tabLst>
                <a:defRPr/>
              </a:pPr>
              <a:t>‹#›</a:t>
            </a:fld>
            <a:endParaRPr lang="en-US" sz="1000">
              <a:solidFill>
                <a:srgbClr val="807F83"/>
              </a:solidFill>
              <a:latin typeface="Arial" pitchFamily="34" charset="0"/>
              <a:cs typeface="+mn-cs"/>
            </a:endParaRPr>
          </a:p>
        </p:txBody>
      </p:sp>
      <p:grpSp>
        <p:nvGrpSpPr>
          <p:cNvPr id="4"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grpSp>
      <p:sp>
        <p:nvSpPr>
          <p:cNvPr id="22" name="TextBox 21"/>
          <p:cNvSpPr txBox="1"/>
          <p:nvPr/>
        </p:nvSpPr>
        <p:spPr>
          <a:xfrm>
            <a:off x="2895600" y="6241145"/>
            <a:ext cx="2903359" cy="215444"/>
          </a:xfrm>
          <a:prstGeom prst="rect">
            <a:avLst/>
          </a:prstGeom>
          <a:noFill/>
        </p:spPr>
        <p:txBody>
          <a:bodyPr wrap="none" rtlCol="0">
            <a:spAutoFit/>
          </a:bodyPr>
          <a:lstStyle/>
          <a:p>
            <a:pPr>
              <a:spcBef>
                <a:spcPct val="50000"/>
              </a:spcBef>
              <a:defRPr/>
            </a:pPr>
            <a:r>
              <a:rPr lang="en-US" sz="800" dirty="0" smtClean="0">
                <a:solidFill>
                  <a:srgbClr val="468BB1"/>
                </a:solidFill>
                <a:latin typeface="Arial"/>
                <a:cs typeface="+mn-cs"/>
              </a:rPr>
              <a:t>Copyright </a:t>
            </a:r>
            <a:r>
              <a:rPr lang="en-US" sz="800" dirty="0" smtClean="0">
                <a:solidFill>
                  <a:srgbClr val="468BB1"/>
                </a:solidFill>
                <a:ea typeface="ＭＳ Ｐゴシック" charset="-128"/>
                <a:cs typeface="+mn-cs"/>
              </a:rPr>
              <a:t>© 2011 Juniper Networks, Inc.     www.juniper.net </a:t>
            </a:r>
            <a:r>
              <a:rPr lang="en-US" sz="800" dirty="0" smtClean="0">
                <a:solidFill>
                  <a:srgbClr val="468BB1"/>
                </a:solidFill>
                <a:latin typeface="Arial"/>
                <a:cs typeface="+mn-cs"/>
              </a:rPr>
              <a:t> </a:t>
            </a:r>
            <a:endParaRPr lang="en-US" sz="800" dirty="0">
              <a:solidFill>
                <a:srgbClr val="468BB1"/>
              </a:solidFill>
              <a:latin typeface="Arial"/>
              <a:cs typeface="+mn-cs"/>
            </a:endParaRPr>
          </a:p>
        </p:txBody>
      </p:sp>
      <p:pic>
        <p:nvPicPr>
          <p:cNvPr id="11" name="Picture 10" descr="juniper_black.png"/>
          <p:cNvPicPr>
            <a:picLocks noChangeAspect="1"/>
          </p:cNvPicPr>
          <p:nvPr/>
        </p:nvPicPr>
        <p:blipFill>
          <a:blip r:embed="rId8" cstate="print"/>
          <a:stretch>
            <a:fillRect/>
          </a:stretch>
        </p:blipFill>
        <p:spPr>
          <a:xfrm>
            <a:off x="7563920" y="6316675"/>
            <a:ext cx="1111452" cy="303123"/>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hf sldNum="0" hdr="0" ftr="0" dt="0"/>
  <p:txStyles>
    <p:titleStyle>
      <a:lvl1pPr algn="l" defTabSz="457200" rtl="0" eaLnBrk="1" fontAlgn="base" latinLnBrk="0" hangingPunct="1">
        <a:lnSpc>
          <a:spcPct val="90000"/>
        </a:lnSpc>
        <a:spcBef>
          <a:spcPct val="0"/>
        </a:spcBef>
        <a:spcAft>
          <a:spcPct val="20000"/>
        </a:spcAft>
        <a:buNone/>
        <a:defRPr lang="en-US" sz="2200" b="1" kern="1200" cap="all" baseline="0" dirty="0" smtClean="0">
          <a:solidFill>
            <a:srgbClr val="292929"/>
          </a:solidFill>
          <a:latin typeface="Calibri"/>
          <a:ea typeface="+mj-ea"/>
          <a:cs typeface="Calibri"/>
        </a:defRPr>
      </a:lvl1pPr>
    </p:titleStyle>
    <p:bodyStyle>
      <a:lvl1pPr marL="112713" indent="-112713" algn="l" defTabSz="914400" rtl="0" eaLnBrk="1" latinLnBrk="0" hangingPunct="1">
        <a:spcBef>
          <a:spcPts val="800"/>
        </a:spcBef>
        <a:spcAft>
          <a:spcPts val="400"/>
        </a:spcAft>
        <a:buClr>
          <a:schemeClr val="tx1"/>
        </a:buClr>
        <a:buSzPct val="25000"/>
        <a:buFont typeface="Arial" pitchFamily="34" charset="0"/>
        <a:buChar char=" "/>
        <a:defRPr lang="en-US" sz="2200" kern="1200" baseline="0" dirty="0" smtClean="0">
          <a:solidFill>
            <a:schemeClr val="tx1"/>
          </a:solidFill>
          <a:latin typeface="Calibri"/>
          <a:ea typeface="+mn-ea"/>
          <a:cs typeface="Calibri"/>
        </a:defRPr>
      </a:lvl1pPr>
      <a:lvl2pPr marL="569913" indent="-225425" algn="l" defTabSz="914400" rtl="0" eaLnBrk="1" latinLnBrk="0" hangingPunct="1">
        <a:spcBef>
          <a:spcPts val="0"/>
        </a:spcBef>
        <a:spcAft>
          <a:spcPts val="500"/>
        </a:spcAft>
        <a:buClr>
          <a:schemeClr val="tx1"/>
        </a:buClr>
        <a:buSzPct val="90000"/>
        <a:buFont typeface="Wingdings" pitchFamily="2" charset="2"/>
        <a:buChar char="§"/>
        <a:defRPr lang="en-US" sz="2000" kern="1200" baseline="0" dirty="0" smtClean="0">
          <a:solidFill>
            <a:schemeClr val="tx1"/>
          </a:solidFill>
          <a:latin typeface="Calibri"/>
          <a:ea typeface="+mn-ea"/>
          <a:cs typeface="Calibri"/>
        </a:defRPr>
      </a:lvl2pPr>
      <a:lvl3pPr marL="854075" indent="-223838" algn="l" defTabSz="914400" rtl="0" eaLnBrk="1" latinLnBrk="0" hangingPunct="1">
        <a:spcBef>
          <a:spcPts val="0"/>
        </a:spcBef>
        <a:spcAft>
          <a:spcPts val="500"/>
        </a:spcAft>
        <a:buClr>
          <a:schemeClr val="tx1"/>
        </a:buClr>
        <a:buSzPct val="96000"/>
        <a:buFont typeface="Wingdings" pitchFamily="2" charset="2"/>
        <a:buChar char="§"/>
        <a:defRPr lang="en-US" sz="1800" kern="1200" baseline="0" dirty="0" smtClean="0">
          <a:solidFill>
            <a:schemeClr val="tx1"/>
          </a:solidFill>
          <a:latin typeface="Calibri"/>
          <a:ea typeface="+mn-ea"/>
          <a:cs typeface="Calibri"/>
        </a:defRPr>
      </a:lvl3pPr>
      <a:lvl4pPr marL="1147763" indent="-233363"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Calibri"/>
          <a:ea typeface="+mn-ea"/>
          <a:cs typeface="Calibri"/>
        </a:defRPr>
      </a:lvl4pPr>
      <a:lvl5pPr marL="1431925" indent="-173038"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56032"/>
            <a:ext cx="8220456" cy="740664"/>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lgn="l" defTabSz="457200" rtl="0" eaLnBrk="1" fontAlgn="base" hangingPunct="1">
              <a:lnSpc>
                <a:spcPct val="90000"/>
              </a:lnSpc>
              <a:spcBef>
                <a:spcPct val="0"/>
              </a:spcBef>
              <a:spcAft>
                <a:spcPct val="20000"/>
              </a:spcAft>
            </a:pPr>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68050" y="1134036"/>
            <a:ext cx="8220456" cy="4773168"/>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E46DE64C-7D15-458B-8CF1-EEE6A14FF4AB}" type="slidenum">
              <a:rPr lang="en-US" sz="1000">
                <a:solidFill>
                  <a:srgbClr val="807F83"/>
                </a:solidFill>
                <a:latin typeface="Arial" pitchFamily="34" charset="0"/>
                <a:cs typeface="+mn-cs"/>
              </a:rPr>
              <a:pPr eaLnBrk="0" fontAlgn="auto" hangingPunct="0">
                <a:spcAft>
                  <a:spcPts val="0"/>
                </a:spcAft>
                <a:tabLst>
                  <a:tab pos="461963" algn="l"/>
                  <a:tab pos="4572000" algn="ctr"/>
                  <a:tab pos="8461375" algn="r"/>
                  <a:tab pos="8855075" algn="r"/>
                </a:tabLst>
                <a:defRPr/>
              </a:pPr>
              <a:t>‹#›</a:t>
            </a:fld>
            <a:endParaRPr lang="en-US" sz="1000">
              <a:solidFill>
                <a:srgbClr val="807F83"/>
              </a:solidFill>
              <a:latin typeface="Arial" pitchFamily="34" charset="0"/>
              <a:cs typeface="+mn-cs"/>
            </a:endParaRPr>
          </a:p>
        </p:txBody>
      </p:sp>
      <p:grpSp>
        <p:nvGrpSpPr>
          <p:cNvPr id="4"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grpSp>
      <p:sp>
        <p:nvSpPr>
          <p:cNvPr id="22" name="TextBox 21"/>
          <p:cNvSpPr txBox="1"/>
          <p:nvPr/>
        </p:nvSpPr>
        <p:spPr>
          <a:xfrm>
            <a:off x="2895600" y="6241145"/>
            <a:ext cx="2903359" cy="215444"/>
          </a:xfrm>
          <a:prstGeom prst="rect">
            <a:avLst/>
          </a:prstGeom>
          <a:noFill/>
        </p:spPr>
        <p:txBody>
          <a:bodyPr wrap="none" rtlCol="0">
            <a:spAutoFit/>
          </a:bodyPr>
          <a:lstStyle/>
          <a:p>
            <a:pPr>
              <a:spcBef>
                <a:spcPct val="50000"/>
              </a:spcBef>
              <a:defRPr/>
            </a:pPr>
            <a:r>
              <a:rPr lang="en-US" sz="800" dirty="0" smtClean="0">
                <a:solidFill>
                  <a:srgbClr val="468BB1"/>
                </a:solidFill>
                <a:latin typeface="Arial"/>
                <a:cs typeface="+mn-cs"/>
              </a:rPr>
              <a:t>Copyright </a:t>
            </a:r>
            <a:r>
              <a:rPr lang="en-US" sz="800" dirty="0" smtClean="0">
                <a:solidFill>
                  <a:srgbClr val="468BB1"/>
                </a:solidFill>
                <a:ea typeface="ＭＳ Ｐゴシック" charset="-128"/>
                <a:cs typeface="+mn-cs"/>
              </a:rPr>
              <a:t>© 2011 Juniper Networks, Inc.     www.juniper.net </a:t>
            </a:r>
            <a:r>
              <a:rPr lang="en-US" sz="800" dirty="0" smtClean="0">
                <a:solidFill>
                  <a:srgbClr val="468BB1"/>
                </a:solidFill>
                <a:latin typeface="Arial"/>
                <a:cs typeface="+mn-cs"/>
              </a:rPr>
              <a:t> </a:t>
            </a:r>
            <a:endParaRPr lang="en-US" sz="800" dirty="0">
              <a:solidFill>
                <a:srgbClr val="468BB1"/>
              </a:solidFill>
              <a:latin typeface="Arial"/>
              <a:cs typeface="+mn-cs"/>
            </a:endParaRPr>
          </a:p>
        </p:txBody>
      </p:sp>
      <p:pic>
        <p:nvPicPr>
          <p:cNvPr id="11" name="Picture 10" descr="juniper_black.png"/>
          <p:cNvPicPr>
            <a:picLocks noChangeAspect="1"/>
          </p:cNvPicPr>
          <p:nvPr/>
        </p:nvPicPr>
        <p:blipFill>
          <a:blip r:embed="rId8" cstate="print"/>
          <a:stretch>
            <a:fillRect/>
          </a:stretch>
        </p:blipFill>
        <p:spPr>
          <a:xfrm>
            <a:off x="7563920" y="6316675"/>
            <a:ext cx="1111452" cy="303123"/>
          </a:xfrm>
          <a:prstGeom prst="rect">
            <a:avLst/>
          </a:prstGeom>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hf sldNum="0" hdr="0" ftr="0" dt="0"/>
  <p:txStyles>
    <p:titleStyle>
      <a:lvl1pPr algn="l" defTabSz="457200" rtl="0" eaLnBrk="1" fontAlgn="base" latinLnBrk="0" hangingPunct="1">
        <a:lnSpc>
          <a:spcPct val="90000"/>
        </a:lnSpc>
        <a:spcBef>
          <a:spcPct val="0"/>
        </a:spcBef>
        <a:spcAft>
          <a:spcPct val="20000"/>
        </a:spcAft>
        <a:buNone/>
        <a:defRPr lang="en-US" sz="2200" b="1" kern="1200" cap="all" baseline="0" dirty="0" smtClean="0">
          <a:solidFill>
            <a:srgbClr val="292929"/>
          </a:solidFill>
          <a:latin typeface="Calibri"/>
          <a:ea typeface="+mj-ea"/>
          <a:cs typeface="Calibri"/>
        </a:defRPr>
      </a:lvl1pPr>
    </p:titleStyle>
    <p:bodyStyle>
      <a:lvl1pPr marL="112713" indent="-112713" algn="l" defTabSz="914400" rtl="0" eaLnBrk="1" latinLnBrk="0" hangingPunct="1">
        <a:spcBef>
          <a:spcPts val="800"/>
        </a:spcBef>
        <a:spcAft>
          <a:spcPts val="400"/>
        </a:spcAft>
        <a:buClr>
          <a:schemeClr val="tx1"/>
        </a:buClr>
        <a:buSzPct val="25000"/>
        <a:buFont typeface="Arial" pitchFamily="34" charset="0"/>
        <a:buChar char=" "/>
        <a:defRPr lang="en-US" sz="2200" kern="1200" baseline="0" dirty="0" smtClean="0">
          <a:solidFill>
            <a:schemeClr val="tx1"/>
          </a:solidFill>
          <a:latin typeface="Calibri"/>
          <a:ea typeface="+mn-ea"/>
          <a:cs typeface="Calibri"/>
        </a:defRPr>
      </a:lvl1pPr>
      <a:lvl2pPr marL="569913" indent="-225425" algn="l" defTabSz="914400" rtl="0" eaLnBrk="1" latinLnBrk="0" hangingPunct="1">
        <a:spcBef>
          <a:spcPts val="0"/>
        </a:spcBef>
        <a:spcAft>
          <a:spcPts val="500"/>
        </a:spcAft>
        <a:buClr>
          <a:schemeClr val="tx1"/>
        </a:buClr>
        <a:buSzPct val="90000"/>
        <a:buFont typeface="Wingdings" pitchFamily="2" charset="2"/>
        <a:buChar char="§"/>
        <a:defRPr lang="en-US" sz="2000" kern="1200" baseline="0" dirty="0" smtClean="0">
          <a:solidFill>
            <a:schemeClr val="tx1"/>
          </a:solidFill>
          <a:latin typeface="Calibri"/>
          <a:ea typeface="+mn-ea"/>
          <a:cs typeface="Calibri"/>
        </a:defRPr>
      </a:lvl2pPr>
      <a:lvl3pPr marL="854075" indent="-223838" algn="l" defTabSz="914400" rtl="0" eaLnBrk="1" latinLnBrk="0" hangingPunct="1">
        <a:spcBef>
          <a:spcPts val="0"/>
        </a:spcBef>
        <a:spcAft>
          <a:spcPts val="500"/>
        </a:spcAft>
        <a:buClr>
          <a:schemeClr val="tx1"/>
        </a:buClr>
        <a:buSzPct val="96000"/>
        <a:buFont typeface="Wingdings" pitchFamily="2" charset="2"/>
        <a:buChar char="§"/>
        <a:defRPr lang="en-US" sz="1800" kern="1200" baseline="0" dirty="0" smtClean="0">
          <a:solidFill>
            <a:schemeClr val="tx1"/>
          </a:solidFill>
          <a:latin typeface="Calibri"/>
          <a:ea typeface="+mn-ea"/>
          <a:cs typeface="Calibri"/>
        </a:defRPr>
      </a:lvl3pPr>
      <a:lvl4pPr marL="1147763" indent="-233363"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Calibri"/>
          <a:ea typeface="+mn-ea"/>
          <a:cs typeface="Calibri"/>
        </a:defRPr>
      </a:lvl4pPr>
      <a:lvl5pPr marL="1431925" indent="-173038"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56032"/>
            <a:ext cx="8220456" cy="740664"/>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lgn="l" defTabSz="457200" rtl="0" eaLnBrk="1" fontAlgn="base" hangingPunct="1">
              <a:lnSpc>
                <a:spcPct val="90000"/>
              </a:lnSpc>
              <a:spcBef>
                <a:spcPct val="0"/>
              </a:spcBef>
              <a:spcAft>
                <a:spcPct val="20000"/>
              </a:spcAft>
            </a:pPr>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68050" y="1134036"/>
            <a:ext cx="8220456" cy="4773168"/>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E46DE64C-7D15-458B-8CF1-EEE6A14FF4AB}" type="slidenum">
              <a:rPr lang="en-US" sz="1000">
                <a:solidFill>
                  <a:srgbClr val="807F83"/>
                </a:solidFill>
                <a:latin typeface="Arial"/>
                <a:cs typeface="+mn-cs"/>
              </a:rPr>
              <a:pPr eaLnBrk="0" fontAlgn="auto" hangingPunct="0">
                <a:spcAft>
                  <a:spcPts val="0"/>
                </a:spcAft>
                <a:tabLst>
                  <a:tab pos="461963" algn="l"/>
                  <a:tab pos="4572000" algn="ctr"/>
                  <a:tab pos="8461375" algn="r"/>
                  <a:tab pos="8855075" algn="r"/>
                </a:tabLst>
                <a:defRPr/>
              </a:pPr>
              <a:t>‹#›</a:t>
            </a:fld>
            <a:endParaRPr lang="en-US" sz="1000">
              <a:solidFill>
                <a:srgbClr val="807F83"/>
              </a:solidFill>
              <a:latin typeface="Arial"/>
              <a:cs typeface="+mn-cs"/>
            </a:endParaRPr>
          </a:p>
        </p:txBody>
      </p:sp>
      <p:grpSp>
        <p:nvGrpSpPr>
          <p:cNvPr id="4"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srgbClr val="333333"/>
                </a:solidFill>
                <a:latin typeface="Arial"/>
                <a:cs typeface="+mn-cs"/>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srgbClr val="333333"/>
                </a:solidFill>
                <a:latin typeface="Arial"/>
                <a:cs typeface="+mn-cs"/>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srgbClr val="333333"/>
                </a:solidFill>
                <a:latin typeface="Arial"/>
                <a:cs typeface="+mn-cs"/>
              </a:endParaRPr>
            </a:p>
          </p:txBody>
        </p:sp>
      </p:grpSp>
      <p:pic>
        <p:nvPicPr>
          <p:cNvPr id="11" name="Picture 10" descr="juniper_black.png"/>
          <p:cNvPicPr>
            <a:picLocks noChangeAspect="1"/>
          </p:cNvPicPr>
          <p:nvPr/>
        </p:nvPicPr>
        <p:blipFill>
          <a:blip r:embed="rId6" cstate="print"/>
          <a:stretch>
            <a:fillRect/>
          </a:stretch>
        </p:blipFill>
        <p:spPr>
          <a:xfrm>
            <a:off x="7563920" y="6316675"/>
            <a:ext cx="1111452" cy="303123"/>
          </a:xfrm>
          <a:prstGeom prst="rect">
            <a:avLst/>
          </a:prstGeom>
        </p:spPr>
      </p:pic>
      <p:sp>
        <p:nvSpPr>
          <p:cNvPr id="14" name="TextBox 13"/>
          <p:cNvSpPr txBox="1"/>
          <p:nvPr/>
        </p:nvSpPr>
        <p:spPr>
          <a:xfrm>
            <a:off x="3117085" y="6241145"/>
            <a:ext cx="2914580" cy="215444"/>
          </a:xfrm>
          <a:prstGeom prst="rect">
            <a:avLst/>
          </a:prstGeom>
          <a:noFill/>
        </p:spPr>
        <p:txBody>
          <a:bodyPr wrap="none" rtlCol="0">
            <a:spAutoFit/>
          </a:bodyPr>
          <a:lstStyle/>
          <a:p>
            <a:pPr algn="ctr">
              <a:spcBef>
                <a:spcPct val="50000"/>
              </a:spcBef>
              <a:defRPr/>
            </a:pPr>
            <a:r>
              <a:rPr lang="en-US" sz="800" dirty="0" smtClean="0">
                <a:solidFill>
                  <a:srgbClr val="807F83"/>
                </a:solidFill>
                <a:latin typeface="Arial"/>
                <a:cs typeface="+mn-cs"/>
              </a:rPr>
              <a:t>Copyright </a:t>
            </a:r>
            <a:r>
              <a:rPr lang="en-US" sz="800" dirty="0" smtClean="0">
                <a:solidFill>
                  <a:srgbClr val="807F83"/>
                </a:solidFill>
                <a:latin typeface="Arial"/>
                <a:ea typeface="ＭＳ Ｐゴシック" charset="-128"/>
                <a:cs typeface="+mn-cs"/>
              </a:rPr>
              <a:t>© 2011 Juniper Networks, Inc.     www.juniper.net</a:t>
            </a:r>
            <a:endParaRPr lang="en-US" sz="800" dirty="0">
              <a:solidFill>
                <a:srgbClr val="807F83"/>
              </a:solidFill>
              <a:latin typeface="Arial"/>
              <a:cs typeface="+mn-cs"/>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timing>
    <p:tnLst>
      <p:par>
        <p:cTn xmlns:p14="http://schemas.microsoft.com/office/powerpoint/2010/main" id="1" dur="indefinite" restart="never" nodeType="tmRoot"/>
      </p:par>
    </p:tnLst>
  </p:timing>
  <p:txStyles>
    <p:titleStyle>
      <a:lvl1pPr algn="l" defTabSz="457200" rtl="0" eaLnBrk="1" fontAlgn="base" latinLnBrk="0" hangingPunct="1">
        <a:lnSpc>
          <a:spcPct val="90000"/>
        </a:lnSpc>
        <a:spcBef>
          <a:spcPct val="0"/>
        </a:spcBef>
        <a:spcAft>
          <a:spcPct val="20000"/>
        </a:spcAft>
        <a:buNone/>
        <a:defRPr lang="en-US" sz="2400" b="1" kern="1200" cap="all" baseline="0" dirty="0" smtClean="0">
          <a:solidFill>
            <a:srgbClr val="292929"/>
          </a:solidFill>
          <a:latin typeface="Arial" pitchFamily="34" charset="0"/>
          <a:ea typeface="+mj-ea"/>
          <a:cs typeface="+mj-cs"/>
        </a:defRPr>
      </a:lvl1pPr>
    </p:titleStyle>
    <p:bodyStyle>
      <a:lvl1pPr marL="112713" indent="-112713" algn="l" defTabSz="914400" rtl="0" eaLnBrk="1" latinLnBrk="0" hangingPunct="1">
        <a:spcBef>
          <a:spcPts val="800"/>
        </a:spcBef>
        <a:spcAft>
          <a:spcPts val="400"/>
        </a:spcAft>
        <a:buClr>
          <a:schemeClr val="tx1"/>
        </a:buClr>
        <a:buSzPct val="25000"/>
        <a:buFont typeface="Arial" pitchFamily="34" charset="0"/>
        <a:buChar char=" "/>
        <a:defRPr lang="en-US" sz="2200" kern="1200" baseline="0" dirty="0" smtClean="0">
          <a:solidFill>
            <a:schemeClr val="tx1"/>
          </a:solidFill>
          <a:latin typeface="Arial" pitchFamily="34" charset="0"/>
          <a:ea typeface="+mn-ea"/>
          <a:cs typeface="+mn-cs"/>
        </a:defRPr>
      </a:lvl1pPr>
      <a:lvl2pPr marL="569913" indent="-225425" algn="l" defTabSz="914400" rtl="0" eaLnBrk="1" latinLnBrk="0" hangingPunct="1">
        <a:spcBef>
          <a:spcPts val="0"/>
        </a:spcBef>
        <a:spcAft>
          <a:spcPts val="500"/>
        </a:spcAft>
        <a:buClr>
          <a:schemeClr val="tx1"/>
        </a:buClr>
        <a:buSzPct val="90000"/>
        <a:buFont typeface="Wingdings" pitchFamily="2" charset="2"/>
        <a:buChar char="§"/>
        <a:defRPr lang="en-US" sz="2000" kern="1200" baseline="0" dirty="0" smtClean="0">
          <a:solidFill>
            <a:schemeClr val="tx1"/>
          </a:solidFill>
          <a:latin typeface="Arial" pitchFamily="34" charset="0"/>
          <a:ea typeface="+mn-ea"/>
          <a:cs typeface="+mn-cs"/>
        </a:defRPr>
      </a:lvl2pPr>
      <a:lvl3pPr marL="854075" indent="-223838" algn="l" defTabSz="914400" rtl="0" eaLnBrk="1" latinLnBrk="0" hangingPunct="1">
        <a:spcBef>
          <a:spcPts val="0"/>
        </a:spcBef>
        <a:spcAft>
          <a:spcPts val="500"/>
        </a:spcAft>
        <a:buClr>
          <a:schemeClr val="tx1"/>
        </a:buClr>
        <a:buSzPct val="96000"/>
        <a:buFont typeface="Wingdings" pitchFamily="2" charset="2"/>
        <a:buChar char="§"/>
        <a:defRPr lang="en-US" sz="1800" kern="1200" baseline="0" dirty="0" smtClean="0">
          <a:solidFill>
            <a:schemeClr val="tx1"/>
          </a:solidFill>
          <a:latin typeface="Arial" pitchFamily="34" charset="0"/>
          <a:ea typeface="+mn-ea"/>
          <a:cs typeface="+mn-cs"/>
        </a:defRPr>
      </a:lvl3pPr>
      <a:lvl4pPr marL="1147763" indent="-233363"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4pPr>
      <a:lvl5pPr marL="1431925" indent="-173038"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76250" y="255588"/>
            <a:ext cx="8220075" cy="741362"/>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a:t>
            </a:r>
            <a:br>
              <a:rPr lang="en-US" smtClean="0"/>
            </a:br>
            <a:r>
              <a:rPr lang="en-US" smtClean="0"/>
              <a:t>Master title style</a:t>
            </a:r>
          </a:p>
        </p:txBody>
      </p:sp>
      <p:sp>
        <p:nvSpPr>
          <p:cNvPr id="24579" name="Text Placeholder 2"/>
          <p:cNvSpPr>
            <a:spLocks noGrp="1"/>
          </p:cNvSpPr>
          <p:nvPr>
            <p:ph type="body" idx="1"/>
          </p:nvPr>
        </p:nvSpPr>
        <p:spPr bwMode="auto">
          <a:xfrm>
            <a:off x="455613" y="1133475"/>
            <a:ext cx="8226425" cy="477361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hangingPunct="0">
              <a:tabLst>
                <a:tab pos="461963" algn="l"/>
                <a:tab pos="4572000" algn="ctr"/>
                <a:tab pos="8461375" algn="r"/>
                <a:tab pos="8855075" algn="r"/>
              </a:tabLst>
              <a:defRPr/>
            </a:pPr>
            <a:fld id="{8AF191A1-A6F6-4F14-A89E-96823A914857}" type="slidenum">
              <a:rPr lang="en-US" sz="1000">
                <a:solidFill>
                  <a:srgbClr val="808080"/>
                </a:solidFill>
                <a:latin typeface="Arial"/>
                <a:ea typeface="MS PGothic" pitchFamily="34" charset="-128"/>
                <a:cs typeface="Arial"/>
              </a:rPr>
              <a:pPr eaLnBrk="0" hangingPunct="0">
                <a:tabLst>
                  <a:tab pos="461963" algn="l"/>
                  <a:tab pos="4572000" algn="ctr"/>
                  <a:tab pos="8461375" algn="r"/>
                  <a:tab pos="8855075" algn="r"/>
                </a:tabLst>
                <a:defRPr/>
              </a:pPr>
              <a:t>‹#›</a:t>
            </a:fld>
            <a:endParaRPr lang="en-US" sz="1000" dirty="0">
              <a:solidFill>
                <a:srgbClr val="808080"/>
              </a:solidFill>
              <a:latin typeface="Arial"/>
              <a:ea typeface="MS PGothic" pitchFamily="34" charset="-128"/>
              <a:cs typeface="Arial"/>
            </a:endParaRPr>
          </a:p>
        </p:txBody>
      </p:sp>
      <p:grpSp>
        <p:nvGrpSpPr>
          <p:cNvPr id="2"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dirty="0">
                <a:solidFill>
                  <a:srgbClr val="333333"/>
                </a:solidFill>
                <a:latin typeface="Arial"/>
                <a:ea typeface="ＭＳ Ｐゴシック" pitchFamily="34" charset="-128"/>
                <a:cs typeface="Arial"/>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dirty="0">
                <a:solidFill>
                  <a:srgbClr val="333333"/>
                </a:solidFill>
                <a:latin typeface="Arial"/>
                <a:ea typeface="ＭＳ Ｐゴシック" pitchFamily="34" charset="-128"/>
                <a:cs typeface="Arial"/>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dirty="0">
                <a:solidFill>
                  <a:srgbClr val="333333"/>
                </a:solidFill>
                <a:latin typeface="Arial"/>
                <a:ea typeface="ＭＳ Ｐゴシック" pitchFamily="34" charset="-128"/>
                <a:cs typeface="Arial"/>
              </a:endParaRPr>
            </a:p>
          </p:txBody>
        </p:sp>
      </p:grpSp>
      <p:pic>
        <p:nvPicPr>
          <p:cNvPr id="24582" name="Picture 10" descr="juniper_black.png"/>
          <p:cNvPicPr>
            <a:picLocks noChangeAspect="1"/>
          </p:cNvPicPr>
          <p:nvPr/>
        </p:nvPicPr>
        <p:blipFill>
          <a:blip r:embed="rId18" cstate="print"/>
          <a:srcRect/>
          <a:stretch>
            <a:fillRect/>
          </a:stretch>
        </p:blipFill>
        <p:spPr bwMode="auto">
          <a:xfrm>
            <a:off x="7564438" y="6316663"/>
            <a:ext cx="1111250" cy="303212"/>
          </a:xfrm>
          <a:prstGeom prst="rect">
            <a:avLst/>
          </a:prstGeom>
          <a:noFill/>
          <a:ln w="9525">
            <a:noFill/>
            <a:miter lim="800000"/>
            <a:headEnd/>
            <a:tailEnd/>
          </a:ln>
        </p:spPr>
      </p:pic>
      <p:sp>
        <p:nvSpPr>
          <p:cNvPr id="11" name="TextBox 10"/>
          <p:cNvSpPr txBox="1"/>
          <p:nvPr/>
        </p:nvSpPr>
        <p:spPr>
          <a:xfrm>
            <a:off x="3110968" y="6229879"/>
            <a:ext cx="2762295" cy="215444"/>
          </a:xfrm>
          <a:prstGeom prst="rect">
            <a:avLst/>
          </a:prstGeom>
          <a:noFill/>
        </p:spPr>
        <p:txBody>
          <a:bodyPr wrap="none">
            <a:spAutoFit/>
          </a:bodyPr>
          <a:lstStyle/>
          <a:p>
            <a:pPr algn="ctr">
              <a:defRPr/>
            </a:pPr>
            <a:r>
              <a:rPr lang="en-US" sz="800" dirty="0">
                <a:solidFill>
                  <a:srgbClr val="808080"/>
                </a:solidFill>
                <a:latin typeface="Arial"/>
                <a:ea typeface="ＭＳ Ｐゴシック" pitchFamily="34" charset="-128"/>
                <a:cs typeface="Arial"/>
              </a:rPr>
              <a:t>Copyright © </a:t>
            </a:r>
            <a:r>
              <a:rPr lang="en-US" sz="800" dirty="0" smtClean="0">
                <a:solidFill>
                  <a:srgbClr val="808080"/>
                </a:solidFill>
                <a:latin typeface="Arial"/>
                <a:ea typeface="ＭＳ Ｐゴシック" pitchFamily="34" charset="-128"/>
                <a:cs typeface="Arial"/>
              </a:rPr>
              <a:t>2013 </a:t>
            </a:r>
            <a:r>
              <a:rPr lang="en-US" sz="800" dirty="0">
                <a:solidFill>
                  <a:srgbClr val="808080"/>
                </a:solidFill>
                <a:latin typeface="Arial"/>
                <a:ea typeface="ＭＳ Ｐゴシック" pitchFamily="34" charset="-128"/>
                <a:cs typeface="Arial"/>
              </a:rPr>
              <a:t>Juniper Networks, Inc.	</a:t>
            </a:r>
            <a:r>
              <a:rPr lang="en-US" sz="800" dirty="0" smtClean="0">
                <a:solidFill>
                  <a:srgbClr val="808080"/>
                </a:solidFill>
                <a:latin typeface="Arial"/>
                <a:ea typeface="ＭＳ Ｐゴシック" pitchFamily="34" charset="-128"/>
                <a:cs typeface="Arial"/>
              </a:rPr>
              <a:t> </a:t>
            </a:r>
            <a:r>
              <a:rPr lang="en-US" sz="800" dirty="0" err="1" smtClean="0">
                <a:solidFill>
                  <a:srgbClr val="808080"/>
                </a:solidFill>
                <a:latin typeface="Arial"/>
                <a:ea typeface="ＭＳ Ｐゴシック" pitchFamily="34" charset="-128"/>
                <a:cs typeface="Arial"/>
              </a:rPr>
              <a:t>www.juniper.net</a:t>
            </a:r>
            <a:endParaRPr lang="en-US" sz="800" dirty="0">
              <a:solidFill>
                <a:srgbClr val="808080"/>
              </a:solidFill>
              <a:latin typeface="Arial"/>
              <a:ea typeface="ＭＳ Ｐゴシック" pitchFamily="34" charset="-128"/>
              <a:cs typeface="Aria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3" r:id="rId16"/>
  </p:sldLayoutIdLst>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20000"/>
        </a:spcAft>
        <a:defRPr sz="2400" b="1">
          <a:solidFill>
            <a:srgbClr val="292929"/>
          </a:solidFill>
          <a:latin typeface="+mj-lt"/>
          <a:ea typeface="+mj-ea"/>
          <a:cs typeface="+mj-cs"/>
        </a:defRPr>
      </a:lvl1pPr>
      <a:lvl2pPr algn="l" defTabSz="457200" rtl="0" eaLnBrk="0" fontAlgn="base" hangingPunct="0">
        <a:lnSpc>
          <a:spcPct val="90000"/>
        </a:lnSpc>
        <a:spcBef>
          <a:spcPct val="0"/>
        </a:spcBef>
        <a:spcAft>
          <a:spcPct val="20000"/>
        </a:spcAft>
        <a:defRPr sz="2400" b="1">
          <a:solidFill>
            <a:srgbClr val="292929"/>
          </a:solidFill>
          <a:latin typeface="Arial" charset="0"/>
          <a:cs typeface="Arial" charset="0"/>
        </a:defRPr>
      </a:lvl2pPr>
      <a:lvl3pPr algn="l" defTabSz="457200" rtl="0" eaLnBrk="0" fontAlgn="base" hangingPunct="0">
        <a:lnSpc>
          <a:spcPct val="90000"/>
        </a:lnSpc>
        <a:spcBef>
          <a:spcPct val="0"/>
        </a:spcBef>
        <a:spcAft>
          <a:spcPct val="20000"/>
        </a:spcAft>
        <a:defRPr sz="2400" b="1">
          <a:solidFill>
            <a:srgbClr val="292929"/>
          </a:solidFill>
          <a:latin typeface="Arial" charset="0"/>
          <a:cs typeface="Arial" charset="0"/>
        </a:defRPr>
      </a:lvl3pPr>
      <a:lvl4pPr algn="l" defTabSz="457200" rtl="0" eaLnBrk="0" fontAlgn="base" hangingPunct="0">
        <a:lnSpc>
          <a:spcPct val="90000"/>
        </a:lnSpc>
        <a:spcBef>
          <a:spcPct val="0"/>
        </a:spcBef>
        <a:spcAft>
          <a:spcPct val="20000"/>
        </a:spcAft>
        <a:defRPr sz="2400" b="1">
          <a:solidFill>
            <a:srgbClr val="292929"/>
          </a:solidFill>
          <a:latin typeface="Arial" charset="0"/>
          <a:cs typeface="Arial" charset="0"/>
        </a:defRPr>
      </a:lvl4pPr>
      <a:lvl5pPr algn="l" defTabSz="457200" rtl="0" eaLnBrk="0" fontAlgn="base" hangingPunct="0">
        <a:lnSpc>
          <a:spcPct val="90000"/>
        </a:lnSpc>
        <a:spcBef>
          <a:spcPct val="0"/>
        </a:spcBef>
        <a:spcAft>
          <a:spcPct val="20000"/>
        </a:spcAft>
        <a:defRPr sz="2400" b="1">
          <a:solidFill>
            <a:srgbClr val="292929"/>
          </a:solidFill>
          <a:latin typeface="Arial" charset="0"/>
          <a:cs typeface="Arial" charset="0"/>
        </a:defRPr>
      </a:lvl5pPr>
      <a:lvl6pPr marL="457200" algn="l" defTabSz="457200" rtl="0" fontAlgn="base">
        <a:lnSpc>
          <a:spcPct val="90000"/>
        </a:lnSpc>
        <a:spcBef>
          <a:spcPct val="0"/>
        </a:spcBef>
        <a:spcAft>
          <a:spcPct val="20000"/>
        </a:spcAft>
        <a:defRPr sz="2400" b="1">
          <a:solidFill>
            <a:srgbClr val="292929"/>
          </a:solidFill>
          <a:latin typeface="Arial" charset="0"/>
          <a:cs typeface="Arial" charset="0"/>
        </a:defRPr>
      </a:lvl6pPr>
      <a:lvl7pPr marL="914400" algn="l" defTabSz="457200" rtl="0" fontAlgn="base">
        <a:lnSpc>
          <a:spcPct val="90000"/>
        </a:lnSpc>
        <a:spcBef>
          <a:spcPct val="0"/>
        </a:spcBef>
        <a:spcAft>
          <a:spcPct val="20000"/>
        </a:spcAft>
        <a:defRPr sz="2400" b="1">
          <a:solidFill>
            <a:srgbClr val="292929"/>
          </a:solidFill>
          <a:latin typeface="Arial" charset="0"/>
          <a:cs typeface="Arial" charset="0"/>
        </a:defRPr>
      </a:lvl7pPr>
      <a:lvl8pPr marL="1371600" algn="l" defTabSz="457200" rtl="0" fontAlgn="base">
        <a:lnSpc>
          <a:spcPct val="90000"/>
        </a:lnSpc>
        <a:spcBef>
          <a:spcPct val="0"/>
        </a:spcBef>
        <a:spcAft>
          <a:spcPct val="20000"/>
        </a:spcAft>
        <a:defRPr sz="2400" b="1">
          <a:solidFill>
            <a:srgbClr val="292929"/>
          </a:solidFill>
          <a:latin typeface="Arial" charset="0"/>
          <a:cs typeface="Arial" charset="0"/>
        </a:defRPr>
      </a:lvl8pPr>
      <a:lvl9pPr marL="1828800" algn="l" defTabSz="457200" rtl="0" fontAlgn="base">
        <a:lnSpc>
          <a:spcPct val="90000"/>
        </a:lnSpc>
        <a:spcBef>
          <a:spcPct val="0"/>
        </a:spcBef>
        <a:spcAft>
          <a:spcPct val="20000"/>
        </a:spcAft>
        <a:defRPr sz="2400" b="1">
          <a:solidFill>
            <a:srgbClr val="292929"/>
          </a:solidFill>
          <a:latin typeface="Arial" charset="0"/>
          <a:cs typeface="Arial" charset="0"/>
        </a:defRPr>
      </a:lvl9pPr>
    </p:titleStyle>
    <p:bodyStyle>
      <a:lvl1pPr marL="228600" indent="-228600" algn="l" rtl="0" eaLnBrk="0" fontAlgn="base" hangingPunct="0">
        <a:spcBef>
          <a:spcPts val="800"/>
        </a:spcBef>
        <a:spcAft>
          <a:spcPts val="400"/>
        </a:spcAft>
        <a:buClr>
          <a:schemeClr val="tx1"/>
        </a:buClr>
        <a:buFont typeface="Wingdings" pitchFamily="2" charset="2"/>
        <a:buChar char="§"/>
        <a:defRPr sz="2200">
          <a:solidFill>
            <a:schemeClr val="tx1"/>
          </a:solidFill>
          <a:latin typeface="+mn-lt"/>
          <a:ea typeface="+mn-ea"/>
          <a:cs typeface="+mn-cs"/>
        </a:defRPr>
      </a:lvl1pPr>
      <a:lvl2pPr marL="568325" indent="-225425" algn="l" rtl="0" eaLnBrk="0" fontAlgn="base" hangingPunct="0">
        <a:spcBef>
          <a:spcPct val="0"/>
        </a:spcBef>
        <a:spcAft>
          <a:spcPts val="500"/>
        </a:spcAft>
        <a:buClr>
          <a:schemeClr val="tx1"/>
        </a:buClr>
        <a:buSzPct val="90000"/>
        <a:buFont typeface="Arial" charset="0"/>
        <a:buChar char="–"/>
        <a:defRPr sz="2000">
          <a:solidFill>
            <a:schemeClr val="tx1"/>
          </a:solidFill>
          <a:latin typeface="+mn-lt"/>
          <a:cs typeface="+mn-cs"/>
        </a:defRPr>
      </a:lvl2pPr>
      <a:lvl3pPr marL="906463" indent="-223838" algn="l" rtl="0" eaLnBrk="0" fontAlgn="base" hangingPunct="0">
        <a:spcBef>
          <a:spcPct val="0"/>
        </a:spcBef>
        <a:spcAft>
          <a:spcPts val="500"/>
        </a:spcAft>
        <a:buClr>
          <a:schemeClr val="tx1"/>
        </a:buClr>
        <a:buSzPct val="96000"/>
        <a:buChar char="o"/>
        <a:defRPr>
          <a:solidFill>
            <a:schemeClr val="tx1"/>
          </a:solidFill>
          <a:latin typeface="+mn-lt"/>
          <a:cs typeface="+mn-cs"/>
        </a:defRPr>
      </a:lvl3pPr>
      <a:lvl4pPr marL="1254125" indent="-233363" algn="l" rtl="0" eaLnBrk="0" fontAlgn="base" hangingPunct="0">
        <a:spcBef>
          <a:spcPct val="0"/>
        </a:spcBef>
        <a:spcAft>
          <a:spcPts val="500"/>
        </a:spcAft>
        <a:buClr>
          <a:schemeClr val="tx1"/>
        </a:buClr>
        <a:buFont typeface="Wingdings" pitchFamily="2" charset="2"/>
        <a:buChar char="Ø"/>
        <a:defRPr sz="1600">
          <a:solidFill>
            <a:schemeClr val="tx1"/>
          </a:solidFill>
          <a:latin typeface="+mn-lt"/>
          <a:cs typeface="+mn-cs"/>
        </a:defRPr>
      </a:lvl4pPr>
      <a:lvl5pPr marL="1600200" indent="-231775" algn="l" rtl="0" eaLnBrk="0" fontAlgn="base" hangingPunct="0">
        <a:spcBef>
          <a:spcPct val="0"/>
        </a:spcBef>
        <a:spcAft>
          <a:spcPts val="500"/>
        </a:spcAft>
        <a:buClr>
          <a:schemeClr val="tx1"/>
        </a:buClr>
        <a:buFont typeface="Wingdings" pitchFamily="2" charset="2"/>
        <a:buChar char="v"/>
        <a:defRPr sz="1600">
          <a:solidFill>
            <a:schemeClr val="tx1"/>
          </a:solidFill>
          <a:latin typeface="+mn-lt"/>
          <a:cs typeface="+mn-cs"/>
        </a:defRPr>
      </a:lvl5pPr>
      <a:lvl6pPr marL="1889125" indent="-173038" algn="l" rtl="0" fontAlgn="base">
        <a:spcBef>
          <a:spcPct val="0"/>
        </a:spcBef>
        <a:spcAft>
          <a:spcPts val="500"/>
        </a:spcAft>
        <a:buClr>
          <a:schemeClr val="tx1"/>
        </a:buClr>
        <a:buFont typeface="Arial" charset="0"/>
        <a:buChar char="-"/>
        <a:defRPr sz="1600">
          <a:solidFill>
            <a:schemeClr val="tx1"/>
          </a:solidFill>
          <a:latin typeface="+mn-lt"/>
          <a:cs typeface="+mn-cs"/>
        </a:defRPr>
      </a:lvl6pPr>
      <a:lvl7pPr marL="2346325" indent="-173038" algn="l" rtl="0" fontAlgn="base">
        <a:spcBef>
          <a:spcPct val="0"/>
        </a:spcBef>
        <a:spcAft>
          <a:spcPts val="500"/>
        </a:spcAft>
        <a:buClr>
          <a:schemeClr val="tx1"/>
        </a:buClr>
        <a:buFont typeface="Arial" charset="0"/>
        <a:buChar char="-"/>
        <a:defRPr sz="1600">
          <a:solidFill>
            <a:schemeClr val="tx1"/>
          </a:solidFill>
          <a:latin typeface="+mn-lt"/>
          <a:cs typeface="+mn-cs"/>
        </a:defRPr>
      </a:lvl7pPr>
      <a:lvl8pPr marL="2803525" indent="-173038" algn="l" rtl="0" fontAlgn="base">
        <a:spcBef>
          <a:spcPct val="0"/>
        </a:spcBef>
        <a:spcAft>
          <a:spcPts val="500"/>
        </a:spcAft>
        <a:buClr>
          <a:schemeClr val="tx1"/>
        </a:buClr>
        <a:buFont typeface="Arial" charset="0"/>
        <a:buChar char="-"/>
        <a:defRPr sz="1600">
          <a:solidFill>
            <a:schemeClr val="tx1"/>
          </a:solidFill>
          <a:latin typeface="+mn-lt"/>
          <a:cs typeface="+mn-cs"/>
        </a:defRPr>
      </a:lvl8pPr>
      <a:lvl9pPr marL="3260725" indent="-173038" algn="l" rtl="0" fontAlgn="base">
        <a:spcBef>
          <a:spcPct val="0"/>
        </a:spcBef>
        <a:spcAft>
          <a:spcPts val="500"/>
        </a:spcAft>
        <a:buClr>
          <a:schemeClr val="tx1"/>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3" descr="juniper logo blue2.png"/>
          <p:cNvPicPr>
            <a:picLocks noChangeAspect="1"/>
          </p:cNvPicPr>
          <p:nvPr/>
        </p:nvPicPr>
        <p:blipFill>
          <a:blip r:embed="rId13" cstate="print"/>
          <a:srcRect/>
          <a:stretch>
            <a:fillRect/>
          </a:stretch>
        </p:blipFill>
        <p:spPr bwMode="auto">
          <a:xfrm>
            <a:off x="7437438" y="6318250"/>
            <a:ext cx="1108075" cy="303213"/>
          </a:xfrm>
          <a:prstGeom prst="rect">
            <a:avLst/>
          </a:prstGeom>
          <a:noFill/>
          <a:ln w="9525">
            <a:noFill/>
            <a:miter lim="800000"/>
            <a:headEnd/>
            <a:tailEnd/>
          </a:ln>
        </p:spPr>
      </p:pic>
      <p:sp>
        <p:nvSpPr>
          <p:cNvPr id="13" name="TextBox 12"/>
          <p:cNvSpPr txBox="1"/>
          <p:nvPr/>
        </p:nvSpPr>
        <p:spPr>
          <a:xfrm>
            <a:off x="869950" y="6281738"/>
            <a:ext cx="2444750" cy="215900"/>
          </a:xfrm>
          <a:prstGeom prst="rect">
            <a:avLst/>
          </a:prstGeom>
          <a:noFill/>
        </p:spPr>
        <p:txBody>
          <a:bodyPr wrap="none">
            <a:spAutoFit/>
          </a:bodyPr>
          <a:lstStyle/>
          <a:p>
            <a:pPr algn="ctr">
              <a:spcBef>
                <a:spcPct val="50000"/>
              </a:spcBef>
              <a:defRPr/>
            </a:pPr>
            <a:r>
              <a:rPr lang="en-US" sz="800">
                <a:solidFill>
                  <a:srgbClr val="807F83"/>
                </a:solidFill>
                <a:latin typeface="Arial"/>
                <a:ea typeface="ＭＳ Ｐゴシック"/>
                <a:cs typeface="Arial" pitchFamily="34" charset="0"/>
              </a:rPr>
              <a:t>© 2010 Juniper Networks, Inc.     www.juniper.net</a:t>
            </a:r>
          </a:p>
        </p:txBody>
      </p:sp>
      <p:cxnSp>
        <p:nvCxnSpPr>
          <p:cNvPr id="15" name="Straight Connector 14"/>
          <p:cNvCxnSpPr/>
          <p:nvPr/>
        </p:nvCxnSpPr>
        <p:spPr>
          <a:xfrm>
            <a:off x="609600" y="390525"/>
            <a:ext cx="79359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1235075"/>
            <a:ext cx="79359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 y="6216650"/>
            <a:ext cx="79359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47" name="5" descr="Juniper_SKO2010_Motion5.jpg"/>
          <p:cNvPicPr>
            <a:picLocks noChangeAspect="1"/>
          </p:cNvPicPr>
          <p:nvPr/>
        </p:nvPicPr>
        <p:blipFill>
          <a:blip r:embed="rId14" cstate="print"/>
          <a:srcRect r="25000"/>
          <a:stretch>
            <a:fillRect/>
          </a:stretch>
        </p:blipFill>
        <p:spPr bwMode="auto">
          <a:xfrm>
            <a:off x="0" y="0"/>
            <a:ext cx="9144000" cy="6858000"/>
          </a:xfrm>
          <a:prstGeom prst="rect">
            <a:avLst/>
          </a:prstGeom>
          <a:noFill/>
          <a:ln w="9525">
            <a:noFill/>
            <a:miter lim="800000"/>
            <a:headEnd/>
            <a:tailEnd/>
          </a:ln>
        </p:spPr>
      </p:pic>
      <p:sp>
        <p:nvSpPr>
          <p:cNvPr id="10248" name="Title Placeholder 1"/>
          <p:cNvSpPr>
            <a:spLocks noGrp="1"/>
          </p:cNvSpPr>
          <p:nvPr>
            <p:ph type="title"/>
          </p:nvPr>
        </p:nvSpPr>
        <p:spPr bwMode="auto">
          <a:xfrm>
            <a:off x="609600" y="436563"/>
            <a:ext cx="7935913" cy="731837"/>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a:t>
            </a:r>
            <a:br>
              <a:rPr lang="en-US" smtClean="0"/>
            </a:br>
            <a:r>
              <a:rPr lang="en-US" smtClean="0"/>
              <a:t>Master title style</a:t>
            </a:r>
          </a:p>
        </p:txBody>
      </p:sp>
      <p:sp>
        <p:nvSpPr>
          <p:cNvPr id="10249" name="Text Placeholder 2"/>
          <p:cNvSpPr>
            <a:spLocks noGrp="1"/>
          </p:cNvSpPr>
          <p:nvPr>
            <p:ph type="body" idx="1"/>
          </p:nvPr>
        </p:nvSpPr>
        <p:spPr bwMode="auto">
          <a:xfrm>
            <a:off x="609600" y="1487488"/>
            <a:ext cx="7935913" cy="458311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wipe dir="d"/>
  </p:transition>
  <p:hf hdr="0" ftr="0" dt="0"/>
  <p:txStyles>
    <p:titleStyle>
      <a:lvl1pPr algn="l" defTabSz="457200" rtl="0" eaLnBrk="0" fontAlgn="base" hangingPunct="0">
        <a:lnSpc>
          <a:spcPct val="90000"/>
        </a:lnSpc>
        <a:spcBef>
          <a:spcPct val="0"/>
        </a:spcBef>
        <a:spcAft>
          <a:spcPct val="20000"/>
        </a:spcAft>
        <a:defRPr sz="2200">
          <a:solidFill>
            <a:srgbClr val="456477"/>
          </a:solidFill>
          <a:latin typeface="+mj-lt"/>
          <a:ea typeface="+mj-ea"/>
          <a:cs typeface="+mj-cs"/>
        </a:defRPr>
      </a:lvl1pPr>
      <a:lvl2pPr algn="l" defTabSz="457200" rtl="0" eaLnBrk="0" fontAlgn="base" hangingPunct="0">
        <a:lnSpc>
          <a:spcPct val="90000"/>
        </a:lnSpc>
        <a:spcBef>
          <a:spcPct val="0"/>
        </a:spcBef>
        <a:spcAft>
          <a:spcPct val="20000"/>
        </a:spcAft>
        <a:defRPr sz="2200">
          <a:solidFill>
            <a:srgbClr val="456477"/>
          </a:solidFill>
          <a:latin typeface="Arial" pitchFamily="34" charset="0"/>
        </a:defRPr>
      </a:lvl2pPr>
      <a:lvl3pPr algn="l" defTabSz="457200" rtl="0" eaLnBrk="0" fontAlgn="base" hangingPunct="0">
        <a:lnSpc>
          <a:spcPct val="90000"/>
        </a:lnSpc>
        <a:spcBef>
          <a:spcPct val="0"/>
        </a:spcBef>
        <a:spcAft>
          <a:spcPct val="20000"/>
        </a:spcAft>
        <a:defRPr sz="2200">
          <a:solidFill>
            <a:srgbClr val="456477"/>
          </a:solidFill>
          <a:latin typeface="Arial" pitchFamily="34" charset="0"/>
        </a:defRPr>
      </a:lvl3pPr>
      <a:lvl4pPr algn="l" defTabSz="457200" rtl="0" eaLnBrk="0" fontAlgn="base" hangingPunct="0">
        <a:lnSpc>
          <a:spcPct val="90000"/>
        </a:lnSpc>
        <a:spcBef>
          <a:spcPct val="0"/>
        </a:spcBef>
        <a:spcAft>
          <a:spcPct val="20000"/>
        </a:spcAft>
        <a:defRPr sz="2200">
          <a:solidFill>
            <a:srgbClr val="456477"/>
          </a:solidFill>
          <a:latin typeface="Arial" pitchFamily="34" charset="0"/>
        </a:defRPr>
      </a:lvl4pPr>
      <a:lvl5pPr algn="l" defTabSz="457200" rtl="0" eaLnBrk="0" fontAlgn="base" hangingPunct="0">
        <a:lnSpc>
          <a:spcPct val="90000"/>
        </a:lnSpc>
        <a:spcBef>
          <a:spcPct val="0"/>
        </a:spcBef>
        <a:spcAft>
          <a:spcPct val="20000"/>
        </a:spcAft>
        <a:defRPr sz="2200">
          <a:solidFill>
            <a:srgbClr val="456477"/>
          </a:solidFill>
          <a:latin typeface="Arial" pitchFamily="34" charset="0"/>
        </a:defRPr>
      </a:lvl5pPr>
      <a:lvl6pPr marL="457200" algn="l" defTabSz="457200" rtl="0" fontAlgn="base">
        <a:lnSpc>
          <a:spcPct val="90000"/>
        </a:lnSpc>
        <a:spcBef>
          <a:spcPct val="0"/>
        </a:spcBef>
        <a:spcAft>
          <a:spcPct val="20000"/>
        </a:spcAft>
        <a:defRPr sz="2200">
          <a:solidFill>
            <a:srgbClr val="456477"/>
          </a:solidFill>
          <a:latin typeface="Arial" pitchFamily="34" charset="0"/>
        </a:defRPr>
      </a:lvl6pPr>
      <a:lvl7pPr marL="914400" algn="l" defTabSz="457200" rtl="0" fontAlgn="base">
        <a:lnSpc>
          <a:spcPct val="90000"/>
        </a:lnSpc>
        <a:spcBef>
          <a:spcPct val="0"/>
        </a:spcBef>
        <a:spcAft>
          <a:spcPct val="20000"/>
        </a:spcAft>
        <a:defRPr sz="2200">
          <a:solidFill>
            <a:srgbClr val="456477"/>
          </a:solidFill>
          <a:latin typeface="Arial" pitchFamily="34" charset="0"/>
        </a:defRPr>
      </a:lvl7pPr>
      <a:lvl8pPr marL="1371600" algn="l" defTabSz="457200" rtl="0" fontAlgn="base">
        <a:lnSpc>
          <a:spcPct val="90000"/>
        </a:lnSpc>
        <a:spcBef>
          <a:spcPct val="0"/>
        </a:spcBef>
        <a:spcAft>
          <a:spcPct val="20000"/>
        </a:spcAft>
        <a:defRPr sz="2200">
          <a:solidFill>
            <a:srgbClr val="456477"/>
          </a:solidFill>
          <a:latin typeface="Arial" pitchFamily="34" charset="0"/>
        </a:defRPr>
      </a:lvl8pPr>
      <a:lvl9pPr marL="1828800" algn="l" defTabSz="457200" rtl="0" fontAlgn="base">
        <a:lnSpc>
          <a:spcPct val="90000"/>
        </a:lnSpc>
        <a:spcBef>
          <a:spcPct val="0"/>
        </a:spcBef>
        <a:spcAft>
          <a:spcPct val="20000"/>
        </a:spcAft>
        <a:defRPr sz="2200">
          <a:solidFill>
            <a:srgbClr val="456477"/>
          </a:solidFill>
          <a:latin typeface="Arial" pitchFamily="34" charset="0"/>
        </a:defRPr>
      </a:lvl9pPr>
    </p:titleStyle>
    <p:bodyStyle>
      <a:lvl1pPr marL="342900" indent="-342900" algn="l" rtl="0" eaLnBrk="0" fontAlgn="base" hangingPunct="0">
        <a:lnSpc>
          <a:spcPct val="95000"/>
        </a:lnSpc>
        <a:spcBef>
          <a:spcPts val="1000"/>
        </a:spcBef>
        <a:spcAft>
          <a:spcPct val="0"/>
        </a:spcAft>
        <a:buClr>
          <a:schemeClr val="tx1"/>
        </a:buClr>
        <a:buSzPct val="25000"/>
        <a:buFont typeface="Arial" charset="0"/>
        <a:buChar char="•"/>
        <a:defRPr sz="2100">
          <a:solidFill>
            <a:srgbClr val="494949"/>
          </a:solidFill>
          <a:latin typeface="+mn-lt"/>
          <a:ea typeface="+mn-ea"/>
          <a:cs typeface="+mn-cs"/>
        </a:defRPr>
      </a:lvl1pPr>
      <a:lvl2pPr marL="174625" indent="53975" algn="l" rtl="0" eaLnBrk="0" fontAlgn="base" hangingPunct="0">
        <a:lnSpc>
          <a:spcPct val="90000"/>
        </a:lnSpc>
        <a:spcBef>
          <a:spcPts val="600"/>
        </a:spcBef>
        <a:spcAft>
          <a:spcPct val="0"/>
        </a:spcAft>
        <a:buClr>
          <a:srgbClr val="456477"/>
        </a:buClr>
        <a:buSzPct val="96000"/>
        <a:buFont typeface="Wingdings" pitchFamily="2" charset="2"/>
        <a:buChar char="§"/>
        <a:defRPr sz="1900">
          <a:solidFill>
            <a:srgbClr val="494949"/>
          </a:solidFill>
          <a:latin typeface="+mn-lt"/>
        </a:defRPr>
      </a:lvl2pPr>
      <a:lvl3pPr marL="342900" indent="-171450" algn="l" rtl="0" eaLnBrk="0" fontAlgn="base" hangingPunct="0">
        <a:lnSpc>
          <a:spcPct val="90000"/>
        </a:lnSpc>
        <a:spcBef>
          <a:spcPts val="600"/>
        </a:spcBef>
        <a:spcAft>
          <a:spcPct val="0"/>
        </a:spcAft>
        <a:buClr>
          <a:srgbClr val="456477"/>
        </a:buClr>
        <a:buSzPct val="96000"/>
        <a:buFont typeface="Wingdings" pitchFamily="2" charset="2"/>
        <a:buChar char="§"/>
        <a:defRPr sz="1900">
          <a:solidFill>
            <a:srgbClr val="494949"/>
          </a:solidFill>
          <a:latin typeface="+mn-lt"/>
        </a:defRPr>
      </a:lvl3pPr>
      <a:lvl4pPr marL="1147763" indent="-233363" algn="l" rtl="0" eaLnBrk="0" fontAlgn="base" hangingPunct="0">
        <a:spcBef>
          <a:spcPct val="0"/>
        </a:spcBef>
        <a:spcAft>
          <a:spcPts val="500"/>
        </a:spcAft>
        <a:buClr>
          <a:schemeClr val="tx1"/>
        </a:buClr>
        <a:buFont typeface="Arial" charset="0"/>
        <a:buChar char="–"/>
        <a:defRPr sz="1600">
          <a:solidFill>
            <a:schemeClr val="tx1"/>
          </a:solidFill>
          <a:latin typeface="+mn-lt"/>
        </a:defRPr>
      </a:lvl4pPr>
      <a:lvl5pPr marL="1431925" indent="-173038" algn="l" rtl="0" eaLnBrk="0" fontAlgn="base" hangingPunct="0">
        <a:spcBef>
          <a:spcPct val="0"/>
        </a:spcBef>
        <a:spcAft>
          <a:spcPts val="500"/>
        </a:spcAft>
        <a:buClr>
          <a:schemeClr val="tx1"/>
        </a:buClr>
        <a:buFont typeface="Arial" charset="0"/>
        <a:buChar char="-"/>
        <a:defRPr sz="1600">
          <a:solidFill>
            <a:schemeClr val="tx1"/>
          </a:solidFill>
          <a:latin typeface="+mn-lt"/>
        </a:defRPr>
      </a:lvl5pPr>
      <a:lvl6pPr marL="1889125" indent="-173038" algn="l" rtl="0" fontAlgn="base">
        <a:spcBef>
          <a:spcPct val="0"/>
        </a:spcBef>
        <a:spcAft>
          <a:spcPts val="500"/>
        </a:spcAft>
        <a:buClr>
          <a:schemeClr val="tx1"/>
        </a:buClr>
        <a:buFont typeface="Arial" pitchFamily="34" charset="0"/>
        <a:buChar char="-"/>
        <a:defRPr sz="1600">
          <a:solidFill>
            <a:schemeClr val="tx1"/>
          </a:solidFill>
          <a:latin typeface="+mn-lt"/>
        </a:defRPr>
      </a:lvl6pPr>
      <a:lvl7pPr marL="2346325" indent="-173038" algn="l" rtl="0" fontAlgn="base">
        <a:spcBef>
          <a:spcPct val="0"/>
        </a:spcBef>
        <a:spcAft>
          <a:spcPts val="500"/>
        </a:spcAft>
        <a:buClr>
          <a:schemeClr val="tx1"/>
        </a:buClr>
        <a:buFont typeface="Arial" pitchFamily="34" charset="0"/>
        <a:buChar char="-"/>
        <a:defRPr sz="1600">
          <a:solidFill>
            <a:schemeClr val="tx1"/>
          </a:solidFill>
          <a:latin typeface="+mn-lt"/>
        </a:defRPr>
      </a:lvl7pPr>
      <a:lvl8pPr marL="2803525" indent="-173038" algn="l" rtl="0" fontAlgn="base">
        <a:spcBef>
          <a:spcPct val="0"/>
        </a:spcBef>
        <a:spcAft>
          <a:spcPts val="500"/>
        </a:spcAft>
        <a:buClr>
          <a:schemeClr val="tx1"/>
        </a:buClr>
        <a:buFont typeface="Arial" pitchFamily="34" charset="0"/>
        <a:buChar char="-"/>
        <a:defRPr sz="1600">
          <a:solidFill>
            <a:schemeClr val="tx1"/>
          </a:solidFill>
          <a:latin typeface="+mn-lt"/>
        </a:defRPr>
      </a:lvl8pPr>
      <a:lvl9pPr marL="3260725" indent="-173038" algn="l" rtl="0" fontAlgn="base">
        <a:spcBef>
          <a:spcPct val="0"/>
        </a:spcBef>
        <a:spcAft>
          <a:spcPts val="500"/>
        </a:spcAft>
        <a:buClr>
          <a:schemeClr val="tx1"/>
        </a:buClr>
        <a:buFont typeface="Arial"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255588"/>
            <a:ext cx="8220075" cy="741362"/>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r>
              <a:rPr lang="en-US" dirty="0" smtClean="0"/>
              <a:t>Click to edit </a:t>
            </a:r>
            <a:br>
              <a:rPr lang="en-US" dirty="0" smtClean="0"/>
            </a:br>
            <a:r>
              <a:rPr lang="en-US" dirty="0" smtClean="0"/>
              <a:t>Master title style</a:t>
            </a:r>
            <a:endParaRPr lang="en-US" dirty="0"/>
          </a:p>
        </p:txBody>
      </p:sp>
      <p:sp>
        <p:nvSpPr>
          <p:cNvPr id="1027" name="Text Placeholder 2"/>
          <p:cNvSpPr>
            <a:spLocks noGrp="1"/>
          </p:cNvSpPr>
          <p:nvPr>
            <p:ph type="body" idx="1"/>
          </p:nvPr>
        </p:nvSpPr>
        <p:spPr bwMode="auto">
          <a:xfrm>
            <a:off x="368300" y="1133475"/>
            <a:ext cx="8220075" cy="477361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defTabSz="457200" eaLnBrk="0" fontAlgn="auto" hangingPunct="0">
              <a:spcAft>
                <a:spcPts val="0"/>
              </a:spcAft>
              <a:tabLst>
                <a:tab pos="461963" algn="l"/>
                <a:tab pos="4572000" algn="ctr"/>
                <a:tab pos="8461375" algn="r"/>
                <a:tab pos="8855075" algn="r"/>
              </a:tabLst>
              <a:defRPr/>
            </a:pPr>
            <a:fld id="{E1D4A315-21AE-4404-A4B7-D7E7DEBB98A2}" type="slidenum">
              <a:rPr lang="en-US" sz="1000">
                <a:solidFill>
                  <a:srgbClr val="807F83"/>
                </a:solidFill>
                <a:latin typeface="Arial" pitchFamily="34" charset="0"/>
                <a:cs typeface="+mn-cs"/>
              </a:rPr>
              <a:pPr defTabSz="457200" eaLnBrk="0" fontAlgn="auto" hangingPunct="0">
                <a:spcAft>
                  <a:spcPts val="0"/>
                </a:spcAft>
                <a:tabLst>
                  <a:tab pos="461963" algn="l"/>
                  <a:tab pos="4572000" algn="ctr"/>
                  <a:tab pos="8461375" algn="r"/>
                  <a:tab pos="8855075" algn="r"/>
                </a:tabLst>
                <a:defRPr/>
              </a:pPr>
              <a:t>‹#›</a:t>
            </a:fld>
            <a:endParaRPr lang="en-US" sz="1000">
              <a:solidFill>
                <a:srgbClr val="807F83"/>
              </a:solidFill>
              <a:latin typeface="Arial" pitchFamily="34" charset="0"/>
              <a:cs typeface="+mn-cs"/>
            </a:endParaRPr>
          </a:p>
        </p:txBody>
      </p:sp>
      <p:grpSp>
        <p:nvGrpSpPr>
          <p:cNvPr id="3"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defTabSz="457200" fontAlgn="auto">
                <a:spcBef>
                  <a:spcPts val="0"/>
                </a:spcBef>
                <a:spcAft>
                  <a:spcPts val="0"/>
                </a:spcAft>
                <a:defRPr/>
              </a:pPr>
              <a:endParaRPr lang="en-US">
                <a:solidFill>
                  <a:srgbClr val="333333"/>
                </a:solidFill>
                <a:latin typeface="Arial" pitchFamily="34" charset="0"/>
                <a:cs typeface="+mn-cs"/>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defTabSz="457200" fontAlgn="auto">
                <a:spcBef>
                  <a:spcPts val="0"/>
                </a:spcBef>
                <a:spcAft>
                  <a:spcPts val="0"/>
                </a:spcAft>
                <a:defRPr/>
              </a:pPr>
              <a:endParaRPr lang="en-US">
                <a:solidFill>
                  <a:srgbClr val="333333"/>
                </a:solidFill>
                <a:latin typeface="Arial" pitchFamily="34" charset="0"/>
                <a:cs typeface="+mn-cs"/>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defTabSz="457200" fontAlgn="auto">
                <a:spcBef>
                  <a:spcPts val="0"/>
                </a:spcBef>
                <a:spcAft>
                  <a:spcPts val="0"/>
                </a:spcAft>
                <a:defRPr/>
              </a:pPr>
              <a:endParaRPr lang="en-US">
                <a:solidFill>
                  <a:srgbClr val="333333"/>
                </a:solidFill>
                <a:latin typeface="Arial" pitchFamily="34" charset="0"/>
                <a:cs typeface="+mn-cs"/>
              </a:endParaRPr>
            </a:p>
          </p:txBody>
        </p:sp>
      </p:grpSp>
      <p:sp>
        <p:nvSpPr>
          <p:cNvPr id="22" name="TextBox 21"/>
          <p:cNvSpPr txBox="1"/>
          <p:nvPr/>
        </p:nvSpPr>
        <p:spPr>
          <a:xfrm>
            <a:off x="2895600" y="6240463"/>
            <a:ext cx="2971800" cy="215900"/>
          </a:xfrm>
          <a:prstGeom prst="rect">
            <a:avLst/>
          </a:prstGeom>
          <a:noFill/>
        </p:spPr>
        <p:txBody>
          <a:bodyPr wrap="none">
            <a:spAutoFit/>
          </a:bodyPr>
          <a:lstStyle/>
          <a:p>
            <a:pPr>
              <a:spcBef>
                <a:spcPct val="50000"/>
              </a:spcBef>
              <a:defRPr/>
            </a:pPr>
            <a:r>
              <a:rPr lang="en-US" sz="800" dirty="0">
                <a:solidFill>
                  <a:srgbClr val="807F83"/>
                </a:solidFill>
                <a:latin typeface="Arial"/>
                <a:cs typeface="+mn-cs"/>
              </a:rPr>
              <a:t>Copyright </a:t>
            </a:r>
            <a:r>
              <a:rPr lang="en-US" sz="800" dirty="0">
                <a:solidFill>
                  <a:srgbClr val="807F83"/>
                </a:solidFill>
                <a:ea typeface="ＭＳ Ｐゴシック" charset="-128"/>
                <a:cs typeface="+mn-cs"/>
              </a:rPr>
              <a:t>© 2009 Juniper Networks, Inc.     www.juniper.net </a:t>
            </a:r>
            <a:r>
              <a:rPr lang="en-US" sz="800" dirty="0">
                <a:solidFill>
                  <a:srgbClr val="807F83"/>
                </a:solidFill>
                <a:latin typeface="Arial"/>
                <a:cs typeface="+mn-cs"/>
              </a:rPr>
              <a:t> </a:t>
            </a:r>
          </a:p>
        </p:txBody>
      </p:sp>
      <p:pic>
        <p:nvPicPr>
          <p:cNvPr id="1031" name="Picture 10" descr="juniper_black.png"/>
          <p:cNvPicPr>
            <a:picLocks noChangeAspect="1"/>
          </p:cNvPicPr>
          <p:nvPr/>
        </p:nvPicPr>
        <p:blipFill>
          <a:blip r:embed="rId8" cstate="print"/>
          <a:srcRect/>
          <a:stretch>
            <a:fillRect/>
          </a:stretch>
        </p:blipFill>
        <p:spPr bwMode="auto">
          <a:xfrm>
            <a:off x="7564438" y="6316663"/>
            <a:ext cx="1111250" cy="303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2" r:id="rId5"/>
    <p:sldLayoutId id="2147483703" r:id="rId6"/>
  </p:sldLayoutIdLst>
  <p:txStyles>
    <p:titleStyle>
      <a:lvl1pPr algn="l" defTabSz="457200" rtl="0" fontAlgn="base">
        <a:lnSpc>
          <a:spcPct val="90000"/>
        </a:lnSpc>
        <a:spcBef>
          <a:spcPct val="0"/>
        </a:spcBef>
        <a:spcAft>
          <a:spcPct val="20000"/>
        </a:spcAft>
        <a:defRPr lang="en-US" sz="2400" b="1" kern="1200" cap="all" dirty="0">
          <a:solidFill>
            <a:srgbClr val="292929"/>
          </a:solidFill>
          <a:latin typeface="Arial" pitchFamily="34" charset="0"/>
          <a:ea typeface="+mj-ea"/>
          <a:cs typeface="+mj-cs"/>
        </a:defRPr>
      </a:lvl1pPr>
      <a:lvl2pPr algn="l" defTabSz="457200" rtl="0" fontAlgn="base">
        <a:lnSpc>
          <a:spcPct val="90000"/>
        </a:lnSpc>
        <a:spcBef>
          <a:spcPct val="0"/>
        </a:spcBef>
        <a:spcAft>
          <a:spcPct val="20000"/>
        </a:spcAft>
        <a:defRPr sz="2400" b="1">
          <a:solidFill>
            <a:srgbClr val="292929"/>
          </a:solidFill>
          <a:latin typeface="Arial" charset="0"/>
        </a:defRPr>
      </a:lvl2pPr>
      <a:lvl3pPr algn="l" defTabSz="457200" rtl="0" fontAlgn="base">
        <a:lnSpc>
          <a:spcPct val="90000"/>
        </a:lnSpc>
        <a:spcBef>
          <a:spcPct val="0"/>
        </a:spcBef>
        <a:spcAft>
          <a:spcPct val="20000"/>
        </a:spcAft>
        <a:defRPr sz="2400" b="1">
          <a:solidFill>
            <a:srgbClr val="292929"/>
          </a:solidFill>
          <a:latin typeface="Arial" charset="0"/>
        </a:defRPr>
      </a:lvl3pPr>
      <a:lvl4pPr algn="l" defTabSz="457200" rtl="0" fontAlgn="base">
        <a:lnSpc>
          <a:spcPct val="90000"/>
        </a:lnSpc>
        <a:spcBef>
          <a:spcPct val="0"/>
        </a:spcBef>
        <a:spcAft>
          <a:spcPct val="20000"/>
        </a:spcAft>
        <a:defRPr sz="2400" b="1">
          <a:solidFill>
            <a:srgbClr val="292929"/>
          </a:solidFill>
          <a:latin typeface="Arial" charset="0"/>
        </a:defRPr>
      </a:lvl4pPr>
      <a:lvl5pPr algn="l" defTabSz="457200" rtl="0" fontAlgn="base">
        <a:lnSpc>
          <a:spcPct val="90000"/>
        </a:lnSpc>
        <a:spcBef>
          <a:spcPct val="0"/>
        </a:spcBef>
        <a:spcAft>
          <a:spcPct val="20000"/>
        </a:spcAft>
        <a:defRPr sz="2400" b="1">
          <a:solidFill>
            <a:srgbClr val="292929"/>
          </a:solidFill>
          <a:latin typeface="Arial" charset="0"/>
        </a:defRPr>
      </a:lvl5pPr>
      <a:lvl6pPr marL="457200" algn="l" defTabSz="457200" rtl="0" fontAlgn="base">
        <a:lnSpc>
          <a:spcPct val="90000"/>
        </a:lnSpc>
        <a:spcBef>
          <a:spcPct val="0"/>
        </a:spcBef>
        <a:spcAft>
          <a:spcPct val="20000"/>
        </a:spcAft>
        <a:defRPr sz="2400" b="1">
          <a:solidFill>
            <a:srgbClr val="292929"/>
          </a:solidFill>
          <a:latin typeface="Arial" charset="0"/>
        </a:defRPr>
      </a:lvl6pPr>
      <a:lvl7pPr marL="914400" algn="l" defTabSz="457200" rtl="0" fontAlgn="base">
        <a:lnSpc>
          <a:spcPct val="90000"/>
        </a:lnSpc>
        <a:spcBef>
          <a:spcPct val="0"/>
        </a:spcBef>
        <a:spcAft>
          <a:spcPct val="20000"/>
        </a:spcAft>
        <a:defRPr sz="2400" b="1">
          <a:solidFill>
            <a:srgbClr val="292929"/>
          </a:solidFill>
          <a:latin typeface="Arial" charset="0"/>
        </a:defRPr>
      </a:lvl7pPr>
      <a:lvl8pPr marL="1371600" algn="l" defTabSz="457200" rtl="0" fontAlgn="base">
        <a:lnSpc>
          <a:spcPct val="90000"/>
        </a:lnSpc>
        <a:spcBef>
          <a:spcPct val="0"/>
        </a:spcBef>
        <a:spcAft>
          <a:spcPct val="20000"/>
        </a:spcAft>
        <a:defRPr sz="2400" b="1">
          <a:solidFill>
            <a:srgbClr val="292929"/>
          </a:solidFill>
          <a:latin typeface="Arial" charset="0"/>
        </a:defRPr>
      </a:lvl8pPr>
      <a:lvl9pPr marL="1828800" algn="l" defTabSz="457200" rtl="0" fontAlgn="base">
        <a:lnSpc>
          <a:spcPct val="90000"/>
        </a:lnSpc>
        <a:spcBef>
          <a:spcPct val="0"/>
        </a:spcBef>
        <a:spcAft>
          <a:spcPct val="20000"/>
        </a:spcAft>
        <a:defRPr sz="2400" b="1">
          <a:solidFill>
            <a:srgbClr val="292929"/>
          </a:solidFill>
          <a:latin typeface="Arial" charset="0"/>
        </a:defRPr>
      </a:lvl9pPr>
    </p:titleStyle>
    <p:bodyStyle>
      <a:lvl1pPr marL="112713" indent="-112713" algn="l" rtl="0" fontAlgn="base">
        <a:spcBef>
          <a:spcPts val="800"/>
        </a:spcBef>
        <a:spcAft>
          <a:spcPts val="400"/>
        </a:spcAft>
        <a:buClr>
          <a:schemeClr val="tx1"/>
        </a:buClr>
        <a:buSzPct val="25000"/>
        <a:buFont typeface="Arial" charset="0"/>
        <a:buChar char=" "/>
        <a:defRPr lang="en-US" sz="2200" kern="1200" dirty="0">
          <a:solidFill>
            <a:schemeClr val="tx1"/>
          </a:solidFill>
          <a:latin typeface="Arial" pitchFamily="34" charset="0"/>
          <a:ea typeface="+mn-ea"/>
          <a:cs typeface="+mn-cs"/>
        </a:defRPr>
      </a:lvl1pPr>
      <a:lvl2pPr marL="569913" indent="-225425" algn="l" rtl="0" fontAlgn="base">
        <a:spcBef>
          <a:spcPct val="0"/>
        </a:spcBef>
        <a:spcAft>
          <a:spcPts val="500"/>
        </a:spcAft>
        <a:buClr>
          <a:schemeClr val="tx1"/>
        </a:buClr>
        <a:buSzPct val="90000"/>
        <a:buFont typeface="Wingdings" pitchFamily="2" charset="2"/>
        <a:buChar char="§"/>
        <a:defRPr lang="en-US" sz="2000" kern="1200" dirty="0">
          <a:solidFill>
            <a:schemeClr val="tx1"/>
          </a:solidFill>
          <a:latin typeface="Arial" pitchFamily="34" charset="0"/>
          <a:ea typeface="+mn-ea"/>
          <a:cs typeface="+mn-cs"/>
        </a:defRPr>
      </a:lvl2pPr>
      <a:lvl3pPr marL="854075" indent="-223838" algn="l" rtl="0" fontAlgn="base">
        <a:spcBef>
          <a:spcPct val="0"/>
        </a:spcBef>
        <a:spcAft>
          <a:spcPts val="500"/>
        </a:spcAft>
        <a:buClr>
          <a:schemeClr val="tx1"/>
        </a:buClr>
        <a:buSzPct val="96000"/>
        <a:buFont typeface="Wingdings" pitchFamily="2" charset="2"/>
        <a:buChar char="§"/>
        <a:defRPr lang="en-US" kern="1200" dirty="0">
          <a:solidFill>
            <a:schemeClr val="tx1"/>
          </a:solidFill>
          <a:latin typeface="Arial" pitchFamily="34" charset="0"/>
          <a:ea typeface="+mn-ea"/>
          <a:cs typeface="+mn-cs"/>
        </a:defRPr>
      </a:lvl3pPr>
      <a:lvl4pPr marL="1147763" indent="-233363" algn="l" rtl="0" fontAlgn="base">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4pPr>
      <a:lvl5pPr marL="1431925" indent="-173038" algn="l" rtl="0" fontAlgn="base">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255588"/>
            <a:ext cx="8220075" cy="741362"/>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r>
              <a:rPr lang="en-US" dirty="0" smtClean="0"/>
              <a:t>Click to edit </a:t>
            </a:r>
            <a:br>
              <a:rPr lang="en-US" dirty="0" smtClean="0"/>
            </a:br>
            <a:r>
              <a:rPr lang="en-US" dirty="0" smtClean="0"/>
              <a:t>Master title style</a:t>
            </a:r>
            <a:endParaRPr lang="en-US" dirty="0"/>
          </a:p>
        </p:txBody>
      </p:sp>
      <p:sp>
        <p:nvSpPr>
          <p:cNvPr id="1027" name="Text Placeholder 2"/>
          <p:cNvSpPr>
            <a:spLocks noGrp="1"/>
          </p:cNvSpPr>
          <p:nvPr>
            <p:ph type="body" idx="1"/>
          </p:nvPr>
        </p:nvSpPr>
        <p:spPr bwMode="auto">
          <a:xfrm>
            <a:off x="368300" y="1133475"/>
            <a:ext cx="8220075" cy="477361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29C2E0EC-103C-4FD8-B9D9-A065689BBA61}" type="slidenum">
              <a:rPr lang="en-US" sz="1000">
                <a:solidFill>
                  <a:srgbClr val="807F83"/>
                </a:solidFill>
                <a:latin typeface="Arial" pitchFamily="34" charset="0"/>
              </a:rPr>
              <a:pPr eaLnBrk="0" fontAlgn="auto" hangingPunct="0">
                <a:spcAft>
                  <a:spcPts val="0"/>
                </a:spcAft>
                <a:tabLst>
                  <a:tab pos="461963" algn="l"/>
                  <a:tab pos="4572000" algn="ctr"/>
                  <a:tab pos="8461375" algn="r"/>
                  <a:tab pos="8855075" algn="r"/>
                </a:tabLst>
                <a:defRPr/>
              </a:pPr>
              <a:t>‹#›</a:t>
            </a:fld>
            <a:endParaRPr lang="en-US" sz="1000" dirty="0">
              <a:solidFill>
                <a:srgbClr val="807F83"/>
              </a:solidFill>
              <a:latin typeface="Arial" pitchFamily="34" charset="0"/>
            </a:endParaRPr>
          </a:p>
        </p:txBody>
      </p:sp>
      <p:grpSp>
        <p:nvGrpSpPr>
          <p:cNvPr id="3"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dirty="0">
                <a:solidFill>
                  <a:srgbClr val="333333"/>
                </a:solidFill>
                <a:latin typeface="Arial" pitchFamily="34" charset="0"/>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dirty="0">
                <a:solidFill>
                  <a:srgbClr val="333333"/>
                </a:solidFill>
                <a:latin typeface="Arial" pitchFamily="34" charset="0"/>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dirty="0">
                <a:solidFill>
                  <a:srgbClr val="333333"/>
                </a:solidFill>
                <a:latin typeface="Arial" pitchFamily="34" charset="0"/>
              </a:endParaRPr>
            </a:p>
          </p:txBody>
        </p:sp>
      </p:grpSp>
      <p:pic>
        <p:nvPicPr>
          <p:cNvPr id="1030" name="Picture 10" descr="juniper_black.png"/>
          <p:cNvPicPr>
            <a:picLocks noChangeAspect="1"/>
          </p:cNvPicPr>
          <p:nvPr/>
        </p:nvPicPr>
        <p:blipFill>
          <a:blip r:embed="rId8" cstate="print"/>
          <a:srcRect/>
          <a:stretch>
            <a:fillRect/>
          </a:stretch>
        </p:blipFill>
        <p:spPr bwMode="auto">
          <a:xfrm>
            <a:off x="7564438" y="6316663"/>
            <a:ext cx="1111250" cy="303212"/>
          </a:xfrm>
          <a:prstGeom prst="rect">
            <a:avLst/>
          </a:prstGeom>
          <a:noFill/>
          <a:ln w="9525">
            <a:noFill/>
            <a:miter lim="800000"/>
            <a:headEnd/>
            <a:tailEnd/>
          </a:ln>
        </p:spPr>
      </p:pic>
      <p:sp>
        <p:nvSpPr>
          <p:cNvPr id="14" name="TextBox 13"/>
          <p:cNvSpPr txBox="1"/>
          <p:nvPr/>
        </p:nvSpPr>
        <p:spPr>
          <a:xfrm>
            <a:off x="3059113" y="6240463"/>
            <a:ext cx="3030537" cy="215900"/>
          </a:xfrm>
          <a:prstGeom prst="rect">
            <a:avLst/>
          </a:prstGeom>
          <a:noFill/>
        </p:spPr>
        <p:txBody>
          <a:bodyPr wrap="none">
            <a:spAutoFit/>
          </a:bodyPr>
          <a:lstStyle/>
          <a:p>
            <a:pPr algn="ctr">
              <a:spcBef>
                <a:spcPct val="50000"/>
              </a:spcBef>
              <a:defRPr/>
            </a:pPr>
            <a:r>
              <a:rPr lang="en-US" sz="800" dirty="0">
                <a:solidFill>
                  <a:srgbClr val="807F83"/>
                </a:solidFill>
                <a:latin typeface="Arial"/>
              </a:rPr>
              <a:t>Copyright </a:t>
            </a:r>
            <a:r>
              <a:rPr lang="en-US" sz="800" dirty="0">
                <a:solidFill>
                  <a:srgbClr val="807F83"/>
                </a:solidFill>
                <a:ea typeface="ＭＳ Ｐゴシック" charset="-128"/>
              </a:rPr>
              <a:t>© 2010 Juniper Networks, Inc.     www.juniper.net</a:t>
            </a:r>
            <a:endParaRPr lang="en-US" sz="800" dirty="0">
              <a:solidFill>
                <a:srgbClr val="807F83"/>
              </a:solidFill>
              <a:latin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ransition xmlns:p14="http://schemas.microsoft.com/office/powerpoint/2010/main">
    <p:fade/>
  </p:transition>
  <p:txStyles>
    <p:titleStyle>
      <a:lvl1pPr algn="l" defTabSz="457200" rtl="0" fontAlgn="base">
        <a:lnSpc>
          <a:spcPct val="90000"/>
        </a:lnSpc>
        <a:spcBef>
          <a:spcPct val="0"/>
        </a:spcBef>
        <a:spcAft>
          <a:spcPct val="20000"/>
        </a:spcAft>
        <a:defRPr lang="en-US" sz="2400" b="1" kern="1200" cap="all" dirty="0">
          <a:solidFill>
            <a:srgbClr val="292929"/>
          </a:solidFill>
          <a:latin typeface="Arial" pitchFamily="34" charset="0"/>
          <a:ea typeface="+mj-ea"/>
          <a:cs typeface="+mj-cs"/>
        </a:defRPr>
      </a:lvl1pPr>
      <a:lvl2pPr algn="l" defTabSz="457200" rtl="0" fontAlgn="base">
        <a:lnSpc>
          <a:spcPct val="90000"/>
        </a:lnSpc>
        <a:spcBef>
          <a:spcPct val="0"/>
        </a:spcBef>
        <a:spcAft>
          <a:spcPct val="20000"/>
        </a:spcAft>
        <a:defRPr sz="2400" b="1">
          <a:solidFill>
            <a:srgbClr val="292929"/>
          </a:solidFill>
          <a:latin typeface="Arial" charset="0"/>
        </a:defRPr>
      </a:lvl2pPr>
      <a:lvl3pPr algn="l" defTabSz="457200" rtl="0" fontAlgn="base">
        <a:lnSpc>
          <a:spcPct val="90000"/>
        </a:lnSpc>
        <a:spcBef>
          <a:spcPct val="0"/>
        </a:spcBef>
        <a:spcAft>
          <a:spcPct val="20000"/>
        </a:spcAft>
        <a:defRPr sz="2400" b="1">
          <a:solidFill>
            <a:srgbClr val="292929"/>
          </a:solidFill>
          <a:latin typeface="Arial" charset="0"/>
        </a:defRPr>
      </a:lvl3pPr>
      <a:lvl4pPr algn="l" defTabSz="457200" rtl="0" fontAlgn="base">
        <a:lnSpc>
          <a:spcPct val="90000"/>
        </a:lnSpc>
        <a:spcBef>
          <a:spcPct val="0"/>
        </a:spcBef>
        <a:spcAft>
          <a:spcPct val="20000"/>
        </a:spcAft>
        <a:defRPr sz="2400" b="1">
          <a:solidFill>
            <a:srgbClr val="292929"/>
          </a:solidFill>
          <a:latin typeface="Arial" charset="0"/>
        </a:defRPr>
      </a:lvl4pPr>
      <a:lvl5pPr algn="l" defTabSz="457200" rtl="0" fontAlgn="base">
        <a:lnSpc>
          <a:spcPct val="90000"/>
        </a:lnSpc>
        <a:spcBef>
          <a:spcPct val="0"/>
        </a:spcBef>
        <a:spcAft>
          <a:spcPct val="20000"/>
        </a:spcAft>
        <a:defRPr sz="2400" b="1">
          <a:solidFill>
            <a:srgbClr val="292929"/>
          </a:solidFill>
          <a:latin typeface="Arial" charset="0"/>
        </a:defRPr>
      </a:lvl5pPr>
      <a:lvl6pPr marL="457200" algn="l" defTabSz="457200" rtl="0" fontAlgn="base">
        <a:lnSpc>
          <a:spcPct val="90000"/>
        </a:lnSpc>
        <a:spcBef>
          <a:spcPct val="0"/>
        </a:spcBef>
        <a:spcAft>
          <a:spcPct val="20000"/>
        </a:spcAft>
        <a:defRPr sz="2400" b="1">
          <a:solidFill>
            <a:srgbClr val="292929"/>
          </a:solidFill>
          <a:latin typeface="Arial" charset="0"/>
        </a:defRPr>
      </a:lvl6pPr>
      <a:lvl7pPr marL="914400" algn="l" defTabSz="457200" rtl="0" fontAlgn="base">
        <a:lnSpc>
          <a:spcPct val="90000"/>
        </a:lnSpc>
        <a:spcBef>
          <a:spcPct val="0"/>
        </a:spcBef>
        <a:spcAft>
          <a:spcPct val="20000"/>
        </a:spcAft>
        <a:defRPr sz="2400" b="1">
          <a:solidFill>
            <a:srgbClr val="292929"/>
          </a:solidFill>
          <a:latin typeface="Arial" charset="0"/>
        </a:defRPr>
      </a:lvl7pPr>
      <a:lvl8pPr marL="1371600" algn="l" defTabSz="457200" rtl="0" fontAlgn="base">
        <a:lnSpc>
          <a:spcPct val="90000"/>
        </a:lnSpc>
        <a:spcBef>
          <a:spcPct val="0"/>
        </a:spcBef>
        <a:spcAft>
          <a:spcPct val="20000"/>
        </a:spcAft>
        <a:defRPr sz="2400" b="1">
          <a:solidFill>
            <a:srgbClr val="292929"/>
          </a:solidFill>
          <a:latin typeface="Arial" charset="0"/>
        </a:defRPr>
      </a:lvl8pPr>
      <a:lvl9pPr marL="1828800" algn="l" defTabSz="457200" rtl="0" fontAlgn="base">
        <a:lnSpc>
          <a:spcPct val="90000"/>
        </a:lnSpc>
        <a:spcBef>
          <a:spcPct val="0"/>
        </a:spcBef>
        <a:spcAft>
          <a:spcPct val="20000"/>
        </a:spcAft>
        <a:defRPr sz="2400" b="1">
          <a:solidFill>
            <a:srgbClr val="292929"/>
          </a:solidFill>
          <a:latin typeface="Arial" charset="0"/>
        </a:defRPr>
      </a:lvl9pPr>
    </p:titleStyle>
    <p:bodyStyle>
      <a:lvl1pPr marL="112713" indent="-112713" algn="l" rtl="0" fontAlgn="base">
        <a:spcBef>
          <a:spcPts val="800"/>
        </a:spcBef>
        <a:spcAft>
          <a:spcPts val="400"/>
        </a:spcAft>
        <a:buClr>
          <a:schemeClr val="tx1"/>
        </a:buClr>
        <a:buSzPct val="25000"/>
        <a:buFont typeface="Arial" charset="0"/>
        <a:buChar char=" "/>
        <a:defRPr lang="en-US" sz="2200" kern="1200" dirty="0">
          <a:solidFill>
            <a:schemeClr val="tx1"/>
          </a:solidFill>
          <a:latin typeface="Arial" pitchFamily="34" charset="0"/>
          <a:ea typeface="+mn-ea"/>
          <a:cs typeface="+mn-cs"/>
        </a:defRPr>
      </a:lvl1pPr>
      <a:lvl2pPr marL="569913" indent="-225425" algn="l" rtl="0" fontAlgn="base">
        <a:spcBef>
          <a:spcPct val="0"/>
        </a:spcBef>
        <a:spcAft>
          <a:spcPts val="500"/>
        </a:spcAft>
        <a:buClr>
          <a:schemeClr val="tx1"/>
        </a:buClr>
        <a:buSzPct val="90000"/>
        <a:buFont typeface="Wingdings" pitchFamily="2" charset="2"/>
        <a:buChar char="§"/>
        <a:defRPr lang="en-US" sz="2000" kern="1200" dirty="0">
          <a:solidFill>
            <a:schemeClr val="tx1"/>
          </a:solidFill>
          <a:latin typeface="Arial" pitchFamily="34" charset="0"/>
          <a:ea typeface="+mn-ea"/>
          <a:cs typeface="+mn-cs"/>
        </a:defRPr>
      </a:lvl2pPr>
      <a:lvl3pPr marL="854075" indent="-223838" algn="l" rtl="0" fontAlgn="base">
        <a:spcBef>
          <a:spcPct val="0"/>
        </a:spcBef>
        <a:spcAft>
          <a:spcPts val="500"/>
        </a:spcAft>
        <a:buClr>
          <a:schemeClr val="tx1"/>
        </a:buClr>
        <a:buSzPct val="96000"/>
        <a:buFont typeface="Wingdings" pitchFamily="2" charset="2"/>
        <a:buChar char="§"/>
        <a:defRPr lang="en-US" kern="1200" dirty="0">
          <a:solidFill>
            <a:schemeClr val="tx1"/>
          </a:solidFill>
          <a:latin typeface="Arial" pitchFamily="34" charset="0"/>
          <a:ea typeface="+mn-ea"/>
          <a:cs typeface="+mn-cs"/>
        </a:defRPr>
      </a:lvl3pPr>
      <a:lvl4pPr marL="1147763" indent="-233363" algn="l" rtl="0" fontAlgn="base">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4pPr>
      <a:lvl5pPr marL="1431925" indent="-173038" algn="l" rtl="0" fontAlgn="base">
        <a:spcBef>
          <a:spcPct val="0"/>
        </a:spcBef>
        <a:spcAft>
          <a:spcPts val="500"/>
        </a:spcAft>
        <a:buClr>
          <a:schemeClr val="tx1"/>
        </a:buClr>
        <a:buFont typeface="Arial" charset="0"/>
        <a:buChar char="-"/>
        <a:defRPr lang="en-US" sz="1600" kern="1200" dirty="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56032"/>
            <a:ext cx="8220456" cy="740664"/>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lgn="l" defTabSz="457200" rtl="0" eaLnBrk="1" fontAlgn="base" hangingPunct="1">
              <a:lnSpc>
                <a:spcPct val="90000"/>
              </a:lnSpc>
              <a:spcBef>
                <a:spcPct val="0"/>
              </a:spcBef>
              <a:spcAft>
                <a:spcPct val="20000"/>
              </a:spcAft>
            </a:pPr>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68050" y="1134036"/>
            <a:ext cx="8220456" cy="4773168"/>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E46DE64C-7D15-458B-8CF1-EEE6A14FF4AB}" type="slidenum">
              <a:rPr lang="en-US" sz="1000">
                <a:solidFill>
                  <a:srgbClr val="807F83"/>
                </a:solidFill>
                <a:latin typeface="Arial" pitchFamily="34" charset="0"/>
                <a:cs typeface="+mn-cs"/>
              </a:rPr>
              <a:pPr eaLnBrk="0" fontAlgn="auto" hangingPunct="0">
                <a:spcAft>
                  <a:spcPts val="0"/>
                </a:spcAft>
                <a:tabLst>
                  <a:tab pos="461963" algn="l"/>
                  <a:tab pos="4572000" algn="ctr"/>
                  <a:tab pos="8461375" algn="r"/>
                  <a:tab pos="8855075" algn="r"/>
                </a:tabLst>
                <a:defRPr/>
              </a:pPr>
              <a:t>‹#›</a:t>
            </a:fld>
            <a:endParaRPr lang="en-US" sz="1000" dirty="0">
              <a:solidFill>
                <a:srgbClr val="807F83"/>
              </a:solidFill>
              <a:latin typeface="Arial" pitchFamily="34" charset="0"/>
              <a:cs typeface="+mn-cs"/>
            </a:endParaRPr>
          </a:p>
        </p:txBody>
      </p:sp>
      <p:grpSp>
        <p:nvGrpSpPr>
          <p:cNvPr id="4"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dirty="0">
                <a:solidFill>
                  <a:srgbClr val="333333"/>
                </a:solidFill>
                <a:latin typeface="Arial" pitchFamily="34" charset="0"/>
                <a:cs typeface="+mn-cs"/>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dirty="0">
                <a:solidFill>
                  <a:srgbClr val="333333"/>
                </a:solidFill>
                <a:latin typeface="Arial" pitchFamily="34" charset="0"/>
                <a:cs typeface="+mn-cs"/>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dirty="0">
                <a:solidFill>
                  <a:srgbClr val="333333"/>
                </a:solidFill>
                <a:latin typeface="Arial" pitchFamily="34" charset="0"/>
                <a:cs typeface="+mn-cs"/>
              </a:endParaRPr>
            </a:p>
          </p:txBody>
        </p:sp>
      </p:grpSp>
      <p:pic>
        <p:nvPicPr>
          <p:cNvPr id="11" name="Picture 10" descr="juniper_black.png"/>
          <p:cNvPicPr>
            <a:picLocks noChangeAspect="1"/>
          </p:cNvPicPr>
          <p:nvPr/>
        </p:nvPicPr>
        <p:blipFill>
          <a:blip r:embed="rId12" cstate="print"/>
          <a:stretch>
            <a:fillRect/>
          </a:stretch>
        </p:blipFill>
        <p:spPr>
          <a:xfrm>
            <a:off x="7563920" y="6316675"/>
            <a:ext cx="1111452" cy="303123"/>
          </a:xfrm>
          <a:prstGeom prst="rect">
            <a:avLst/>
          </a:prstGeom>
        </p:spPr>
      </p:pic>
      <p:sp>
        <p:nvSpPr>
          <p:cNvPr id="14" name="TextBox 13"/>
          <p:cNvSpPr txBox="1"/>
          <p:nvPr/>
        </p:nvSpPr>
        <p:spPr>
          <a:xfrm>
            <a:off x="3117085" y="6241145"/>
            <a:ext cx="2914580" cy="215444"/>
          </a:xfrm>
          <a:prstGeom prst="rect">
            <a:avLst/>
          </a:prstGeom>
          <a:noFill/>
        </p:spPr>
        <p:txBody>
          <a:bodyPr wrap="none" rtlCol="0">
            <a:spAutoFit/>
          </a:bodyPr>
          <a:lstStyle/>
          <a:p>
            <a:pPr algn="ctr">
              <a:spcBef>
                <a:spcPct val="50000"/>
              </a:spcBef>
              <a:defRPr/>
            </a:pPr>
            <a:r>
              <a:rPr lang="en-US" sz="800" dirty="0" smtClean="0">
                <a:solidFill>
                  <a:srgbClr val="807F83"/>
                </a:solidFill>
                <a:latin typeface="Arial"/>
                <a:cs typeface="+mn-cs"/>
              </a:rPr>
              <a:t>Copyright </a:t>
            </a:r>
            <a:r>
              <a:rPr lang="en-US" sz="800" dirty="0" smtClean="0">
                <a:solidFill>
                  <a:srgbClr val="807F83"/>
                </a:solidFill>
                <a:ea typeface="ＭＳ Ｐゴシック" charset="-128"/>
                <a:cs typeface="+mn-cs"/>
              </a:rPr>
              <a:t>© 2011 Juniper Networks, Inc.     www.juniper.net</a:t>
            </a:r>
            <a:endParaRPr lang="en-US" sz="800" dirty="0">
              <a:solidFill>
                <a:srgbClr val="807F83"/>
              </a:solidFill>
              <a:latin typeface="Arial"/>
              <a:cs typeface="+mn-cs"/>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xStyles>
    <p:titleStyle>
      <a:lvl1pPr algn="l" defTabSz="457200" rtl="0" eaLnBrk="1" fontAlgn="base" latinLnBrk="0" hangingPunct="1">
        <a:lnSpc>
          <a:spcPct val="90000"/>
        </a:lnSpc>
        <a:spcBef>
          <a:spcPct val="0"/>
        </a:spcBef>
        <a:spcAft>
          <a:spcPct val="20000"/>
        </a:spcAft>
        <a:buNone/>
        <a:defRPr lang="en-US" sz="2400" b="1" kern="1200" cap="all" baseline="0" dirty="0" smtClean="0">
          <a:solidFill>
            <a:srgbClr val="292929"/>
          </a:solidFill>
          <a:latin typeface="Arial" pitchFamily="34" charset="0"/>
          <a:ea typeface="+mj-ea"/>
          <a:cs typeface="+mj-cs"/>
        </a:defRPr>
      </a:lvl1pPr>
    </p:titleStyle>
    <p:bodyStyle>
      <a:lvl1pPr marL="112713" indent="-112713" algn="l" defTabSz="914400" rtl="0" eaLnBrk="1" latinLnBrk="0" hangingPunct="1">
        <a:spcBef>
          <a:spcPts val="800"/>
        </a:spcBef>
        <a:spcAft>
          <a:spcPts val="400"/>
        </a:spcAft>
        <a:buClr>
          <a:schemeClr val="tx1"/>
        </a:buClr>
        <a:buSzPct val="25000"/>
        <a:buFont typeface="Arial" pitchFamily="34" charset="0"/>
        <a:buChar char=" "/>
        <a:defRPr lang="en-US" sz="2200" kern="1200" baseline="0" dirty="0" smtClean="0">
          <a:solidFill>
            <a:schemeClr val="tx1"/>
          </a:solidFill>
          <a:latin typeface="Arial" pitchFamily="34" charset="0"/>
          <a:ea typeface="+mn-ea"/>
          <a:cs typeface="+mn-cs"/>
        </a:defRPr>
      </a:lvl1pPr>
      <a:lvl2pPr marL="569913" indent="-225425" algn="l" defTabSz="914400" rtl="0" eaLnBrk="1" latinLnBrk="0" hangingPunct="1">
        <a:spcBef>
          <a:spcPts val="0"/>
        </a:spcBef>
        <a:spcAft>
          <a:spcPts val="500"/>
        </a:spcAft>
        <a:buClr>
          <a:schemeClr val="tx1"/>
        </a:buClr>
        <a:buSzPct val="90000"/>
        <a:buFont typeface="Wingdings" pitchFamily="2" charset="2"/>
        <a:buChar char="§"/>
        <a:defRPr lang="en-US" sz="2000" kern="1200" baseline="0" dirty="0" smtClean="0">
          <a:solidFill>
            <a:schemeClr val="tx1"/>
          </a:solidFill>
          <a:latin typeface="Arial" pitchFamily="34" charset="0"/>
          <a:ea typeface="+mn-ea"/>
          <a:cs typeface="+mn-cs"/>
        </a:defRPr>
      </a:lvl2pPr>
      <a:lvl3pPr marL="854075" indent="-223838" algn="l" defTabSz="914400" rtl="0" eaLnBrk="1" latinLnBrk="0" hangingPunct="1">
        <a:spcBef>
          <a:spcPts val="0"/>
        </a:spcBef>
        <a:spcAft>
          <a:spcPts val="500"/>
        </a:spcAft>
        <a:buClr>
          <a:schemeClr val="tx1"/>
        </a:buClr>
        <a:buSzPct val="96000"/>
        <a:buFont typeface="Wingdings" pitchFamily="2" charset="2"/>
        <a:buChar char="§"/>
        <a:defRPr lang="en-US" sz="1800" kern="1200" baseline="0" dirty="0" smtClean="0">
          <a:solidFill>
            <a:schemeClr val="tx1"/>
          </a:solidFill>
          <a:latin typeface="Arial" pitchFamily="34" charset="0"/>
          <a:ea typeface="+mn-ea"/>
          <a:cs typeface="+mn-cs"/>
        </a:defRPr>
      </a:lvl3pPr>
      <a:lvl4pPr marL="1147763" indent="-233363"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4pPr>
      <a:lvl5pPr marL="1431925" indent="-173038"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56032"/>
            <a:ext cx="8220456" cy="740664"/>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lgn="l" defTabSz="457200" rtl="0" eaLnBrk="1" fontAlgn="base" hangingPunct="1">
              <a:lnSpc>
                <a:spcPct val="90000"/>
              </a:lnSpc>
              <a:spcBef>
                <a:spcPct val="0"/>
              </a:spcBef>
              <a:spcAft>
                <a:spcPct val="20000"/>
              </a:spcAft>
            </a:pPr>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68050" y="1134036"/>
            <a:ext cx="8220456" cy="4773168"/>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E46DE64C-7D15-458B-8CF1-EEE6A14FF4AB}" type="slidenum">
              <a:rPr lang="en-US" sz="1000">
                <a:solidFill>
                  <a:srgbClr val="807F83"/>
                </a:solidFill>
                <a:latin typeface="Arial" pitchFamily="34" charset="0"/>
                <a:cs typeface="+mn-cs"/>
              </a:rPr>
              <a:pPr eaLnBrk="0" fontAlgn="auto" hangingPunct="0">
                <a:spcAft>
                  <a:spcPts val="0"/>
                </a:spcAft>
                <a:tabLst>
                  <a:tab pos="461963" algn="l"/>
                  <a:tab pos="4572000" algn="ctr"/>
                  <a:tab pos="8461375" algn="r"/>
                  <a:tab pos="8855075" algn="r"/>
                </a:tabLst>
                <a:defRPr/>
              </a:pPr>
              <a:t>‹#›</a:t>
            </a:fld>
            <a:endParaRPr lang="en-US" sz="1000">
              <a:solidFill>
                <a:srgbClr val="807F83"/>
              </a:solidFill>
              <a:latin typeface="Arial" pitchFamily="34" charset="0"/>
              <a:cs typeface="+mn-cs"/>
            </a:endParaRPr>
          </a:p>
        </p:txBody>
      </p:sp>
      <p:grpSp>
        <p:nvGrpSpPr>
          <p:cNvPr id="4"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srgbClr val="333333"/>
                </a:solidFill>
                <a:latin typeface="Arial" pitchFamily="34" charset="0"/>
                <a:cs typeface="+mn-cs"/>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srgbClr val="333333"/>
                </a:solidFill>
                <a:latin typeface="Arial" pitchFamily="34" charset="0"/>
                <a:cs typeface="+mn-cs"/>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srgbClr val="333333"/>
                </a:solidFill>
                <a:latin typeface="Arial" pitchFamily="34" charset="0"/>
                <a:cs typeface="+mn-cs"/>
              </a:endParaRPr>
            </a:p>
          </p:txBody>
        </p:sp>
      </p:grpSp>
      <p:pic>
        <p:nvPicPr>
          <p:cNvPr id="11" name="Picture 10" descr="juniper_black.png"/>
          <p:cNvPicPr>
            <a:picLocks noChangeAspect="1"/>
          </p:cNvPicPr>
          <p:nvPr/>
        </p:nvPicPr>
        <p:blipFill>
          <a:blip r:embed="rId6" cstate="print"/>
          <a:stretch>
            <a:fillRect/>
          </a:stretch>
        </p:blipFill>
        <p:spPr>
          <a:xfrm>
            <a:off x="7563920" y="6316675"/>
            <a:ext cx="1111452" cy="303123"/>
          </a:xfrm>
          <a:prstGeom prst="rect">
            <a:avLst/>
          </a:prstGeom>
        </p:spPr>
      </p:pic>
      <p:sp>
        <p:nvSpPr>
          <p:cNvPr id="14" name="TextBox 13"/>
          <p:cNvSpPr txBox="1"/>
          <p:nvPr/>
        </p:nvSpPr>
        <p:spPr>
          <a:xfrm>
            <a:off x="3059376" y="6241145"/>
            <a:ext cx="3029997" cy="215444"/>
          </a:xfrm>
          <a:prstGeom prst="rect">
            <a:avLst/>
          </a:prstGeom>
          <a:noFill/>
        </p:spPr>
        <p:txBody>
          <a:bodyPr wrap="none" rtlCol="0">
            <a:spAutoFit/>
          </a:bodyPr>
          <a:lstStyle/>
          <a:p>
            <a:pPr algn="ctr">
              <a:spcBef>
                <a:spcPct val="50000"/>
              </a:spcBef>
              <a:defRPr/>
            </a:pPr>
            <a:r>
              <a:rPr lang="en-US" sz="800" dirty="0" smtClean="0">
                <a:solidFill>
                  <a:srgbClr val="807F83"/>
                </a:solidFill>
                <a:latin typeface="Arial"/>
                <a:cs typeface="+mn-cs"/>
              </a:rPr>
              <a:t>Copyright </a:t>
            </a:r>
            <a:r>
              <a:rPr lang="en-US" sz="800" dirty="0" smtClean="0">
                <a:solidFill>
                  <a:srgbClr val="807F83"/>
                </a:solidFill>
                <a:ea typeface="ＭＳ Ｐゴシック" charset="-128"/>
                <a:cs typeface="+mn-cs"/>
              </a:rPr>
              <a:t>© 2010 Juniper Networks, Inc.     www.juniper.net</a:t>
            </a:r>
            <a:endParaRPr lang="en-US" sz="800" dirty="0">
              <a:solidFill>
                <a:srgbClr val="807F83"/>
              </a:solidFill>
              <a:latin typeface="Arial"/>
              <a:cs typeface="+mn-cs"/>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defTabSz="457200" rtl="0" eaLnBrk="1" fontAlgn="base" latinLnBrk="0" hangingPunct="1">
        <a:lnSpc>
          <a:spcPct val="90000"/>
        </a:lnSpc>
        <a:spcBef>
          <a:spcPct val="0"/>
        </a:spcBef>
        <a:spcAft>
          <a:spcPct val="20000"/>
        </a:spcAft>
        <a:buNone/>
        <a:defRPr lang="en-US" sz="2400" b="1" kern="1200" cap="all" baseline="0" dirty="0" smtClean="0">
          <a:solidFill>
            <a:srgbClr val="292929"/>
          </a:solidFill>
          <a:latin typeface="Arial" pitchFamily="34" charset="0"/>
          <a:ea typeface="+mj-ea"/>
          <a:cs typeface="+mj-cs"/>
        </a:defRPr>
      </a:lvl1pPr>
    </p:titleStyle>
    <p:bodyStyle>
      <a:lvl1pPr marL="112713" indent="-112713" algn="l" defTabSz="914400" rtl="0" eaLnBrk="1" latinLnBrk="0" hangingPunct="1">
        <a:spcBef>
          <a:spcPts val="800"/>
        </a:spcBef>
        <a:spcAft>
          <a:spcPts val="400"/>
        </a:spcAft>
        <a:buClr>
          <a:schemeClr val="tx1"/>
        </a:buClr>
        <a:buSzPct val="25000"/>
        <a:buFont typeface="Arial" pitchFamily="34" charset="0"/>
        <a:buChar char=" "/>
        <a:defRPr lang="en-US" sz="2200" kern="1200" baseline="0" dirty="0" smtClean="0">
          <a:solidFill>
            <a:schemeClr val="tx1"/>
          </a:solidFill>
          <a:latin typeface="Arial" pitchFamily="34" charset="0"/>
          <a:ea typeface="+mn-ea"/>
          <a:cs typeface="+mn-cs"/>
        </a:defRPr>
      </a:lvl1pPr>
      <a:lvl2pPr marL="569913" indent="-225425" algn="l" defTabSz="914400" rtl="0" eaLnBrk="1" latinLnBrk="0" hangingPunct="1">
        <a:spcBef>
          <a:spcPts val="0"/>
        </a:spcBef>
        <a:spcAft>
          <a:spcPts val="500"/>
        </a:spcAft>
        <a:buClr>
          <a:schemeClr val="tx1"/>
        </a:buClr>
        <a:buSzPct val="90000"/>
        <a:buFont typeface="Wingdings" pitchFamily="2" charset="2"/>
        <a:buChar char="§"/>
        <a:defRPr lang="en-US" sz="2000" kern="1200" baseline="0" dirty="0" smtClean="0">
          <a:solidFill>
            <a:schemeClr val="tx1"/>
          </a:solidFill>
          <a:latin typeface="Arial" pitchFamily="34" charset="0"/>
          <a:ea typeface="+mn-ea"/>
          <a:cs typeface="+mn-cs"/>
        </a:defRPr>
      </a:lvl2pPr>
      <a:lvl3pPr marL="854075" indent="-223838" algn="l" defTabSz="914400" rtl="0" eaLnBrk="1" latinLnBrk="0" hangingPunct="1">
        <a:spcBef>
          <a:spcPts val="0"/>
        </a:spcBef>
        <a:spcAft>
          <a:spcPts val="500"/>
        </a:spcAft>
        <a:buClr>
          <a:schemeClr val="tx1"/>
        </a:buClr>
        <a:buSzPct val="96000"/>
        <a:buFont typeface="Wingdings" pitchFamily="2" charset="2"/>
        <a:buChar char="§"/>
        <a:defRPr lang="en-US" sz="1800" kern="1200" baseline="0" dirty="0" smtClean="0">
          <a:solidFill>
            <a:schemeClr val="tx1"/>
          </a:solidFill>
          <a:latin typeface="Arial" pitchFamily="34" charset="0"/>
          <a:ea typeface="+mn-ea"/>
          <a:cs typeface="+mn-cs"/>
        </a:defRPr>
      </a:lvl3pPr>
      <a:lvl4pPr marL="1147763" indent="-233363"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4pPr>
      <a:lvl5pPr marL="1431925" indent="-173038"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56032"/>
            <a:ext cx="8220456" cy="740664"/>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lgn="l" defTabSz="457200" rtl="0" eaLnBrk="1" fontAlgn="base" hangingPunct="1">
              <a:lnSpc>
                <a:spcPct val="90000"/>
              </a:lnSpc>
              <a:spcBef>
                <a:spcPct val="0"/>
              </a:spcBef>
              <a:spcAft>
                <a:spcPct val="20000"/>
              </a:spcAft>
            </a:pPr>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68050" y="1134036"/>
            <a:ext cx="8220456" cy="4773168"/>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E46DE64C-7D15-458B-8CF1-EEE6A14FF4AB}" type="slidenum">
              <a:rPr lang="en-US" sz="1000">
                <a:solidFill>
                  <a:srgbClr val="807F83"/>
                </a:solidFill>
                <a:latin typeface="Arial" pitchFamily="34" charset="0"/>
              </a:rPr>
              <a:pPr eaLnBrk="0" fontAlgn="auto" hangingPunct="0">
                <a:spcAft>
                  <a:spcPts val="0"/>
                </a:spcAft>
                <a:tabLst>
                  <a:tab pos="461963" algn="l"/>
                  <a:tab pos="4572000" algn="ctr"/>
                  <a:tab pos="8461375" algn="r"/>
                  <a:tab pos="8855075" algn="r"/>
                </a:tabLst>
                <a:defRPr/>
              </a:pPr>
              <a:t>‹#›</a:t>
            </a:fld>
            <a:endParaRPr lang="en-US" sz="1000">
              <a:solidFill>
                <a:srgbClr val="807F83"/>
              </a:solidFill>
              <a:latin typeface="Arial" pitchFamily="34" charset="0"/>
            </a:endParaRPr>
          </a:p>
        </p:txBody>
      </p:sp>
      <p:grpSp>
        <p:nvGrpSpPr>
          <p:cNvPr id="4"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srgbClr val="333333"/>
                </a:solidFill>
                <a:latin typeface="Arial" pitchFamily="34" charset="0"/>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srgbClr val="333333"/>
                </a:solidFill>
                <a:latin typeface="Arial" pitchFamily="34" charset="0"/>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srgbClr val="333333"/>
                </a:solidFill>
                <a:latin typeface="Arial" pitchFamily="34" charset="0"/>
              </a:endParaRPr>
            </a:p>
          </p:txBody>
        </p:sp>
      </p:grpSp>
      <p:pic>
        <p:nvPicPr>
          <p:cNvPr id="11" name="Picture 10" descr="juniper_black.png"/>
          <p:cNvPicPr>
            <a:picLocks noChangeAspect="1"/>
          </p:cNvPicPr>
          <p:nvPr/>
        </p:nvPicPr>
        <p:blipFill>
          <a:blip r:embed="rId6" cstate="print"/>
          <a:stretch>
            <a:fillRect/>
          </a:stretch>
        </p:blipFill>
        <p:spPr>
          <a:xfrm>
            <a:off x="7563920" y="6316675"/>
            <a:ext cx="1111452" cy="303123"/>
          </a:xfrm>
          <a:prstGeom prst="rect">
            <a:avLst/>
          </a:prstGeom>
        </p:spPr>
      </p:pic>
      <p:sp>
        <p:nvSpPr>
          <p:cNvPr id="14" name="TextBox 13"/>
          <p:cNvSpPr txBox="1"/>
          <p:nvPr/>
        </p:nvSpPr>
        <p:spPr>
          <a:xfrm>
            <a:off x="3059376" y="6241145"/>
            <a:ext cx="3029997" cy="215444"/>
          </a:xfrm>
          <a:prstGeom prst="rect">
            <a:avLst/>
          </a:prstGeom>
          <a:noFill/>
        </p:spPr>
        <p:txBody>
          <a:bodyPr wrap="none" rtlCol="0">
            <a:spAutoFit/>
          </a:bodyPr>
          <a:lstStyle/>
          <a:p>
            <a:pPr algn="ctr">
              <a:spcBef>
                <a:spcPct val="50000"/>
              </a:spcBef>
              <a:defRPr/>
            </a:pPr>
            <a:r>
              <a:rPr lang="en-US" sz="800" dirty="0" smtClean="0">
                <a:solidFill>
                  <a:srgbClr val="807F83"/>
                </a:solidFill>
                <a:latin typeface="Arial"/>
              </a:rPr>
              <a:t>Copyright </a:t>
            </a:r>
            <a:r>
              <a:rPr lang="en-US" sz="800" dirty="0" smtClean="0">
                <a:solidFill>
                  <a:srgbClr val="807F83"/>
                </a:solidFill>
                <a:ea typeface="ＭＳ Ｐゴシック" charset="-128"/>
              </a:rPr>
              <a:t>© 2010 Juniper Networks, Inc.     www.juniper.net</a:t>
            </a:r>
            <a:endParaRPr lang="en-US" sz="800" dirty="0">
              <a:solidFill>
                <a:srgbClr val="807F83"/>
              </a:solidFill>
              <a:latin typeface="Aria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txStyles>
    <p:titleStyle>
      <a:lvl1pPr algn="l" defTabSz="457200" rtl="0" eaLnBrk="1" fontAlgn="base" latinLnBrk="0" hangingPunct="1">
        <a:lnSpc>
          <a:spcPct val="90000"/>
        </a:lnSpc>
        <a:spcBef>
          <a:spcPct val="0"/>
        </a:spcBef>
        <a:spcAft>
          <a:spcPct val="20000"/>
        </a:spcAft>
        <a:buNone/>
        <a:defRPr lang="en-US" sz="2400" b="1" kern="1200" cap="all" baseline="0" dirty="0" smtClean="0">
          <a:solidFill>
            <a:srgbClr val="292929"/>
          </a:solidFill>
          <a:latin typeface="Arial" pitchFamily="34" charset="0"/>
          <a:ea typeface="+mj-ea"/>
          <a:cs typeface="+mj-cs"/>
        </a:defRPr>
      </a:lvl1pPr>
    </p:titleStyle>
    <p:bodyStyle>
      <a:lvl1pPr marL="112713" indent="-112713" algn="l" defTabSz="914400" rtl="0" eaLnBrk="1" latinLnBrk="0" hangingPunct="1">
        <a:spcBef>
          <a:spcPts val="800"/>
        </a:spcBef>
        <a:spcAft>
          <a:spcPts val="400"/>
        </a:spcAft>
        <a:buClr>
          <a:schemeClr val="tx1"/>
        </a:buClr>
        <a:buSzPct val="25000"/>
        <a:buFont typeface="Arial" pitchFamily="34" charset="0"/>
        <a:buChar char=" "/>
        <a:defRPr lang="en-US" sz="2200" kern="1200" baseline="0" dirty="0" smtClean="0">
          <a:solidFill>
            <a:schemeClr val="tx1"/>
          </a:solidFill>
          <a:latin typeface="Arial" pitchFamily="34" charset="0"/>
          <a:ea typeface="+mn-ea"/>
          <a:cs typeface="+mn-cs"/>
        </a:defRPr>
      </a:lvl1pPr>
      <a:lvl2pPr marL="569913" indent="-225425" algn="l" defTabSz="914400" rtl="0" eaLnBrk="1" latinLnBrk="0" hangingPunct="1">
        <a:spcBef>
          <a:spcPts val="0"/>
        </a:spcBef>
        <a:spcAft>
          <a:spcPts val="500"/>
        </a:spcAft>
        <a:buClr>
          <a:schemeClr val="tx1"/>
        </a:buClr>
        <a:buSzPct val="90000"/>
        <a:buFont typeface="Wingdings" pitchFamily="2" charset="2"/>
        <a:buChar char="§"/>
        <a:defRPr lang="en-US" sz="2000" kern="1200" baseline="0" dirty="0" smtClean="0">
          <a:solidFill>
            <a:schemeClr val="tx1"/>
          </a:solidFill>
          <a:latin typeface="Arial" pitchFamily="34" charset="0"/>
          <a:ea typeface="+mn-ea"/>
          <a:cs typeface="+mn-cs"/>
        </a:defRPr>
      </a:lvl2pPr>
      <a:lvl3pPr marL="854075" indent="-223838" algn="l" defTabSz="914400" rtl="0" eaLnBrk="1" latinLnBrk="0" hangingPunct="1">
        <a:spcBef>
          <a:spcPts val="0"/>
        </a:spcBef>
        <a:spcAft>
          <a:spcPts val="500"/>
        </a:spcAft>
        <a:buClr>
          <a:schemeClr val="tx1"/>
        </a:buClr>
        <a:buSzPct val="96000"/>
        <a:buFont typeface="Wingdings" pitchFamily="2" charset="2"/>
        <a:buChar char="§"/>
        <a:defRPr lang="en-US" sz="1800" kern="1200" baseline="0" dirty="0" smtClean="0">
          <a:solidFill>
            <a:schemeClr val="tx1"/>
          </a:solidFill>
          <a:latin typeface="Arial" pitchFamily="34" charset="0"/>
          <a:ea typeface="+mn-ea"/>
          <a:cs typeface="+mn-cs"/>
        </a:defRPr>
      </a:lvl3pPr>
      <a:lvl4pPr marL="1147763" indent="-233363"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4pPr>
      <a:lvl5pPr marL="1431925" indent="-173038"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488" y="256032"/>
            <a:ext cx="8220456" cy="740664"/>
          </a:xfrm>
          <a:prstGeom prst="rect">
            <a:avLst/>
          </a:prstGeom>
          <a:noFill/>
          <a:ln w="9525" algn="ctr">
            <a:noFill/>
            <a:miter lim="800000"/>
            <a:headEnd/>
            <a:tailEnd/>
          </a:ln>
        </p:spPr>
        <p:txBody>
          <a:bodyPr vert="horz" wrap="square" lIns="0" tIns="45720" rIns="91440" bIns="45720" numCol="1" anchor="b" anchorCtr="0" compatLnSpc="1">
            <a:prstTxWarp prst="textNoShape">
              <a:avLst/>
            </a:prstTxWarp>
          </a:bodyPr>
          <a:lstStyle/>
          <a:p>
            <a:pPr lvl="0" algn="l" defTabSz="457200" rtl="0" eaLnBrk="1" fontAlgn="base" hangingPunct="1">
              <a:lnSpc>
                <a:spcPct val="90000"/>
              </a:lnSpc>
              <a:spcBef>
                <a:spcPct val="0"/>
              </a:spcBef>
              <a:spcAft>
                <a:spcPct val="20000"/>
              </a:spcAft>
            </a:pPr>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68050" y="1134036"/>
            <a:ext cx="8220456" cy="4773168"/>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26"/>
          <p:cNvSpPr>
            <a:spLocks noChangeArrowheads="1"/>
          </p:cNvSpPr>
          <p:nvPr/>
        </p:nvSpPr>
        <p:spPr bwMode="black">
          <a:xfrm>
            <a:off x="471488" y="6229350"/>
            <a:ext cx="530225" cy="198438"/>
          </a:xfrm>
          <a:prstGeom prst="rect">
            <a:avLst/>
          </a:prstGeom>
          <a:noFill/>
          <a:ln w="9525" algn="ctr">
            <a:noFill/>
            <a:miter lim="800000"/>
            <a:headEnd/>
            <a:tailEnd/>
          </a:ln>
        </p:spPr>
        <p:txBody>
          <a:bodyPr wrap="none" lIns="0" tIns="0" rIns="0" bIns="0" anchor="b"/>
          <a:lstStyle/>
          <a:p>
            <a:pPr eaLnBrk="0" fontAlgn="auto" hangingPunct="0">
              <a:spcAft>
                <a:spcPts val="0"/>
              </a:spcAft>
              <a:tabLst>
                <a:tab pos="461963" algn="l"/>
                <a:tab pos="4572000" algn="ctr"/>
                <a:tab pos="8461375" algn="r"/>
                <a:tab pos="8855075" algn="r"/>
              </a:tabLst>
              <a:defRPr/>
            </a:pPr>
            <a:fld id="{E46DE64C-7D15-458B-8CF1-EEE6A14FF4AB}" type="slidenum">
              <a:rPr lang="en-US" sz="1000">
                <a:solidFill>
                  <a:srgbClr val="807F83"/>
                </a:solidFill>
                <a:latin typeface="Arial" pitchFamily="34" charset="0"/>
                <a:cs typeface="+mn-cs"/>
              </a:rPr>
              <a:pPr eaLnBrk="0" fontAlgn="auto" hangingPunct="0">
                <a:spcAft>
                  <a:spcPts val="0"/>
                </a:spcAft>
                <a:tabLst>
                  <a:tab pos="461963" algn="l"/>
                  <a:tab pos="4572000" algn="ctr"/>
                  <a:tab pos="8461375" algn="r"/>
                  <a:tab pos="8855075" algn="r"/>
                </a:tabLst>
                <a:defRPr/>
              </a:pPr>
              <a:t>‹#›</a:t>
            </a:fld>
            <a:endParaRPr lang="en-US" sz="1000">
              <a:solidFill>
                <a:srgbClr val="807F83"/>
              </a:solidFill>
              <a:latin typeface="Arial" pitchFamily="34" charset="0"/>
              <a:cs typeface="+mn-cs"/>
            </a:endParaRPr>
          </a:p>
        </p:txBody>
      </p:sp>
      <p:grpSp>
        <p:nvGrpSpPr>
          <p:cNvPr id="4" name="Group 6"/>
          <p:cNvGrpSpPr>
            <a:grpSpLocks/>
          </p:cNvGrpSpPr>
          <p:nvPr/>
        </p:nvGrpSpPr>
        <p:grpSpPr bwMode="auto">
          <a:xfrm>
            <a:off x="450850" y="238125"/>
            <a:ext cx="8240713" cy="5994400"/>
            <a:chOff x="284" y="150"/>
            <a:chExt cx="5182" cy="3776"/>
          </a:xfrm>
        </p:grpSpPr>
        <p:sp>
          <p:nvSpPr>
            <p:cNvPr id="19" name="Line 7"/>
            <p:cNvSpPr>
              <a:spLocks noChangeShapeType="1"/>
            </p:cNvSpPr>
            <p:nvPr userDrawn="1"/>
          </p:nvSpPr>
          <p:spPr bwMode="auto">
            <a:xfrm>
              <a:off x="284" y="3926"/>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sp>
          <p:nvSpPr>
            <p:cNvPr id="20" name="Line 8"/>
            <p:cNvSpPr>
              <a:spLocks noChangeShapeType="1"/>
            </p:cNvSpPr>
            <p:nvPr userDrawn="1"/>
          </p:nvSpPr>
          <p:spPr bwMode="auto">
            <a:xfrm>
              <a:off x="284" y="602"/>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sp>
          <p:nvSpPr>
            <p:cNvPr id="21" name="Line 9"/>
            <p:cNvSpPr>
              <a:spLocks noChangeShapeType="1"/>
            </p:cNvSpPr>
            <p:nvPr userDrawn="1"/>
          </p:nvSpPr>
          <p:spPr bwMode="auto">
            <a:xfrm>
              <a:off x="284" y="150"/>
              <a:ext cx="5182" cy="0"/>
            </a:xfrm>
            <a:prstGeom prst="line">
              <a:avLst/>
            </a:prstGeom>
            <a:noFill/>
            <a:ln w="12700">
              <a:solidFill>
                <a:srgbClr val="BABCBE"/>
              </a:solidFill>
              <a:round/>
              <a:headEnd/>
              <a:tailEnd/>
            </a:ln>
            <a:effectLst/>
          </p:spPr>
          <p:txBody>
            <a:bodyPr/>
            <a:lstStyle/>
            <a:p>
              <a:pPr fontAlgn="auto">
                <a:spcBef>
                  <a:spcPts val="0"/>
                </a:spcBef>
                <a:spcAft>
                  <a:spcPts val="0"/>
                </a:spcAft>
                <a:defRPr/>
              </a:pPr>
              <a:endParaRPr lang="en-US">
                <a:solidFill>
                  <a:prstClr val="black"/>
                </a:solidFill>
                <a:latin typeface="Calibri"/>
                <a:cs typeface="Calibri"/>
              </a:endParaRPr>
            </a:p>
          </p:txBody>
        </p:sp>
      </p:grpSp>
      <p:sp>
        <p:nvSpPr>
          <p:cNvPr id="22" name="TextBox 21"/>
          <p:cNvSpPr txBox="1"/>
          <p:nvPr/>
        </p:nvSpPr>
        <p:spPr>
          <a:xfrm>
            <a:off x="2895600" y="6241145"/>
            <a:ext cx="2903359" cy="215444"/>
          </a:xfrm>
          <a:prstGeom prst="rect">
            <a:avLst/>
          </a:prstGeom>
          <a:noFill/>
        </p:spPr>
        <p:txBody>
          <a:bodyPr wrap="none" rtlCol="0">
            <a:spAutoFit/>
          </a:bodyPr>
          <a:lstStyle/>
          <a:p>
            <a:pPr>
              <a:spcBef>
                <a:spcPct val="50000"/>
              </a:spcBef>
              <a:defRPr/>
            </a:pPr>
            <a:r>
              <a:rPr lang="en-US" sz="800" dirty="0" smtClean="0">
                <a:solidFill>
                  <a:srgbClr val="468BB1"/>
                </a:solidFill>
                <a:latin typeface="Arial"/>
                <a:cs typeface="+mn-cs"/>
              </a:rPr>
              <a:t>Copyright </a:t>
            </a:r>
            <a:r>
              <a:rPr lang="en-US" sz="800" dirty="0" smtClean="0">
                <a:solidFill>
                  <a:srgbClr val="468BB1"/>
                </a:solidFill>
                <a:ea typeface="ＭＳ Ｐゴシック" charset="-128"/>
                <a:cs typeface="+mn-cs"/>
              </a:rPr>
              <a:t>© 2011 Juniper Networks, Inc.     www.juniper.net </a:t>
            </a:r>
            <a:r>
              <a:rPr lang="en-US" sz="800" dirty="0" smtClean="0">
                <a:solidFill>
                  <a:srgbClr val="468BB1"/>
                </a:solidFill>
                <a:latin typeface="Arial"/>
                <a:cs typeface="+mn-cs"/>
              </a:rPr>
              <a:t> </a:t>
            </a:r>
            <a:endParaRPr lang="en-US" sz="800" dirty="0">
              <a:solidFill>
                <a:srgbClr val="468BB1"/>
              </a:solidFill>
              <a:latin typeface="Arial"/>
              <a:cs typeface="+mn-cs"/>
            </a:endParaRPr>
          </a:p>
        </p:txBody>
      </p:sp>
      <p:pic>
        <p:nvPicPr>
          <p:cNvPr id="11" name="Picture 10" descr="juniper_black.png"/>
          <p:cNvPicPr>
            <a:picLocks noChangeAspect="1"/>
          </p:cNvPicPr>
          <p:nvPr/>
        </p:nvPicPr>
        <p:blipFill>
          <a:blip r:embed="rId8" cstate="print"/>
          <a:stretch>
            <a:fillRect/>
          </a:stretch>
        </p:blipFill>
        <p:spPr>
          <a:xfrm>
            <a:off x="7563920" y="6316675"/>
            <a:ext cx="1111452" cy="303123"/>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hf sldNum="0" hdr="0" ftr="0" dt="0"/>
  <p:txStyles>
    <p:titleStyle>
      <a:lvl1pPr algn="l" defTabSz="457200" rtl="0" eaLnBrk="1" fontAlgn="base" latinLnBrk="0" hangingPunct="1">
        <a:lnSpc>
          <a:spcPct val="90000"/>
        </a:lnSpc>
        <a:spcBef>
          <a:spcPct val="0"/>
        </a:spcBef>
        <a:spcAft>
          <a:spcPct val="20000"/>
        </a:spcAft>
        <a:buNone/>
        <a:defRPr lang="en-US" sz="2200" b="1" kern="1200" cap="all" baseline="0" dirty="0" smtClean="0">
          <a:solidFill>
            <a:srgbClr val="292929"/>
          </a:solidFill>
          <a:latin typeface="Calibri"/>
          <a:ea typeface="+mj-ea"/>
          <a:cs typeface="Calibri"/>
        </a:defRPr>
      </a:lvl1pPr>
    </p:titleStyle>
    <p:bodyStyle>
      <a:lvl1pPr marL="112713" indent="-112713" algn="l" defTabSz="914400" rtl="0" eaLnBrk="1" latinLnBrk="0" hangingPunct="1">
        <a:spcBef>
          <a:spcPts val="800"/>
        </a:spcBef>
        <a:spcAft>
          <a:spcPts val="400"/>
        </a:spcAft>
        <a:buClr>
          <a:schemeClr val="tx1"/>
        </a:buClr>
        <a:buSzPct val="25000"/>
        <a:buFont typeface="Arial" pitchFamily="34" charset="0"/>
        <a:buChar char=" "/>
        <a:defRPr lang="en-US" sz="2200" kern="1200" baseline="0" dirty="0" smtClean="0">
          <a:solidFill>
            <a:schemeClr val="tx1"/>
          </a:solidFill>
          <a:latin typeface="Calibri"/>
          <a:ea typeface="+mn-ea"/>
          <a:cs typeface="Calibri"/>
        </a:defRPr>
      </a:lvl1pPr>
      <a:lvl2pPr marL="569913" indent="-225425" algn="l" defTabSz="914400" rtl="0" eaLnBrk="1" latinLnBrk="0" hangingPunct="1">
        <a:spcBef>
          <a:spcPts val="0"/>
        </a:spcBef>
        <a:spcAft>
          <a:spcPts val="500"/>
        </a:spcAft>
        <a:buClr>
          <a:schemeClr val="tx1"/>
        </a:buClr>
        <a:buSzPct val="90000"/>
        <a:buFont typeface="Wingdings" pitchFamily="2" charset="2"/>
        <a:buChar char="§"/>
        <a:defRPr lang="en-US" sz="2000" kern="1200" baseline="0" dirty="0" smtClean="0">
          <a:solidFill>
            <a:schemeClr val="tx1"/>
          </a:solidFill>
          <a:latin typeface="Calibri"/>
          <a:ea typeface="+mn-ea"/>
          <a:cs typeface="Calibri"/>
        </a:defRPr>
      </a:lvl2pPr>
      <a:lvl3pPr marL="854075" indent="-223838" algn="l" defTabSz="914400" rtl="0" eaLnBrk="1" latinLnBrk="0" hangingPunct="1">
        <a:spcBef>
          <a:spcPts val="0"/>
        </a:spcBef>
        <a:spcAft>
          <a:spcPts val="500"/>
        </a:spcAft>
        <a:buClr>
          <a:schemeClr val="tx1"/>
        </a:buClr>
        <a:buSzPct val="96000"/>
        <a:buFont typeface="Wingdings" pitchFamily="2" charset="2"/>
        <a:buChar char="§"/>
        <a:defRPr lang="en-US" sz="1800" kern="1200" baseline="0" dirty="0" smtClean="0">
          <a:solidFill>
            <a:schemeClr val="tx1"/>
          </a:solidFill>
          <a:latin typeface="Calibri"/>
          <a:ea typeface="+mn-ea"/>
          <a:cs typeface="Calibri"/>
        </a:defRPr>
      </a:lvl3pPr>
      <a:lvl4pPr marL="1147763" indent="-233363"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Calibri"/>
          <a:ea typeface="+mn-ea"/>
          <a:cs typeface="Calibri"/>
        </a:defRPr>
      </a:lvl4pPr>
      <a:lvl5pPr marL="1431925" indent="-173038" algn="l" defTabSz="914400" rtl="0" eaLnBrk="1" latinLnBrk="0" hangingPunct="1">
        <a:spcBef>
          <a:spcPts val="0"/>
        </a:spcBef>
        <a:spcAft>
          <a:spcPts val="500"/>
        </a:spcAft>
        <a:buClr>
          <a:schemeClr val="tx1"/>
        </a:buClr>
        <a:buFont typeface="Arial" pitchFamily="34" charset="0"/>
        <a:buChar char="-"/>
        <a:defRPr lang="en-US" sz="1600" kern="1200" baseline="0" dirty="0" smtClean="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29.png"/><Relationship Id="rId20" Type="http://schemas.openxmlformats.org/officeDocument/2006/relationships/image" Target="../media/image40.png"/><Relationship Id="rId21" Type="http://schemas.openxmlformats.org/officeDocument/2006/relationships/image" Target="../media/image41.png"/><Relationship Id="rId10" Type="http://schemas.openxmlformats.org/officeDocument/2006/relationships/image" Target="../media/image74.png"/><Relationship Id="rId11" Type="http://schemas.openxmlformats.org/officeDocument/2006/relationships/image" Target="../media/image16.png"/><Relationship Id="rId12" Type="http://schemas.openxmlformats.org/officeDocument/2006/relationships/image" Target="../media/image37.png"/><Relationship Id="rId13" Type="http://schemas.openxmlformats.org/officeDocument/2006/relationships/image" Target="../media/image48.png"/><Relationship Id="rId14" Type="http://schemas.openxmlformats.org/officeDocument/2006/relationships/image" Target="../media/image75.png"/><Relationship Id="rId15" Type="http://schemas.openxmlformats.org/officeDocument/2006/relationships/image" Target="../media/image76.png"/><Relationship Id="rId16" Type="http://schemas.openxmlformats.org/officeDocument/2006/relationships/image" Target="../media/image15.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39.png"/><Relationship Id="rId1" Type="http://schemas.openxmlformats.org/officeDocument/2006/relationships/tags" Target="../tags/tag85.xml"/><Relationship Id="rId2" Type="http://schemas.openxmlformats.org/officeDocument/2006/relationships/tags" Target="../tags/tag86.xml"/><Relationship Id="rId3" Type="http://schemas.openxmlformats.org/officeDocument/2006/relationships/slideLayout" Target="../slideLayouts/slideLayout3.xml"/><Relationship Id="rId4" Type="http://schemas.openxmlformats.org/officeDocument/2006/relationships/notesSlide" Target="../notesSlides/notesSlide8.xml"/><Relationship Id="rId5" Type="http://schemas.openxmlformats.org/officeDocument/2006/relationships/image" Target="../media/image23.png"/><Relationship Id="rId6" Type="http://schemas.openxmlformats.org/officeDocument/2006/relationships/image" Target="../media/image55.png"/><Relationship Id="rId7" Type="http://schemas.openxmlformats.org/officeDocument/2006/relationships/image" Target="../media/image72.png"/><Relationship Id="rId8" Type="http://schemas.openxmlformats.org/officeDocument/2006/relationships/image" Target="../media/image73.png"/></Relationships>
</file>

<file path=ppt/slides/_rels/slide11.xml.rels><?xml version="1.0" encoding="UTF-8" standalone="yes"?>
<Relationships xmlns="http://schemas.openxmlformats.org/package/2006/relationships"><Relationship Id="rId9" Type="http://schemas.openxmlformats.org/officeDocument/2006/relationships/image" Target="../media/image23.png"/><Relationship Id="rId20" Type="http://schemas.openxmlformats.org/officeDocument/2006/relationships/image" Target="../media/image40.png"/><Relationship Id="rId21" Type="http://schemas.openxmlformats.org/officeDocument/2006/relationships/image" Target="../media/image41.png"/><Relationship Id="rId10" Type="http://schemas.openxmlformats.org/officeDocument/2006/relationships/image" Target="../media/image55.png"/><Relationship Id="rId11" Type="http://schemas.openxmlformats.org/officeDocument/2006/relationships/image" Target="../media/image72.png"/><Relationship Id="rId12" Type="http://schemas.openxmlformats.org/officeDocument/2006/relationships/image" Target="../media/image73.png"/><Relationship Id="rId13" Type="http://schemas.openxmlformats.org/officeDocument/2006/relationships/image" Target="../media/image29.png"/><Relationship Id="rId14" Type="http://schemas.openxmlformats.org/officeDocument/2006/relationships/image" Target="../media/image74.png"/><Relationship Id="rId15" Type="http://schemas.openxmlformats.org/officeDocument/2006/relationships/image" Target="../media/image16.png"/><Relationship Id="rId16" Type="http://schemas.openxmlformats.org/officeDocument/2006/relationships/image" Target="../media/image15.png"/><Relationship Id="rId17" Type="http://schemas.openxmlformats.org/officeDocument/2006/relationships/image" Target="../media/image18.png"/><Relationship Id="rId18" Type="http://schemas.openxmlformats.org/officeDocument/2006/relationships/image" Target="../media/image19.png"/><Relationship Id="rId19" Type="http://schemas.openxmlformats.org/officeDocument/2006/relationships/image" Target="../media/image39.png"/><Relationship Id="rId1" Type="http://schemas.openxmlformats.org/officeDocument/2006/relationships/tags" Target="../tags/tag87.xml"/><Relationship Id="rId2" Type="http://schemas.openxmlformats.org/officeDocument/2006/relationships/tags" Target="../tags/tag88.xml"/><Relationship Id="rId3" Type="http://schemas.openxmlformats.org/officeDocument/2006/relationships/tags" Target="../tags/tag89.xml"/><Relationship Id="rId4" Type="http://schemas.openxmlformats.org/officeDocument/2006/relationships/tags" Target="../tags/tag90.xml"/><Relationship Id="rId5" Type="http://schemas.openxmlformats.org/officeDocument/2006/relationships/slideLayout" Target="../slideLayouts/slideLayout2.xml"/><Relationship Id="rId6" Type="http://schemas.openxmlformats.org/officeDocument/2006/relationships/notesSlide" Target="../notesSlides/notesSlide9.xml"/><Relationship Id="rId7" Type="http://schemas.openxmlformats.org/officeDocument/2006/relationships/image" Target="../media/image77.png"/><Relationship Id="rId8" Type="http://schemas.openxmlformats.org/officeDocument/2006/relationships/image" Target="../media/image37.png"/></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20" Type="http://schemas.openxmlformats.org/officeDocument/2006/relationships/tags" Target="../tags/tag109.xml"/><Relationship Id="rId21" Type="http://schemas.openxmlformats.org/officeDocument/2006/relationships/tags" Target="../tags/tag110.xml"/><Relationship Id="rId22" Type="http://schemas.openxmlformats.org/officeDocument/2006/relationships/tags" Target="../tags/tag111.xml"/><Relationship Id="rId23" Type="http://schemas.openxmlformats.org/officeDocument/2006/relationships/slideLayout" Target="../slideLayouts/slideLayout15.xml"/><Relationship Id="rId24" Type="http://schemas.openxmlformats.org/officeDocument/2006/relationships/oleObject" Target="../embeddings/oleObject3.bin"/><Relationship Id="rId25" Type="http://schemas.openxmlformats.org/officeDocument/2006/relationships/image" Target="../media/image36.emf"/><Relationship Id="rId26" Type="http://schemas.openxmlformats.org/officeDocument/2006/relationships/image" Target="../media/image37.png"/><Relationship Id="rId27" Type="http://schemas.openxmlformats.org/officeDocument/2006/relationships/image" Target="../media/image15.png"/><Relationship Id="rId28" Type="http://schemas.openxmlformats.org/officeDocument/2006/relationships/image" Target="../media/image78.png"/><Relationship Id="rId29" Type="http://schemas.openxmlformats.org/officeDocument/2006/relationships/image" Target="../media/image79.png"/><Relationship Id="rId30" Type="http://schemas.openxmlformats.org/officeDocument/2006/relationships/image" Target="../media/image80.png"/><Relationship Id="rId10" Type="http://schemas.openxmlformats.org/officeDocument/2006/relationships/tags" Target="../tags/tag99.xml"/><Relationship Id="rId11" Type="http://schemas.openxmlformats.org/officeDocument/2006/relationships/tags" Target="../tags/tag100.xml"/><Relationship Id="rId12" Type="http://schemas.openxmlformats.org/officeDocument/2006/relationships/tags" Target="../tags/tag101.xml"/><Relationship Id="rId13" Type="http://schemas.openxmlformats.org/officeDocument/2006/relationships/tags" Target="../tags/tag102.xml"/><Relationship Id="rId14" Type="http://schemas.openxmlformats.org/officeDocument/2006/relationships/tags" Target="../tags/tag103.xml"/><Relationship Id="rId15" Type="http://schemas.openxmlformats.org/officeDocument/2006/relationships/tags" Target="../tags/tag104.xml"/><Relationship Id="rId16" Type="http://schemas.openxmlformats.org/officeDocument/2006/relationships/tags" Target="../tags/tag105.xml"/><Relationship Id="rId17" Type="http://schemas.openxmlformats.org/officeDocument/2006/relationships/tags" Target="../tags/tag106.xml"/><Relationship Id="rId18" Type="http://schemas.openxmlformats.org/officeDocument/2006/relationships/tags" Target="../tags/tag107.xml"/><Relationship Id="rId19" Type="http://schemas.openxmlformats.org/officeDocument/2006/relationships/tags" Target="../tags/tag108.xml"/><Relationship Id="rId1" Type="http://schemas.openxmlformats.org/officeDocument/2006/relationships/vmlDrawing" Target="../drawings/vmlDrawing3.vml"/><Relationship Id="rId2" Type="http://schemas.openxmlformats.org/officeDocument/2006/relationships/tags" Target="../tags/tag91.xml"/><Relationship Id="rId3" Type="http://schemas.openxmlformats.org/officeDocument/2006/relationships/tags" Target="../tags/tag92.xml"/><Relationship Id="rId4" Type="http://schemas.openxmlformats.org/officeDocument/2006/relationships/tags" Target="../tags/tag93.xml"/><Relationship Id="rId5" Type="http://schemas.openxmlformats.org/officeDocument/2006/relationships/tags" Target="../tags/tag94.xml"/><Relationship Id="rId6" Type="http://schemas.openxmlformats.org/officeDocument/2006/relationships/tags" Target="../tags/tag95.xml"/><Relationship Id="rId7" Type="http://schemas.openxmlformats.org/officeDocument/2006/relationships/tags" Target="../tags/tag96.xml"/><Relationship Id="rId8" Type="http://schemas.openxmlformats.org/officeDocument/2006/relationships/tags" Target="../tags/tag97.xml"/></Relationships>
</file>

<file path=ppt/slides/_rels/slide13.xml.rels><?xml version="1.0" encoding="UTF-8" standalone="yes"?>
<Relationships xmlns="http://schemas.openxmlformats.org/package/2006/relationships"><Relationship Id="rId13" Type="http://schemas.openxmlformats.org/officeDocument/2006/relationships/tags" Target="../tags/tag123.xml"/><Relationship Id="rId14" Type="http://schemas.openxmlformats.org/officeDocument/2006/relationships/tags" Target="../tags/tag124.xml"/><Relationship Id="rId15" Type="http://schemas.openxmlformats.org/officeDocument/2006/relationships/tags" Target="../tags/tag125.xml"/><Relationship Id="rId16" Type="http://schemas.openxmlformats.org/officeDocument/2006/relationships/tags" Target="../tags/tag126.xml"/><Relationship Id="rId17" Type="http://schemas.openxmlformats.org/officeDocument/2006/relationships/tags" Target="../tags/tag127.xml"/><Relationship Id="rId18" Type="http://schemas.openxmlformats.org/officeDocument/2006/relationships/tags" Target="../tags/tag128.xml"/><Relationship Id="rId19" Type="http://schemas.openxmlformats.org/officeDocument/2006/relationships/tags" Target="../tags/tag129.xml"/><Relationship Id="rId63" Type="http://schemas.openxmlformats.org/officeDocument/2006/relationships/slideLayout" Target="../slideLayouts/slideLayout2.xml"/><Relationship Id="rId64" Type="http://schemas.openxmlformats.org/officeDocument/2006/relationships/oleObject" Target="../embeddings/oleObject4.bin"/><Relationship Id="rId65" Type="http://schemas.openxmlformats.org/officeDocument/2006/relationships/oleObject" Target="../embeddings/oleObject5.bin"/><Relationship Id="rId66" Type="http://schemas.openxmlformats.org/officeDocument/2006/relationships/image" Target="../media/image81.emf"/><Relationship Id="rId67" Type="http://schemas.openxmlformats.org/officeDocument/2006/relationships/oleObject" Target="../embeddings/oleObject6.bin"/><Relationship Id="rId68" Type="http://schemas.openxmlformats.org/officeDocument/2006/relationships/image" Target="../media/image82.emf"/><Relationship Id="rId69" Type="http://schemas.openxmlformats.org/officeDocument/2006/relationships/oleObject" Target="../embeddings/oleObject7.bin"/><Relationship Id="rId50" Type="http://schemas.openxmlformats.org/officeDocument/2006/relationships/tags" Target="../tags/tag160.xml"/><Relationship Id="rId51" Type="http://schemas.openxmlformats.org/officeDocument/2006/relationships/tags" Target="../tags/tag161.xml"/><Relationship Id="rId52" Type="http://schemas.openxmlformats.org/officeDocument/2006/relationships/tags" Target="../tags/tag162.xml"/><Relationship Id="rId53" Type="http://schemas.openxmlformats.org/officeDocument/2006/relationships/tags" Target="../tags/tag163.xml"/><Relationship Id="rId54" Type="http://schemas.openxmlformats.org/officeDocument/2006/relationships/tags" Target="../tags/tag164.xml"/><Relationship Id="rId55" Type="http://schemas.openxmlformats.org/officeDocument/2006/relationships/tags" Target="../tags/tag165.xml"/><Relationship Id="rId56" Type="http://schemas.openxmlformats.org/officeDocument/2006/relationships/tags" Target="../tags/tag166.xml"/><Relationship Id="rId57" Type="http://schemas.openxmlformats.org/officeDocument/2006/relationships/tags" Target="../tags/tag167.xml"/><Relationship Id="rId58" Type="http://schemas.openxmlformats.org/officeDocument/2006/relationships/tags" Target="../tags/tag168.xml"/><Relationship Id="rId59" Type="http://schemas.openxmlformats.org/officeDocument/2006/relationships/tags" Target="../tags/tag169.xml"/><Relationship Id="rId40" Type="http://schemas.openxmlformats.org/officeDocument/2006/relationships/tags" Target="../tags/tag150.xml"/><Relationship Id="rId41" Type="http://schemas.openxmlformats.org/officeDocument/2006/relationships/tags" Target="../tags/tag151.xml"/><Relationship Id="rId42" Type="http://schemas.openxmlformats.org/officeDocument/2006/relationships/tags" Target="../tags/tag152.xml"/><Relationship Id="rId43" Type="http://schemas.openxmlformats.org/officeDocument/2006/relationships/tags" Target="../tags/tag153.xml"/><Relationship Id="rId44" Type="http://schemas.openxmlformats.org/officeDocument/2006/relationships/tags" Target="../tags/tag154.xml"/><Relationship Id="rId45" Type="http://schemas.openxmlformats.org/officeDocument/2006/relationships/tags" Target="../tags/tag155.xml"/><Relationship Id="rId46" Type="http://schemas.openxmlformats.org/officeDocument/2006/relationships/tags" Target="../tags/tag156.xml"/><Relationship Id="rId47" Type="http://schemas.openxmlformats.org/officeDocument/2006/relationships/tags" Target="../tags/tag157.xml"/><Relationship Id="rId48" Type="http://schemas.openxmlformats.org/officeDocument/2006/relationships/tags" Target="../tags/tag158.xml"/><Relationship Id="rId49" Type="http://schemas.openxmlformats.org/officeDocument/2006/relationships/tags" Target="../tags/tag159.xml"/><Relationship Id="rId1" Type="http://schemas.openxmlformats.org/officeDocument/2006/relationships/vmlDrawing" Target="../drawings/vmlDrawing4.vml"/><Relationship Id="rId2" Type="http://schemas.openxmlformats.org/officeDocument/2006/relationships/tags" Target="../tags/tag112.xml"/><Relationship Id="rId3" Type="http://schemas.openxmlformats.org/officeDocument/2006/relationships/tags" Target="../tags/tag113.xml"/><Relationship Id="rId4" Type="http://schemas.openxmlformats.org/officeDocument/2006/relationships/tags" Target="../tags/tag114.xml"/><Relationship Id="rId5" Type="http://schemas.openxmlformats.org/officeDocument/2006/relationships/tags" Target="../tags/tag115.xml"/><Relationship Id="rId6" Type="http://schemas.openxmlformats.org/officeDocument/2006/relationships/tags" Target="../tags/tag116.xml"/><Relationship Id="rId7" Type="http://schemas.openxmlformats.org/officeDocument/2006/relationships/tags" Target="../tags/tag117.xml"/><Relationship Id="rId8" Type="http://schemas.openxmlformats.org/officeDocument/2006/relationships/tags" Target="../tags/tag118.xml"/><Relationship Id="rId9" Type="http://schemas.openxmlformats.org/officeDocument/2006/relationships/tags" Target="../tags/tag119.xml"/><Relationship Id="rId30" Type="http://schemas.openxmlformats.org/officeDocument/2006/relationships/tags" Target="../tags/tag140.xml"/><Relationship Id="rId31" Type="http://schemas.openxmlformats.org/officeDocument/2006/relationships/tags" Target="../tags/tag141.xml"/><Relationship Id="rId32" Type="http://schemas.openxmlformats.org/officeDocument/2006/relationships/tags" Target="../tags/tag142.xml"/><Relationship Id="rId33" Type="http://schemas.openxmlformats.org/officeDocument/2006/relationships/tags" Target="../tags/tag143.xml"/><Relationship Id="rId34" Type="http://schemas.openxmlformats.org/officeDocument/2006/relationships/tags" Target="../tags/tag144.xml"/><Relationship Id="rId35" Type="http://schemas.openxmlformats.org/officeDocument/2006/relationships/tags" Target="../tags/tag145.xml"/><Relationship Id="rId36" Type="http://schemas.openxmlformats.org/officeDocument/2006/relationships/tags" Target="../tags/tag146.xml"/><Relationship Id="rId37" Type="http://schemas.openxmlformats.org/officeDocument/2006/relationships/tags" Target="../tags/tag147.xml"/><Relationship Id="rId38" Type="http://schemas.openxmlformats.org/officeDocument/2006/relationships/tags" Target="../tags/tag148.xml"/><Relationship Id="rId39" Type="http://schemas.openxmlformats.org/officeDocument/2006/relationships/tags" Target="../tags/tag149.xml"/><Relationship Id="rId70" Type="http://schemas.openxmlformats.org/officeDocument/2006/relationships/image" Target="../media/image83.emf"/><Relationship Id="rId71" Type="http://schemas.openxmlformats.org/officeDocument/2006/relationships/oleObject" Target="../embeddings/oleObject8.bin"/><Relationship Id="rId72" Type="http://schemas.openxmlformats.org/officeDocument/2006/relationships/image" Target="../media/image84.emf"/><Relationship Id="rId20" Type="http://schemas.openxmlformats.org/officeDocument/2006/relationships/tags" Target="../tags/tag130.xml"/><Relationship Id="rId21" Type="http://schemas.openxmlformats.org/officeDocument/2006/relationships/tags" Target="../tags/tag131.xml"/><Relationship Id="rId22" Type="http://schemas.openxmlformats.org/officeDocument/2006/relationships/tags" Target="../tags/tag132.xml"/><Relationship Id="rId23" Type="http://schemas.openxmlformats.org/officeDocument/2006/relationships/tags" Target="../tags/tag133.xml"/><Relationship Id="rId24" Type="http://schemas.openxmlformats.org/officeDocument/2006/relationships/tags" Target="../tags/tag134.xml"/><Relationship Id="rId25" Type="http://schemas.openxmlformats.org/officeDocument/2006/relationships/tags" Target="../tags/tag135.xml"/><Relationship Id="rId26" Type="http://schemas.openxmlformats.org/officeDocument/2006/relationships/tags" Target="../tags/tag136.xml"/><Relationship Id="rId27" Type="http://schemas.openxmlformats.org/officeDocument/2006/relationships/tags" Target="../tags/tag137.xml"/><Relationship Id="rId28" Type="http://schemas.openxmlformats.org/officeDocument/2006/relationships/tags" Target="../tags/tag138.xml"/><Relationship Id="rId29" Type="http://schemas.openxmlformats.org/officeDocument/2006/relationships/tags" Target="../tags/tag139.xml"/><Relationship Id="rId60" Type="http://schemas.openxmlformats.org/officeDocument/2006/relationships/tags" Target="../tags/tag170.xml"/><Relationship Id="rId61" Type="http://schemas.openxmlformats.org/officeDocument/2006/relationships/tags" Target="../tags/tag171.xml"/><Relationship Id="rId62" Type="http://schemas.openxmlformats.org/officeDocument/2006/relationships/tags" Target="../tags/tag172.xml"/><Relationship Id="rId10" Type="http://schemas.openxmlformats.org/officeDocument/2006/relationships/tags" Target="../tags/tag120.xml"/><Relationship Id="rId11" Type="http://schemas.openxmlformats.org/officeDocument/2006/relationships/tags" Target="../tags/tag121.xml"/><Relationship Id="rId12" Type="http://schemas.openxmlformats.org/officeDocument/2006/relationships/tags" Target="../tags/tag1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9" Type="http://schemas.openxmlformats.org/officeDocument/2006/relationships/image" Target="../media/image21.png"/><Relationship Id="rId20" Type="http://schemas.openxmlformats.org/officeDocument/2006/relationships/image" Target="../media/image32.png"/><Relationship Id="rId21" Type="http://schemas.openxmlformats.org/officeDocument/2006/relationships/image" Target="../media/image33.png"/><Relationship Id="rId22" Type="http://schemas.openxmlformats.org/officeDocument/2006/relationships/image" Target="../media/image34.png"/><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8.png"/><Relationship Id="rId1" Type="http://schemas.openxmlformats.org/officeDocument/2006/relationships/tags" Target="../tags/tag2.xml"/><Relationship Id="rId2"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3" Type="http://schemas.openxmlformats.org/officeDocument/2006/relationships/tags" Target="../tags/tag14.xml"/><Relationship Id="rId14" Type="http://schemas.openxmlformats.org/officeDocument/2006/relationships/tags" Target="../tags/tag15.xml"/><Relationship Id="rId15" Type="http://schemas.openxmlformats.org/officeDocument/2006/relationships/tags" Target="../tags/tag16.xml"/><Relationship Id="rId16" Type="http://schemas.openxmlformats.org/officeDocument/2006/relationships/tags" Target="../tags/tag17.xml"/><Relationship Id="rId17" Type="http://schemas.openxmlformats.org/officeDocument/2006/relationships/tags" Target="../tags/tag18.xml"/><Relationship Id="rId18" Type="http://schemas.openxmlformats.org/officeDocument/2006/relationships/tags" Target="../tags/tag19.xml"/><Relationship Id="rId19" Type="http://schemas.openxmlformats.org/officeDocument/2006/relationships/tags" Target="../tags/tag20.xml"/><Relationship Id="rId63" Type="http://schemas.openxmlformats.org/officeDocument/2006/relationships/image" Target="../media/image19.png"/><Relationship Id="rId64" Type="http://schemas.openxmlformats.org/officeDocument/2006/relationships/image" Target="../media/image39.png"/><Relationship Id="rId65" Type="http://schemas.openxmlformats.org/officeDocument/2006/relationships/image" Target="../media/image40.png"/><Relationship Id="rId66" Type="http://schemas.openxmlformats.org/officeDocument/2006/relationships/image" Target="../media/image41.png"/><Relationship Id="rId67" Type="http://schemas.openxmlformats.org/officeDocument/2006/relationships/image" Target="../media/image17.png"/><Relationship Id="rId68" Type="http://schemas.openxmlformats.org/officeDocument/2006/relationships/image" Target="../media/image42.png"/><Relationship Id="rId69" Type="http://schemas.openxmlformats.org/officeDocument/2006/relationships/image" Target="../media/image43.png"/><Relationship Id="rId50" Type="http://schemas.openxmlformats.org/officeDocument/2006/relationships/oleObject" Target="../embeddings/oleObject1.bin"/><Relationship Id="rId51" Type="http://schemas.openxmlformats.org/officeDocument/2006/relationships/image" Target="../media/image36.emf"/><Relationship Id="rId52" Type="http://schemas.openxmlformats.org/officeDocument/2006/relationships/image" Target="../media/image37.png"/><Relationship Id="rId53" Type="http://schemas.openxmlformats.org/officeDocument/2006/relationships/image" Target="../media/image28.png"/><Relationship Id="rId54" Type="http://schemas.openxmlformats.org/officeDocument/2006/relationships/image" Target="../media/image15.png"/><Relationship Id="rId55" Type="http://schemas.openxmlformats.org/officeDocument/2006/relationships/image" Target="../media/image38.png"/><Relationship Id="rId56" Type="http://schemas.openxmlformats.org/officeDocument/2006/relationships/image" Target="../media/image20.png"/><Relationship Id="rId57" Type="http://schemas.openxmlformats.org/officeDocument/2006/relationships/image" Target="../media/image21.png"/><Relationship Id="rId58" Type="http://schemas.openxmlformats.org/officeDocument/2006/relationships/image" Target="../media/image22.png"/><Relationship Id="rId59" Type="http://schemas.openxmlformats.org/officeDocument/2006/relationships/image" Target="../media/image23.png"/><Relationship Id="rId40" Type="http://schemas.openxmlformats.org/officeDocument/2006/relationships/tags" Target="../tags/tag41.xml"/><Relationship Id="rId41" Type="http://schemas.openxmlformats.org/officeDocument/2006/relationships/tags" Target="../tags/tag42.xml"/><Relationship Id="rId42" Type="http://schemas.openxmlformats.org/officeDocument/2006/relationships/tags" Target="../tags/tag43.xml"/><Relationship Id="rId43" Type="http://schemas.openxmlformats.org/officeDocument/2006/relationships/tags" Target="../tags/tag44.xml"/><Relationship Id="rId44" Type="http://schemas.openxmlformats.org/officeDocument/2006/relationships/tags" Target="../tags/tag45.xml"/><Relationship Id="rId45" Type="http://schemas.openxmlformats.org/officeDocument/2006/relationships/tags" Target="../tags/tag46.xml"/><Relationship Id="rId46" Type="http://schemas.openxmlformats.org/officeDocument/2006/relationships/tags" Target="../tags/tag47.xml"/><Relationship Id="rId47" Type="http://schemas.openxmlformats.org/officeDocument/2006/relationships/tags" Target="../tags/tag48.xml"/><Relationship Id="rId48" Type="http://schemas.openxmlformats.org/officeDocument/2006/relationships/slideLayout" Target="../slideLayouts/slideLayout2.xml"/><Relationship Id="rId49" Type="http://schemas.openxmlformats.org/officeDocument/2006/relationships/notesSlide" Target="../notesSlides/notesSlide4.xml"/><Relationship Id="rId1" Type="http://schemas.openxmlformats.org/officeDocument/2006/relationships/vmlDrawing" Target="../drawings/vmlDrawing1.v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tags" Target="../tags/tag9.xml"/><Relationship Id="rId9" Type="http://schemas.openxmlformats.org/officeDocument/2006/relationships/tags" Target="../tags/tag10.xml"/><Relationship Id="rId30" Type="http://schemas.openxmlformats.org/officeDocument/2006/relationships/tags" Target="../tags/tag31.xml"/><Relationship Id="rId31" Type="http://schemas.openxmlformats.org/officeDocument/2006/relationships/tags" Target="../tags/tag32.xml"/><Relationship Id="rId32" Type="http://schemas.openxmlformats.org/officeDocument/2006/relationships/tags" Target="../tags/tag33.xml"/><Relationship Id="rId33" Type="http://schemas.openxmlformats.org/officeDocument/2006/relationships/tags" Target="../tags/tag34.xml"/><Relationship Id="rId34" Type="http://schemas.openxmlformats.org/officeDocument/2006/relationships/tags" Target="../tags/tag35.xml"/><Relationship Id="rId35" Type="http://schemas.openxmlformats.org/officeDocument/2006/relationships/tags" Target="../tags/tag36.xml"/><Relationship Id="rId36" Type="http://schemas.openxmlformats.org/officeDocument/2006/relationships/tags" Target="../tags/tag37.xml"/><Relationship Id="rId37" Type="http://schemas.openxmlformats.org/officeDocument/2006/relationships/tags" Target="../tags/tag38.xml"/><Relationship Id="rId38" Type="http://schemas.openxmlformats.org/officeDocument/2006/relationships/tags" Target="../tags/tag39.xml"/><Relationship Id="rId39" Type="http://schemas.openxmlformats.org/officeDocument/2006/relationships/tags" Target="../tags/tag40.xml"/><Relationship Id="rId70" Type="http://schemas.openxmlformats.org/officeDocument/2006/relationships/image" Target="../media/image44.png"/><Relationship Id="rId71" Type="http://schemas.openxmlformats.org/officeDocument/2006/relationships/image" Target="../media/image45.png"/><Relationship Id="rId72" Type="http://schemas.openxmlformats.org/officeDocument/2006/relationships/image" Target="../media/image46.png"/><Relationship Id="rId20" Type="http://schemas.openxmlformats.org/officeDocument/2006/relationships/tags" Target="../tags/tag21.xml"/><Relationship Id="rId21" Type="http://schemas.openxmlformats.org/officeDocument/2006/relationships/tags" Target="../tags/tag22.xml"/><Relationship Id="rId22" Type="http://schemas.openxmlformats.org/officeDocument/2006/relationships/tags" Target="../tags/tag23.xml"/><Relationship Id="rId23" Type="http://schemas.openxmlformats.org/officeDocument/2006/relationships/tags" Target="../tags/tag24.xml"/><Relationship Id="rId24" Type="http://schemas.openxmlformats.org/officeDocument/2006/relationships/tags" Target="../tags/tag25.xml"/><Relationship Id="rId25" Type="http://schemas.openxmlformats.org/officeDocument/2006/relationships/tags" Target="../tags/tag26.xml"/><Relationship Id="rId26" Type="http://schemas.openxmlformats.org/officeDocument/2006/relationships/tags" Target="../tags/tag27.xml"/><Relationship Id="rId27" Type="http://schemas.openxmlformats.org/officeDocument/2006/relationships/tags" Target="../tags/tag28.xml"/><Relationship Id="rId28" Type="http://schemas.openxmlformats.org/officeDocument/2006/relationships/tags" Target="../tags/tag29.xml"/><Relationship Id="rId29" Type="http://schemas.openxmlformats.org/officeDocument/2006/relationships/tags" Target="../tags/tag30.xml"/><Relationship Id="rId73" Type="http://schemas.openxmlformats.org/officeDocument/2006/relationships/image" Target="../media/image47.png"/><Relationship Id="rId74" Type="http://schemas.openxmlformats.org/officeDocument/2006/relationships/image" Target="../media/image48.png"/><Relationship Id="rId75" Type="http://schemas.openxmlformats.org/officeDocument/2006/relationships/image" Target="../media/image49.png"/><Relationship Id="rId76" Type="http://schemas.openxmlformats.org/officeDocument/2006/relationships/image" Target="../media/image50.png"/><Relationship Id="rId77" Type="http://schemas.openxmlformats.org/officeDocument/2006/relationships/image" Target="../media/image51.png"/><Relationship Id="rId78" Type="http://schemas.openxmlformats.org/officeDocument/2006/relationships/image" Target="../media/image52.png"/><Relationship Id="rId60" Type="http://schemas.openxmlformats.org/officeDocument/2006/relationships/image" Target="../media/image24.png"/><Relationship Id="rId61" Type="http://schemas.openxmlformats.org/officeDocument/2006/relationships/image" Target="../media/image16.png"/><Relationship Id="rId62" Type="http://schemas.openxmlformats.org/officeDocument/2006/relationships/image" Target="../media/image18.png"/><Relationship Id="rId10" Type="http://schemas.openxmlformats.org/officeDocument/2006/relationships/tags" Target="../tags/tag11.xml"/><Relationship Id="rId11" Type="http://schemas.openxmlformats.org/officeDocument/2006/relationships/tags" Target="../tags/tag12.xml"/><Relationship Id="rId12"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7.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15.png"/><Relationship Id="rId8" Type="http://schemas.openxmlformats.org/officeDocument/2006/relationships/image" Target="../media/image23.png"/><Relationship Id="rId9" Type="http://schemas.openxmlformats.org/officeDocument/2006/relationships/image" Target="../media/image55.png"/><Relationship Id="rId1" Type="http://schemas.openxmlformats.org/officeDocument/2006/relationships/tags" Target="../tags/tag49.xml"/><Relationship Id="rId2"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9" Type="http://schemas.openxmlformats.org/officeDocument/2006/relationships/image" Target="../media/image27.png"/><Relationship Id="rId20" Type="http://schemas.openxmlformats.org/officeDocument/2006/relationships/image" Target="../media/image59.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60.png"/><Relationship Id="rId24" Type="http://schemas.openxmlformats.org/officeDocument/2006/relationships/image" Target="../media/image61.png"/><Relationship Id="rId25" Type="http://schemas.openxmlformats.org/officeDocument/2006/relationships/image" Target="../media/image62.emf"/><Relationship Id="rId26" Type="http://schemas.openxmlformats.org/officeDocument/2006/relationships/image" Target="../media/image63.emf"/><Relationship Id="rId27" Type="http://schemas.openxmlformats.org/officeDocument/2006/relationships/image" Target="../media/image64.emf"/><Relationship Id="rId10" Type="http://schemas.openxmlformats.org/officeDocument/2006/relationships/image" Target="../media/image56.png"/><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7" Type="http://schemas.openxmlformats.org/officeDocument/2006/relationships/image" Target="../media/image34.png"/><Relationship Id="rId18" Type="http://schemas.openxmlformats.org/officeDocument/2006/relationships/image" Target="../media/image57.png"/><Relationship Id="rId19" Type="http://schemas.openxmlformats.org/officeDocument/2006/relationships/image" Target="../media/image58.png"/><Relationship Id="rId1" Type="http://schemas.openxmlformats.org/officeDocument/2006/relationships/slideLayout" Target="../slideLayouts/slideLayout56.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48.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15.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3" Type="http://schemas.openxmlformats.org/officeDocument/2006/relationships/tags" Target="../tags/tag61.xml"/><Relationship Id="rId14" Type="http://schemas.openxmlformats.org/officeDocument/2006/relationships/tags" Target="../tags/tag62.xml"/><Relationship Id="rId15" Type="http://schemas.openxmlformats.org/officeDocument/2006/relationships/tags" Target="../tags/tag63.xml"/><Relationship Id="rId16" Type="http://schemas.openxmlformats.org/officeDocument/2006/relationships/tags" Target="../tags/tag64.xml"/><Relationship Id="rId17" Type="http://schemas.openxmlformats.org/officeDocument/2006/relationships/tags" Target="../tags/tag65.xml"/><Relationship Id="rId18" Type="http://schemas.openxmlformats.org/officeDocument/2006/relationships/tags" Target="../tags/tag66.xml"/><Relationship Id="rId19" Type="http://schemas.openxmlformats.org/officeDocument/2006/relationships/tags" Target="../tags/tag67.xml"/><Relationship Id="rId50" Type="http://schemas.openxmlformats.org/officeDocument/2006/relationships/image" Target="../media/image47.png"/><Relationship Id="rId51" Type="http://schemas.openxmlformats.org/officeDocument/2006/relationships/image" Target="../media/image49.png"/><Relationship Id="rId52" Type="http://schemas.openxmlformats.org/officeDocument/2006/relationships/hyperlink" Target="http://www.iwishiwere21.com/" TargetMode="External"/><Relationship Id="rId53" Type="http://schemas.openxmlformats.org/officeDocument/2006/relationships/image" Target="../media/image71.jpeg"/><Relationship Id="rId40" Type="http://schemas.openxmlformats.org/officeDocument/2006/relationships/image" Target="../media/image36.emf"/><Relationship Id="rId41" Type="http://schemas.openxmlformats.org/officeDocument/2006/relationships/image" Target="../media/image65.png"/><Relationship Id="rId42" Type="http://schemas.openxmlformats.org/officeDocument/2006/relationships/image" Target="../media/image23.png"/><Relationship Id="rId43" Type="http://schemas.openxmlformats.org/officeDocument/2006/relationships/image" Target="../media/image55.png"/><Relationship Id="rId44" Type="http://schemas.openxmlformats.org/officeDocument/2006/relationships/image" Target="../media/image66.png"/><Relationship Id="rId45" Type="http://schemas.openxmlformats.org/officeDocument/2006/relationships/image" Target="../media/image67.png"/><Relationship Id="rId46" Type="http://schemas.openxmlformats.org/officeDocument/2006/relationships/image" Target="../media/image16.png"/><Relationship Id="rId47" Type="http://schemas.openxmlformats.org/officeDocument/2006/relationships/image" Target="../media/image68.jpeg"/><Relationship Id="rId48" Type="http://schemas.openxmlformats.org/officeDocument/2006/relationships/image" Target="../media/image69.png"/><Relationship Id="rId49" Type="http://schemas.openxmlformats.org/officeDocument/2006/relationships/image" Target="../media/image70.jpeg"/><Relationship Id="rId1" Type="http://schemas.openxmlformats.org/officeDocument/2006/relationships/vmlDrawing" Target="../drawings/vmlDrawing2.vml"/><Relationship Id="rId2" Type="http://schemas.openxmlformats.org/officeDocument/2006/relationships/tags" Target="../tags/tag50.xml"/><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tags" Target="../tags/tag54.xml"/><Relationship Id="rId7" Type="http://schemas.openxmlformats.org/officeDocument/2006/relationships/tags" Target="../tags/tag55.xml"/><Relationship Id="rId8" Type="http://schemas.openxmlformats.org/officeDocument/2006/relationships/tags" Target="../tags/tag56.xml"/><Relationship Id="rId9" Type="http://schemas.openxmlformats.org/officeDocument/2006/relationships/tags" Target="../tags/tag57.xml"/><Relationship Id="rId30" Type="http://schemas.openxmlformats.org/officeDocument/2006/relationships/tags" Target="../tags/tag78.xml"/><Relationship Id="rId31" Type="http://schemas.openxmlformats.org/officeDocument/2006/relationships/tags" Target="../tags/tag79.xml"/><Relationship Id="rId32" Type="http://schemas.openxmlformats.org/officeDocument/2006/relationships/tags" Target="../tags/tag80.xml"/><Relationship Id="rId33" Type="http://schemas.openxmlformats.org/officeDocument/2006/relationships/tags" Target="../tags/tag81.xml"/><Relationship Id="rId34" Type="http://schemas.openxmlformats.org/officeDocument/2006/relationships/tags" Target="../tags/tag82.xml"/><Relationship Id="rId35" Type="http://schemas.openxmlformats.org/officeDocument/2006/relationships/tags" Target="../tags/tag83.xml"/><Relationship Id="rId36" Type="http://schemas.openxmlformats.org/officeDocument/2006/relationships/tags" Target="../tags/tag84.xml"/><Relationship Id="rId37" Type="http://schemas.openxmlformats.org/officeDocument/2006/relationships/slideLayout" Target="../slideLayouts/slideLayout57.xml"/><Relationship Id="rId38" Type="http://schemas.openxmlformats.org/officeDocument/2006/relationships/notesSlide" Target="../notesSlides/notesSlide7.xml"/><Relationship Id="rId39" Type="http://schemas.openxmlformats.org/officeDocument/2006/relationships/oleObject" Target="../embeddings/oleObject2.bin"/><Relationship Id="rId20" Type="http://schemas.openxmlformats.org/officeDocument/2006/relationships/tags" Target="../tags/tag68.xml"/><Relationship Id="rId21" Type="http://schemas.openxmlformats.org/officeDocument/2006/relationships/tags" Target="../tags/tag69.xml"/><Relationship Id="rId22" Type="http://schemas.openxmlformats.org/officeDocument/2006/relationships/tags" Target="../tags/tag70.xml"/><Relationship Id="rId23" Type="http://schemas.openxmlformats.org/officeDocument/2006/relationships/tags" Target="../tags/tag71.xml"/><Relationship Id="rId24" Type="http://schemas.openxmlformats.org/officeDocument/2006/relationships/tags" Target="../tags/tag72.xml"/><Relationship Id="rId25" Type="http://schemas.openxmlformats.org/officeDocument/2006/relationships/tags" Target="../tags/tag73.xml"/><Relationship Id="rId26" Type="http://schemas.openxmlformats.org/officeDocument/2006/relationships/tags" Target="../tags/tag74.xml"/><Relationship Id="rId27" Type="http://schemas.openxmlformats.org/officeDocument/2006/relationships/tags" Target="../tags/tag75.xml"/><Relationship Id="rId28" Type="http://schemas.openxmlformats.org/officeDocument/2006/relationships/tags" Target="../tags/tag76.xml"/><Relationship Id="rId29" Type="http://schemas.openxmlformats.org/officeDocument/2006/relationships/tags" Target="../tags/tag77.xml"/><Relationship Id="rId10" Type="http://schemas.openxmlformats.org/officeDocument/2006/relationships/tags" Target="../tags/tag58.xml"/><Relationship Id="rId11" Type="http://schemas.openxmlformats.org/officeDocument/2006/relationships/tags" Target="../tags/tag59.xml"/><Relationship Id="rId12" Type="http://schemas.openxmlformats.org/officeDocument/2006/relationships/tags" Target="../tags/tag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Virtualising</a:t>
            </a:r>
            <a:r>
              <a:rPr lang="en-US" dirty="0" smtClean="0"/>
              <a:t> The Network with Cloud-based CPE</a:t>
            </a:r>
            <a:endParaRPr lang="en-US" dirty="0"/>
          </a:p>
        </p:txBody>
      </p:sp>
      <p:sp>
        <p:nvSpPr>
          <p:cNvPr id="5" name="Subtitle 4"/>
          <p:cNvSpPr>
            <a:spLocks noGrp="1"/>
          </p:cNvSpPr>
          <p:nvPr>
            <p:ph type="subTitle" idx="1"/>
          </p:nvPr>
        </p:nvSpPr>
        <p:spPr/>
        <p:txBody>
          <a:bodyPr/>
          <a:lstStyle/>
          <a:p>
            <a:r>
              <a:rPr lang="en-US" dirty="0" smtClean="0"/>
              <a:t>Tim Nagy</a:t>
            </a:r>
          </a:p>
          <a:p>
            <a:r>
              <a:rPr lang="en-US" dirty="0" err="1" smtClean="0"/>
              <a:t>AusNOG</a:t>
            </a:r>
            <a:r>
              <a:rPr lang="en-US" dirty="0" smtClean="0"/>
              <a:t> 2013 – 6 September 2013</a:t>
            </a:r>
            <a:endParaRPr lang="en-US" dirty="0"/>
          </a:p>
        </p:txBody>
      </p:sp>
    </p:spTree>
    <p:extLst>
      <p:ext uri="{BB962C8B-B14F-4D97-AF65-F5344CB8AC3E}">
        <p14:creationId xmlns:p14="http://schemas.microsoft.com/office/powerpoint/2010/main" val="1407916117"/>
      </p:ext>
    </p:extLst>
  </p:cSld>
  <p:clrMapOvr>
    <a:masterClrMapping/>
  </p:clrMapOvr>
  <p:transition xmlns:p14="http://schemas.microsoft.com/office/powerpoint/2010/mai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183"/>
          <p:cNvSpPr/>
          <p:nvPr/>
        </p:nvSpPr>
        <p:spPr>
          <a:xfrm>
            <a:off x="6881030" y="3616782"/>
            <a:ext cx="895350" cy="1187523"/>
          </a:xfrm>
          <a:prstGeom prst="rect">
            <a:avLst/>
          </a:prstGeom>
          <a:solidFill>
            <a:srgbClr val="5D87A1"/>
          </a:solidFill>
          <a:ln w="12700">
            <a:solidFill>
              <a:schemeClr val="accent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000" dirty="0" smtClean="0"/>
              <a:t>BUSINESS CLOUD CPE </a:t>
            </a:r>
            <a:br>
              <a:rPr lang="en-US" sz="2000" dirty="0" smtClean="0"/>
            </a:br>
            <a:r>
              <a:rPr lang="en-US" sz="2000" b="0" dirty="0" smtClean="0"/>
              <a:t>CO/POP Centric Architecture (PE)</a:t>
            </a:r>
            <a:endParaRPr lang="en-US" sz="1400" b="0" dirty="0"/>
          </a:p>
        </p:txBody>
      </p:sp>
      <p:grpSp>
        <p:nvGrpSpPr>
          <p:cNvPr id="4" name="Group 182"/>
          <p:cNvGrpSpPr/>
          <p:nvPr/>
        </p:nvGrpSpPr>
        <p:grpSpPr>
          <a:xfrm>
            <a:off x="6900744" y="3953711"/>
            <a:ext cx="850606" cy="829339"/>
            <a:chOff x="5904549" y="2153167"/>
            <a:chExt cx="1889791" cy="1909951"/>
          </a:xfrm>
        </p:grpSpPr>
        <p:sp>
          <p:nvSpPr>
            <p:cNvPr id="3" name="Oval 2"/>
            <p:cNvSpPr/>
            <p:nvPr/>
          </p:nvSpPr>
          <p:spPr>
            <a:xfrm>
              <a:off x="5904549" y="2153167"/>
              <a:ext cx="1889791" cy="1909951"/>
            </a:xfrm>
            <a:prstGeom prst="ellipse">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15"/>
            <p:cNvGrpSpPr/>
            <p:nvPr/>
          </p:nvGrpSpPr>
          <p:grpSpPr>
            <a:xfrm>
              <a:off x="6528630" y="2291297"/>
              <a:ext cx="581773" cy="447931"/>
              <a:chOff x="5622900" y="2291297"/>
              <a:chExt cx="581773" cy="447931"/>
            </a:xfrm>
          </p:grpSpPr>
          <p:grpSp>
            <p:nvGrpSpPr>
              <p:cNvPr id="8" name="Group 12"/>
              <p:cNvGrpSpPr/>
              <p:nvPr/>
            </p:nvGrpSpPr>
            <p:grpSpPr>
              <a:xfrm>
                <a:off x="5663986" y="2324432"/>
                <a:ext cx="540687" cy="414796"/>
                <a:chOff x="2887650" y="1901684"/>
                <a:chExt cx="540687" cy="414796"/>
              </a:xfrm>
              <a:effectLst>
                <a:outerShdw blurRad="50800" dist="38100" dir="2700000" algn="tl" rotWithShape="0">
                  <a:prstClr val="black">
                    <a:alpha val="40000"/>
                  </a:prstClr>
                </a:outerShdw>
              </a:effectLst>
            </p:grpSpPr>
            <p:sp>
              <p:nvSpPr>
                <p:cNvPr id="14" name="Rectangle 13"/>
                <p:cNvSpPr/>
                <p:nvPr/>
              </p:nvSpPr>
              <p:spPr>
                <a:xfrm>
                  <a:off x="2887650" y="1901684"/>
                  <a:ext cx="539360"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15" name="Rectangle 14"/>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nvGrpSpPr>
              <p:cNvPr id="9" name="Group 7"/>
              <p:cNvGrpSpPr/>
              <p:nvPr/>
            </p:nvGrpSpPr>
            <p:grpSpPr>
              <a:xfrm>
                <a:off x="5622900" y="2291297"/>
                <a:ext cx="540687" cy="414796"/>
                <a:chOff x="2887650" y="1901684"/>
                <a:chExt cx="540687" cy="414796"/>
              </a:xfrm>
              <a:effectLst>
                <a:outerShdw blurRad="50800" dist="38100" dir="2700000" algn="tl" rotWithShape="0">
                  <a:prstClr val="black">
                    <a:alpha val="40000"/>
                  </a:prstClr>
                </a:outerShdw>
              </a:effectLst>
            </p:grpSpPr>
            <p:sp>
              <p:nvSpPr>
                <p:cNvPr id="6" name="Rectangle 5"/>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7" name="Rectangle 6"/>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grpSp>
          <p:nvGrpSpPr>
            <p:cNvPr id="10" name="Group 16"/>
            <p:cNvGrpSpPr/>
            <p:nvPr/>
          </p:nvGrpSpPr>
          <p:grpSpPr>
            <a:xfrm>
              <a:off x="7007021" y="2968463"/>
              <a:ext cx="581773" cy="447931"/>
              <a:chOff x="5622900" y="2291297"/>
              <a:chExt cx="581773" cy="447931"/>
            </a:xfrm>
          </p:grpSpPr>
          <p:grpSp>
            <p:nvGrpSpPr>
              <p:cNvPr id="11" name="Group 12"/>
              <p:cNvGrpSpPr/>
              <p:nvPr/>
            </p:nvGrpSpPr>
            <p:grpSpPr>
              <a:xfrm>
                <a:off x="5663986" y="2324432"/>
                <a:ext cx="540687" cy="414796"/>
                <a:chOff x="2887650" y="1901684"/>
                <a:chExt cx="540687" cy="414796"/>
              </a:xfrm>
              <a:effectLst>
                <a:outerShdw blurRad="50800" dist="38100" dir="2700000" algn="tl" rotWithShape="0">
                  <a:prstClr val="black">
                    <a:alpha val="40000"/>
                  </a:prstClr>
                </a:outerShdw>
              </a:effectLst>
            </p:grpSpPr>
            <p:sp>
              <p:nvSpPr>
                <p:cNvPr id="22" name="Rectangle 21"/>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23" name="Rectangle 22"/>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nvGrpSpPr>
              <p:cNvPr id="12" name="Group 7"/>
              <p:cNvGrpSpPr/>
              <p:nvPr/>
            </p:nvGrpSpPr>
            <p:grpSpPr>
              <a:xfrm>
                <a:off x="5622900" y="2291297"/>
                <a:ext cx="540687" cy="414796"/>
                <a:chOff x="2887650" y="1901684"/>
                <a:chExt cx="540687" cy="414796"/>
              </a:xfrm>
              <a:effectLst>
                <a:outerShdw blurRad="50800" dist="38100" dir="2700000" algn="tl" rotWithShape="0">
                  <a:prstClr val="black">
                    <a:alpha val="40000"/>
                  </a:prstClr>
                </a:outerShdw>
              </a:effectLst>
            </p:grpSpPr>
            <p:sp>
              <p:nvSpPr>
                <p:cNvPr id="20" name="Rectangle 19"/>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21" name="Rectangle 20"/>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grpSp>
          <p:nvGrpSpPr>
            <p:cNvPr id="13" name="Group 30"/>
            <p:cNvGrpSpPr/>
            <p:nvPr/>
          </p:nvGrpSpPr>
          <p:grpSpPr>
            <a:xfrm>
              <a:off x="6093961" y="2968482"/>
              <a:ext cx="580448" cy="447931"/>
              <a:chOff x="5624225" y="2291297"/>
              <a:chExt cx="580448" cy="447931"/>
            </a:xfrm>
          </p:grpSpPr>
          <p:grpSp>
            <p:nvGrpSpPr>
              <p:cNvPr id="16" name="Group 12"/>
              <p:cNvGrpSpPr/>
              <p:nvPr/>
            </p:nvGrpSpPr>
            <p:grpSpPr>
              <a:xfrm>
                <a:off x="5663986" y="2324432"/>
                <a:ext cx="540687" cy="414796"/>
                <a:chOff x="2887650" y="1901684"/>
                <a:chExt cx="540687" cy="414796"/>
              </a:xfrm>
              <a:effectLst>
                <a:outerShdw blurRad="50800" dist="38100" dir="2700000" algn="tl" rotWithShape="0">
                  <a:prstClr val="black">
                    <a:alpha val="40000"/>
                  </a:prstClr>
                </a:outerShdw>
              </a:effectLst>
            </p:grpSpPr>
            <p:sp>
              <p:nvSpPr>
                <p:cNvPr id="36" name="Rectangle 35"/>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37" name="Rectangle 36"/>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nvGrpSpPr>
              <p:cNvPr id="17" name="Group 7"/>
              <p:cNvGrpSpPr/>
              <p:nvPr/>
            </p:nvGrpSpPr>
            <p:grpSpPr>
              <a:xfrm>
                <a:off x="5624225" y="2291297"/>
                <a:ext cx="545988" cy="414796"/>
                <a:chOff x="2888975" y="1901684"/>
                <a:chExt cx="545988" cy="414796"/>
              </a:xfrm>
              <a:effectLst>
                <a:outerShdw blurRad="50800" dist="38100" dir="2700000" algn="tl" rotWithShape="0">
                  <a:prstClr val="black">
                    <a:alpha val="40000"/>
                  </a:prstClr>
                </a:outerShdw>
              </a:effectLst>
            </p:grpSpPr>
            <p:sp>
              <p:nvSpPr>
                <p:cNvPr id="34" name="Rectangle 33"/>
                <p:cNvSpPr/>
                <p:nvPr/>
              </p:nvSpPr>
              <p:spPr>
                <a:xfrm>
                  <a:off x="2895601"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35" name="Rectangle 34"/>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cxnSp>
          <p:nvCxnSpPr>
            <p:cNvPr id="39" name="Straight Connector 38"/>
            <p:cNvCxnSpPr/>
            <p:nvPr/>
          </p:nvCxnSpPr>
          <p:spPr>
            <a:xfrm rot="5400000">
              <a:off x="6453758" y="2622603"/>
              <a:ext cx="262389" cy="429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6906984" y="2598745"/>
              <a:ext cx="262370" cy="477066"/>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559800" y="2922910"/>
              <a:ext cx="415498" cy="637923"/>
            </a:xfrm>
            <a:prstGeom prst="rect">
              <a:avLst/>
            </a:prstGeom>
            <a:noFill/>
          </p:spPr>
          <p:txBody>
            <a:bodyPr wrap="square" rtlCol="0">
              <a:spAutoFit/>
            </a:bodyPr>
            <a:lstStyle/>
            <a:p>
              <a:r>
                <a:rPr lang="en-US" sz="1200" dirty="0" smtClean="0"/>
                <a:t>…</a:t>
              </a:r>
              <a:endParaRPr lang="en-US" sz="1200" dirty="0"/>
            </a:p>
          </p:txBody>
        </p:sp>
        <p:sp>
          <p:nvSpPr>
            <p:cNvPr id="46" name="TextBox 45"/>
            <p:cNvSpPr txBox="1"/>
            <p:nvPr/>
          </p:nvSpPr>
          <p:spPr>
            <a:xfrm>
              <a:off x="6092414" y="3485814"/>
              <a:ext cx="410417" cy="496163"/>
            </a:xfrm>
            <a:prstGeom prst="rect">
              <a:avLst/>
            </a:prstGeom>
            <a:noFill/>
          </p:spPr>
          <p:txBody>
            <a:bodyPr wrap="none" rtlCol="0">
              <a:spAutoFit/>
            </a:bodyPr>
            <a:lstStyle/>
            <a:p>
              <a:endParaRPr lang="en-US" sz="800" b="1" dirty="0"/>
            </a:p>
          </p:txBody>
        </p:sp>
      </p:grpSp>
      <p:sp>
        <p:nvSpPr>
          <p:cNvPr id="153" name="Rectangle 7"/>
          <p:cNvSpPr>
            <a:spLocks noChangeArrowheads="1"/>
          </p:cNvSpPr>
          <p:nvPr/>
        </p:nvSpPr>
        <p:spPr bwMode="ltGray">
          <a:xfrm flipH="1">
            <a:off x="450077" y="1992953"/>
            <a:ext cx="1397749" cy="764894"/>
          </a:xfrm>
          <a:prstGeom prst="roundRect">
            <a:avLst>
              <a:gd name="adj" fmla="val 7344"/>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endParaRPr lang="en-US"/>
          </a:p>
        </p:txBody>
      </p:sp>
      <p:grpSp>
        <p:nvGrpSpPr>
          <p:cNvPr id="18" name="Group 153"/>
          <p:cNvGrpSpPr>
            <a:grpSpLocks noChangeAspect="1"/>
          </p:cNvGrpSpPr>
          <p:nvPr/>
        </p:nvGrpSpPr>
        <p:grpSpPr>
          <a:xfrm>
            <a:off x="1168232" y="2015670"/>
            <a:ext cx="593323" cy="652994"/>
            <a:chOff x="702801" y="1569716"/>
            <a:chExt cx="847609" cy="932853"/>
          </a:xfrm>
        </p:grpSpPr>
        <p:sp>
          <p:nvSpPr>
            <p:cNvPr id="155" name="Text Box 15"/>
            <p:cNvSpPr txBox="1">
              <a:spLocks noChangeArrowheads="1"/>
            </p:cNvSpPr>
            <p:nvPr/>
          </p:nvSpPr>
          <p:spPr bwMode="auto">
            <a:xfrm>
              <a:off x="702801" y="2146427"/>
              <a:ext cx="847609" cy="356142"/>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900" b="1" dirty="0"/>
                <a:t>Wireless L2 Bridge</a:t>
              </a:r>
            </a:p>
          </p:txBody>
        </p:sp>
        <p:pic>
          <p:nvPicPr>
            <p:cNvPr id="156" name="Picture 43" descr="CPE Antenna.png"/>
            <p:cNvPicPr>
              <a:picLocks noChangeAspect="1"/>
            </p:cNvPicPr>
            <p:nvPr/>
          </p:nvPicPr>
          <p:blipFill>
            <a:blip r:embed="rId5" cstate="print"/>
            <a:srcRect/>
            <a:stretch>
              <a:fillRect/>
            </a:stretch>
          </p:blipFill>
          <p:spPr bwMode="auto">
            <a:xfrm>
              <a:off x="1072429" y="1569716"/>
              <a:ext cx="314325" cy="487365"/>
            </a:xfrm>
            <a:prstGeom prst="rect">
              <a:avLst/>
            </a:prstGeom>
            <a:noFill/>
            <a:ln w="9525">
              <a:noFill/>
              <a:miter lim="800000"/>
              <a:headEnd/>
              <a:tailEnd/>
            </a:ln>
          </p:spPr>
        </p:pic>
        <p:pic>
          <p:nvPicPr>
            <p:cNvPr id="157" name="Picture 41" descr="Media Gateway.png"/>
            <p:cNvPicPr>
              <a:picLocks noChangeAspect="1"/>
            </p:cNvPicPr>
            <p:nvPr/>
          </p:nvPicPr>
          <p:blipFill>
            <a:blip r:embed="rId6" cstate="print"/>
            <a:srcRect/>
            <a:stretch>
              <a:fillRect/>
            </a:stretch>
          </p:blipFill>
          <p:spPr bwMode="auto">
            <a:xfrm>
              <a:off x="765401" y="1897878"/>
              <a:ext cx="687078" cy="208417"/>
            </a:xfrm>
            <a:prstGeom prst="rect">
              <a:avLst/>
            </a:prstGeom>
            <a:noFill/>
            <a:ln w="9525">
              <a:noFill/>
              <a:miter lim="800000"/>
              <a:headEnd/>
              <a:tailEnd/>
            </a:ln>
          </p:spPr>
        </p:pic>
      </p:grpSp>
      <p:sp>
        <p:nvSpPr>
          <p:cNvPr id="158" name="TextBox 157"/>
          <p:cNvSpPr txBox="1"/>
          <p:nvPr/>
        </p:nvSpPr>
        <p:spPr>
          <a:xfrm>
            <a:off x="407216" y="1981469"/>
            <a:ext cx="710239" cy="553998"/>
          </a:xfrm>
          <a:prstGeom prst="rect">
            <a:avLst/>
          </a:prstGeom>
          <a:noFill/>
        </p:spPr>
        <p:txBody>
          <a:bodyPr wrap="square" rtlCol="0">
            <a:spAutoFit/>
          </a:bodyPr>
          <a:lstStyle/>
          <a:p>
            <a:r>
              <a:rPr lang="en-US" sz="1000" dirty="0" smtClean="0"/>
              <a:t>SOHO, SMB, Branch</a:t>
            </a:r>
            <a:endParaRPr lang="en-US" sz="1000" dirty="0"/>
          </a:p>
        </p:txBody>
      </p:sp>
      <p:cxnSp>
        <p:nvCxnSpPr>
          <p:cNvPr id="159" name="Elbow Connector 158"/>
          <p:cNvCxnSpPr/>
          <p:nvPr/>
        </p:nvCxnSpPr>
        <p:spPr>
          <a:xfrm>
            <a:off x="1693004" y="2230098"/>
            <a:ext cx="2293459" cy="858007"/>
          </a:xfrm>
          <a:prstGeom prst="bentConnector3">
            <a:avLst>
              <a:gd name="adj1" fmla="val 68186"/>
            </a:avLst>
          </a:prstGeom>
          <a:ln w="19050">
            <a:solidFill>
              <a:srgbClr val="807F83"/>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849830" y="2014347"/>
            <a:ext cx="1298753" cy="246221"/>
          </a:xfrm>
          <a:prstGeom prst="rect">
            <a:avLst/>
          </a:prstGeom>
          <a:noFill/>
        </p:spPr>
        <p:txBody>
          <a:bodyPr wrap="none" rtlCol="0">
            <a:spAutoFit/>
          </a:bodyPr>
          <a:lstStyle/>
          <a:p>
            <a:r>
              <a:rPr lang="en-US" sz="1000" dirty="0" smtClean="0"/>
              <a:t>DSL or PON, Cable</a:t>
            </a:r>
          </a:p>
        </p:txBody>
      </p:sp>
      <p:grpSp>
        <p:nvGrpSpPr>
          <p:cNvPr id="19" name="Group 104"/>
          <p:cNvGrpSpPr/>
          <p:nvPr/>
        </p:nvGrpSpPr>
        <p:grpSpPr>
          <a:xfrm>
            <a:off x="1804175" y="5170272"/>
            <a:ext cx="579292" cy="845743"/>
            <a:chOff x="1137285" y="4015740"/>
            <a:chExt cx="579292" cy="845743"/>
          </a:xfrm>
          <a:effectLst>
            <a:outerShdw blurRad="25400" dist="12700" dir="2700000" algn="tl" rotWithShape="0">
              <a:prstClr val="black">
                <a:alpha val="35000"/>
              </a:prstClr>
            </a:outerShdw>
          </a:effectLst>
        </p:grpSpPr>
        <p:sp>
          <p:nvSpPr>
            <p:cNvPr id="171" name="Rounded Rectangle 170"/>
            <p:cNvSpPr/>
            <p:nvPr/>
          </p:nvSpPr>
          <p:spPr>
            <a:xfrm>
              <a:off x="1137285" y="4015740"/>
              <a:ext cx="579292" cy="845743"/>
            </a:xfrm>
            <a:prstGeom prst="roundRect">
              <a:avLst>
                <a:gd name="adj" fmla="val 6251"/>
              </a:avLst>
            </a:prstGeom>
            <a:solidFill>
              <a:srgbClr val="CDDFE5"/>
            </a:solidFill>
            <a:ln w="15875" cap="flat" cmpd="sng" algn="ctr">
              <a:solidFill>
                <a:schemeClr val="accent5">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endParaRPr lang="en-US" altLang="ja-JP">
                <a:solidFill>
                  <a:srgbClr val="333333"/>
                </a:solidFill>
              </a:endParaRPr>
            </a:p>
          </p:txBody>
        </p:sp>
        <p:pic>
          <p:nvPicPr>
            <p:cNvPr id="172" name="Picture 171" descr="Cell Tower.png"/>
            <p:cNvPicPr>
              <a:picLocks noChangeAspect="1"/>
            </p:cNvPicPr>
            <p:nvPr/>
          </p:nvPicPr>
          <p:blipFill>
            <a:blip r:embed="rId7" cstate="print"/>
            <a:stretch>
              <a:fillRect/>
            </a:stretch>
          </p:blipFill>
          <p:spPr>
            <a:xfrm>
              <a:off x="1183177" y="4359652"/>
              <a:ext cx="228600" cy="346797"/>
            </a:xfrm>
            <a:prstGeom prst="rect">
              <a:avLst/>
            </a:prstGeom>
          </p:spPr>
        </p:pic>
        <p:pic>
          <p:nvPicPr>
            <p:cNvPr id="173" name="Picture 172" descr="Cell Tower.png"/>
            <p:cNvPicPr>
              <a:picLocks noChangeAspect="1"/>
            </p:cNvPicPr>
            <p:nvPr/>
          </p:nvPicPr>
          <p:blipFill>
            <a:blip r:embed="rId7" cstate="print"/>
            <a:stretch>
              <a:fillRect/>
            </a:stretch>
          </p:blipFill>
          <p:spPr>
            <a:xfrm>
              <a:off x="1411777" y="4461963"/>
              <a:ext cx="228600" cy="346797"/>
            </a:xfrm>
            <a:prstGeom prst="rect">
              <a:avLst/>
            </a:prstGeom>
          </p:spPr>
        </p:pic>
        <p:sp>
          <p:nvSpPr>
            <p:cNvPr id="174" name="Text Box 37"/>
            <p:cNvSpPr txBox="1">
              <a:spLocks noChangeArrowheads="1"/>
            </p:cNvSpPr>
            <p:nvPr/>
          </p:nvSpPr>
          <p:spPr bwMode="invGray">
            <a:xfrm>
              <a:off x="1168889" y="4056088"/>
              <a:ext cx="504633" cy="255136"/>
            </a:xfrm>
            <a:prstGeom prst="rect">
              <a:avLst/>
            </a:prstGeom>
            <a:noFill/>
            <a:ln w="28575">
              <a:noFill/>
              <a:miter lim="800000"/>
              <a:headEnd/>
              <a:tailEnd/>
            </a:ln>
          </p:spPr>
          <p:txBody>
            <a:bodyPr wrap="none" lIns="0" tIns="0" rIns="0" bIns="0" anchor="ctr"/>
            <a:lstStyle/>
            <a:p>
              <a:pPr algn="ctr" defTabSz="574675"/>
              <a:r>
                <a:rPr lang="en-US" altLang="ja-JP" sz="1000" dirty="0" smtClean="0">
                  <a:solidFill>
                    <a:srgbClr val="333333"/>
                  </a:solidFill>
                  <a:ea typeface="ＭＳ Ｐゴシック" charset="-128"/>
                </a:rPr>
                <a:t>Cell </a:t>
              </a:r>
              <a:br>
                <a:rPr lang="en-US" altLang="ja-JP" sz="1000" dirty="0" smtClean="0">
                  <a:solidFill>
                    <a:srgbClr val="333333"/>
                  </a:solidFill>
                  <a:ea typeface="ＭＳ Ｐゴシック" charset="-128"/>
                </a:rPr>
              </a:br>
              <a:r>
                <a:rPr lang="en-US" altLang="ja-JP" sz="1000" dirty="0" smtClean="0">
                  <a:solidFill>
                    <a:srgbClr val="333333"/>
                  </a:solidFill>
                  <a:ea typeface="ＭＳ Ｐゴシック" charset="-128"/>
                </a:rPr>
                <a:t>Sites</a:t>
              </a:r>
              <a:endParaRPr lang="en-US" altLang="ja-JP" sz="1000" dirty="0">
                <a:solidFill>
                  <a:srgbClr val="333333"/>
                </a:solidFill>
                <a:ea typeface="ＭＳ Ｐゴシック" charset="-128"/>
              </a:endParaRPr>
            </a:p>
          </p:txBody>
        </p:sp>
      </p:grpSp>
      <p:pic>
        <p:nvPicPr>
          <p:cNvPr id="177" name="Picture 176" descr="Cell Phone.png"/>
          <p:cNvPicPr>
            <a:picLocks noChangeAspect="1"/>
          </p:cNvPicPr>
          <p:nvPr/>
        </p:nvPicPr>
        <p:blipFill>
          <a:blip r:embed="rId8" cstate="print"/>
          <a:stretch>
            <a:fillRect/>
          </a:stretch>
        </p:blipFill>
        <p:spPr>
          <a:xfrm>
            <a:off x="651858" y="5589277"/>
            <a:ext cx="178534" cy="375938"/>
          </a:xfrm>
          <a:prstGeom prst="rect">
            <a:avLst/>
          </a:prstGeom>
        </p:spPr>
      </p:pic>
      <p:pic>
        <p:nvPicPr>
          <p:cNvPr id="178" name="Picture 2" descr="C:\_Project Folder\Icons\smartphone_1.png"/>
          <p:cNvPicPr>
            <a:picLocks noChangeAspect="1" noChangeArrowheads="1"/>
          </p:cNvPicPr>
          <p:nvPr/>
        </p:nvPicPr>
        <p:blipFill>
          <a:blip r:embed="rId9" cstate="print"/>
          <a:srcRect/>
          <a:stretch>
            <a:fillRect/>
          </a:stretch>
        </p:blipFill>
        <p:spPr bwMode="auto">
          <a:xfrm>
            <a:off x="898293" y="5603869"/>
            <a:ext cx="265698" cy="375865"/>
          </a:xfrm>
          <a:prstGeom prst="rect">
            <a:avLst/>
          </a:prstGeom>
          <a:noFill/>
        </p:spPr>
      </p:pic>
      <p:sp>
        <p:nvSpPr>
          <p:cNvPr id="179" name="Text Box 37"/>
          <p:cNvSpPr txBox="1">
            <a:spLocks noChangeArrowheads="1"/>
          </p:cNvSpPr>
          <p:nvPr/>
        </p:nvSpPr>
        <p:spPr bwMode="invGray">
          <a:xfrm>
            <a:off x="629875" y="5368437"/>
            <a:ext cx="824008" cy="215900"/>
          </a:xfrm>
          <a:prstGeom prst="rect">
            <a:avLst/>
          </a:prstGeom>
          <a:noFill/>
          <a:ln w="28575">
            <a:noFill/>
            <a:miter lim="800000"/>
            <a:headEnd/>
            <a:tailEnd/>
          </a:ln>
        </p:spPr>
        <p:txBody>
          <a:bodyPr wrap="none" lIns="0" tIns="0" rIns="0" bIns="0" anchor="ctr"/>
          <a:lstStyle/>
          <a:p>
            <a:pPr algn="ctr" defTabSz="574675"/>
            <a:r>
              <a:rPr lang="en-US" altLang="ja-JP" sz="1000" dirty="0">
                <a:solidFill>
                  <a:srgbClr val="333333"/>
                </a:solidFill>
                <a:ea typeface="ＭＳ Ｐゴシック" charset="-128"/>
              </a:rPr>
              <a:t>Mobile Terminals</a:t>
            </a:r>
          </a:p>
        </p:txBody>
      </p:sp>
      <p:cxnSp>
        <p:nvCxnSpPr>
          <p:cNvPr id="180" name="Elbow Connector 179"/>
          <p:cNvCxnSpPr/>
          <p:nvPr/>
        </p:nvCxnSpPr>
        <p:spPr>
          <a:xfrm flipV="1">
            <a:off x="2219083" y="3520421"/>
            <a:ext cx="1855682" cy="2072723"/>
          </a:xfrm>
          <a:prstGeom prst="bentConnector4">
            <a:avLst>
              <a:gd name="adj1" fmla="val 64714"/>
              <a:gd name="adj2" fmla="val 99785"/>
            </a:avLst>
          </a:prstGeom>
          <a:ln w="19050">
            <a:solidFill>
              <a:srgbClr val="807F83"/>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2345274" y="5237015"/>
            <a:ext cx="708848" cy="400110"/>
          </a:xfrm>
          <a:prstGeom prst="rect">
            <a:avLst/>
          </a:prstGeom>
          <a:noFill/>
        </p:spPr>
        <p:txBody>
          <a:bodyPr wrap="none" rtlCol="0">
            <a:spAutoFit/>
          </a:bodyPr>
          <a:lstStyle/>
          <a:p>
            <a:r>
              <a:rPr lang="en-US" sz="1000" dirty="0" smtClean="0"/>
              <a:t>Mobile</a:t>
            </a:r>
          </a:p>
          <a:p>
            <a:r>
              <a:rPr lang="en-US" sz="1000" dirty="0" smtClean="0"/>
              <a:t>Backhaul</a:t>
            </a:r>
            <a:endParaRPr lang="en-US" sz="1000" dirty="0"/>
          </a:p>
        </p:txBody>
      </p:sp>
      <p:sp>
        <p:nvSpPr>
          <p:cNvPr id="189" name="Rectangle 7"/>
          <p:cNvSpPr>
            <a:spLocks noChangeArrowheads="1"/>
          </p:cNvSpPr>
          <p:nvPr/>
        </p:nvSpPr>
        <p:spPr bwMode="ltGray">
          <a:xfrm flipH="1">
            <a:off x="473081" y="2855608"/>
            <a:ext cx="1397749" cy="805150"/>
          </a:xfrm>
          <a:prstGeom prst="roundRect">
            <a:avLst>
              <a:gd name="adj" fmla="val 7344"/>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endParaRPr lang="en-US"/>
          </a:p>
        </p:txBody>
      </p:sp>
      <p:grpSp>
        <p:nvGrpSpPr>
          <p:cNvPr id="24" name="Group 189"/>
          <p:cNvGrpSpPr>
            <a:grpSpLocks noChangeAspect="1"/>
          </p:cNvGrpSpPr>
          <p:nvPr/>
        </p:nvGrpSpPr>
        <p:grpSpPr>
          <a:xfrm>
            <a:off x="1235056" y="2908855"/>
            <a:ext cx="480952" cy="365876"/>
            <a:chOff x="765401" y="1569716"/>
            <a:chExt cx="687078" cy="522682"/>
          </a:xfrm>
        </p:grpSpPr>
        <p:pic>
          <p:nvPicPr>
            <p:cNvPr id="192" name="Picture 43" descr="CPE Antenna.png"/>
            <p:cNvPicPr>
              <a:picLocks noChangeAspect="1"/>
            </p:cNvPicPr>
            <p:nvPr/>
          </p:nvPicPr>
          <p:blipFill>
            <a:blip r:embed="rId5" cstate="print"/>
            <a:srcRect/>
            <a:stretch>
              <a:fillRect/>
            </a:stretch>
          </p:blipFill>
          <p:spPr bwMode="auto">
            <a:xfrm>
              <a:off x="1072429" y="1569716"/>
              <a:ext cx="314325" cy="487365"/>
            </a:xfrm>
            <a:prstGeom prst="rect">
              <a:avLst/>
            </a:prstGeom>
            <a:noFill/>
            <a:ln w="9525">
              <a:noFill/>
              <a:miter lim="800000"/>
              <a:headEnd/>
              <a:tailEnd/>
            </a:ln>
          </p:spPr>
        </p:pic>
        <p:pic>
          <p:nvPicPr>
            <p:cNvPr id="193" name="Picture 41" descr="Media Gateway.png"/>
            <p:cNvPicPr>
              <a:picLocks noChangeAspect="1"/>
            </p:cNvPicPr>
            <p:nvPr/>
          </p:nvPicPr>
          <p:blipFill>
            <a:blip r:embed="rId6" cstate="print"/>
            <a:srcRect/>
            <a:stretch>
              <a:fillRect/>
            </a:stretch>
          </p:blipFill>
          <p:spPr bwMode="auto">
            <a:xfrm>
              <a:off x="765401" y="1883981"/>
              <a:ext cx="687078" cy="208417"/>
            </a:xfrm>
            <a:prstGeom prst="rect">
              <a:avLst/>
            </a:prstGeom>
            <a:noFill/>
            <a:ln w="9525">
              <a:noFill/>
              <a:miter lim="800000"/>
              <a:headEnd/>
              <a:tailEnd/>
            </a:ln>
          </p:spPr>
        </p:pic>
      </p:grpSp>
      <p:sp>
        <p:nvSpPr>
          <p:cNvPr id="194" name="TextBox 193"/>
          <p:cNvSpPr txBox="1"/>
          <p:nvPr/>
        </p:nvSpPr>
        <p:spPr>
          <a:xfrm>
            <a:off x="456101" y="3039655"/>
            <a:ext cx="825258" cy="400110"/>
          </a:xfrm>
          <a:prstGeom prst="rect">
            <a:avLst/>
          </a:prstGeom>
          <a:noFill/>
        </p:spPr>
        <p:txBody>
          <a:bodyPr wrap="square" rtlCol="0">
            <a:spAutoFit/>
          </a:bodyPr>
          <a:lstStyle/>
          <a:p>
            <a:r>
              <a:rPr lang="en-US" sz="1000" dirty="0" smtClean="0"/>
              <a:t>SMB, Branch</a:t>
            </a:r>
            <a:endParaRPr lang="en-US" sz="1000" dirty="0"/>
          </a:p>
        </p:txBody>
      </p:sp>
      <p:cxnSp>
        <p:nvCxnSpPr>
          <p:cNvPr id="195" name="Elbow Connector 194"/>
          <p:cNvCxnSpPr/>
          <p:nvPr/>
        </p:nvCxnSpPr>
        <p:spPr>
          <a:xfrm>
            <a:off x="1699966" y="3221240"/>
            <a:ext cx="2408180" cy="53699"/>
          </a:xfrm>
          <a:prstGeom prst="bentConnector3">
            <a:avLst>
              <a:gd name="adj1" fmla="val 58993"/>
            </a:avLst>
          </a:prstGeom>
          <a:ln w="19050">
            <a:solidFill>
              <a:srgbClr val="807F83"/>
            </a:solidFill>
          </a:ln>
        </p:spPr>
        <p:style>
          <a:lnRef idx="1">
            <a:schemeClr val="accent1"/>
          </a:lnRef>
          <a:fillRef idx="0">
            <a:schemeClr val="accent1"/>
          </a:fillRef>
          <a:effectRef idx="0">
            <a:schemeClr val="accent1"/>
          </a:effectRef>
          <a:fontRef idx="minor">
            <a:schemeClr val="tx1"/>
          </a:fontRef>
        </p:style>
      </p:cxnSp>
      <p:sp>
        <p:nvSpPr>
          <p:cNvPr id="213" name="Rectangle 7"/>
          <p:cNvSpPr>
            <a:spLocks noChangeArrowheads="1"/>
          </p:cNvSpPr>
          <p:nvPr/>
        </p:nvSpPr>
        <p:spPr bwMode="ltGray">
          <a:xfrm flipH="1">
            <a:off x="487459" y="3758504"/>
            <a:ext cx="1397749" cy="1020767"/>
          </a:xfrm>
          <a:prstGeom prst="roundRect">
            <a:avLst>
              <a:gd name="adj" fmla="val 7344"/>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endParaRPr lang="en-US"/>
          </a:p>
        </p:txBody>
      </p:sp>
      <p:sp>
        <p:nvSpPr>
          <p:cNvPr id="218" name="TextBox 217"/>
          <p:cNvSpPr txBox="1"/>
          <p:nvPr/>
        </p:nvSpPr>
        <p:spPr>
          <a:xfrm>
            <a:off x="453227" y="3839035"/>
            <a:ext cx="825258" cy="246221"/>
          </a:xfrm>
          <a:prstGeom prst="rect">
            <a:avLst/>
          </a:prstGeom>
          <a:noFill/>
        </p:spPr>
        <p:txBody>
          <a:bodyPr wrap="square" rtlCol="0">
            <a:spAutoFit/>
          </a:bodyPr>
          <a:lstStyle/>
          <a:p>
            <a:r>
              <a:rPr lang="en-US" sz="1000" dirty="0" smtClean="0"/>
              <a:t>Enterprise</a:t>
            </a:r>
            <a:endParaRPr lang="en-US" sz="1000" dirty="0"/>
          </a:p>
        </p:txBody>
      </p:sp>
      <p:sp>
        <p:nvSpPr>
          <p:cNvPr id="219" name="TextBox 218"/>
          <p:cNvSpPr txBox="1"/>
          <p:nvPr/>
        </p:nvSpPr>
        <p:spPr>
          <a:xfrm>
            <a:off x="1888083" y="2862263"/>
            <a:ext cx="1298753" cy="400110"/>
          </a:xfrm>
          <a:prstGeom prst="rect">
            <a:avLst/>
          </a:prstGeom>
          <a:noFill/>
        </p:spPr>
        <p:txBody>
          <a:bodyPr wrap="none" rtlCol="0">
            <a:spAutoFit/>
          </a:bodyPr>
          <a:lstStyle/>
          <a:p>
            <a:r>
              <a:rPr lang="en-US" sz="1000" dirty="0" smtClean="0"/>
              <a:t>DSL or PON, Cable</a:t>
            </a:r>
          </a:p>
          <a:p>
            <a:r>
              <a:rPr lang="en-US" sz="1000" dirty="0" smtClean="0"/>
              <a:t>TDM, Ethernet</a:t>
            </a:r>
            <a:endParaRPr lang="en-US" sz="1000" dirty="0"/>
          </a:p>
        </p:txBody>
      </p:sp>
      <p:cxnSp>
        <p:nvCxnSpPr>
          <p:cNvPr id="220" name="Elbow Connector 219"/>
          <p:cNvCxnSpPr>
            <a:endCxn id="57" idx="1"/>
          </p:cNvCxnSpPr>
          <p:nvPr/>
        </p:nvCxnSpPr>
        <p:spPr>
          <a:xfrm flipV="1">
            <a:off x="1730387" y="3411245"/>
            <a:ext cx="2230870" cy="712896"/>
          </a:xfrm>
          <a:prstGeom prst="bentConnector3">
            <a:avLst>
              <a:gd name="adj1" fmla="val 61865"/>
            </a:avLst>
          </a:prstGeom>
          <a:ln w="19050">
            <a:solidFill>
              <a:srgbClr val="807F83"/>
            </a:solidFill>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1902461" y="3899377"/>
            <a:ext cx="1015021" cy="246221"/>
          </a:xfrm>
          <a:prstGeom prst="rect">
            <a:avLst/>
          </a:prstGeom>
          <a:noFill/>
        </p:spPr>
        <p:txBody>
          <a:bodyPr wrap="none" rtlCol="0">
            <a:spAutoFit/>
          </a:bodyPr>
          <a:lstStyle/>
          <a:p>
            <a:r>
              <a:rPr lang="en-US" sz="1000" dirty="0" smtClean="0"/>
              <a:t>TDM, Ethernet</a:t>
            </a:r>
            <a:endParaRPr lang="en-US" sz="1000" dirty="0"/>
          </a:p>
        </p:txBody>
      </p:sp>
      <p:grpSp>
        <p:nvGrpSpPr>
          <p:cNvPr id="25" name="Group 235"/>
          <p:cNvGrpSpPr/>
          <p:nvPr/>
        </p:nvGrpSpPr>
        <p:grpSpPr>
          <a:xfrm>
            <a:off x="504984" y="4235804"/>
            <a:ext cx="862642" cy="500332"/>
            <a:chOff x="4235567" y="5149970"/>
            <a:chExt cx="862642" cy="500332"/>
          </a:xfrm>
        </p:grpSpPr>
        <p:sp>
          <p:nvSpPr>
            <p:cNvPr id="235" name="Rounded Rectangle 234"/>
            <p:cNvSpPr/>
            <p:nvPr/>
          </p:nvSpPr>
          <p:spPr>
            <a:xfrm>
              <a:off x="4339087" y="5149970"/>
              <a:ext cx="646982" cy="50033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33"/>
            <p:cNvGrpSpPr/>
            <p:nvPr/>
          </p:nvGrpSpPr>
          <p:grpSpPr>
            <a:xfrm>
              <a:off x="4235567" y="5169149"/>
              <a:ext cx="862642" cy="444664"/>
              <a:chOff x="4235567" y="5169149"/>
              <a:chExt cx="862642" cy="444664"/>
            </a:xfrm>
          </p:grpSpPr>
          <p:grpSp>
            <p:nvGrpSpPr>
              <p:cNvPr id="27" name="Group 224"/>
              <p:cNvGrpSpPr>
                <a:grpSpLocks noChangeAspect="1"/>
              </p:cNvGrpSpPr>
              <p:nvPr/>
            </p:nvGrpSpPr>
            <p:grpSpPr>
              <a:xfrm>
                <a:off x="4552137" y="5447809"/>
                <a:ext cx="209379" cy="166004"/>
                <a:chOff x="1164878" y="4484536"/>
                <a:chExt cx="418757" cy="332008"/>
              </a:xfrm>
            </p:grpSpPr>
            <p:sp>
              <p:nvSpPr>
                <p:cNvPr id="226" name="Rectangle 225"/>
                <p:cNvSpPr/>
                <p:nvPr/>
              </p:nvSpPr>
              <p:spPr>
                <a:xfrm>
                  <a:off x="1319917" y="4484536"/>
                  <a:ext cx="111318" cy="11926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1472317"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1322579"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164878"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Elbow Connector 229"/>
                <p:cNvCxnSpPr>
                  <a:stCxn id="226" idx="2"/>
                  <a:endCxn id="227" idx="0"/>
                </p:cNvCxnSpPr>
                <p:nvPr/>
              </p:nvCxnSpPr>
              <p:spPr>
                <a:xfrm rot="16200000" flipH="1">
                  <a:off x="1405041" y="4574340"/>
                  <a:ext cx="9347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1" name="Elbow Connector 230"/>
                <p:cNvCxnSpPr>
                  <a:stCxn id="226" idx="2"/>
                  <a:endCxn id="229" idx="0"/>
                </p:cNvCxnSpPr>
                <p:nvPr/>
              </p:nvCxnSpPr>
              <p:spPr>
                <a:xfrm rot="5400000">
                  <a:off x="1251322" y="4573021"/>
                  <a:ext cx="93470" cy="1550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6" idx="2"/>
                  <a:endCxn id="228" idx="0"/>
                </p:cNvCxnSpPr>
                <p:nvPr/>
              </p:nvCxnSpPr>
              <p:spPr>
                <a:xfrm rot="16200000" flipH="1">
                  <a:off x="1330172" y="4649209"/>
                  <a:ext cx="93470" cy="26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3" name="TextBox 232"/>
              <p:cNvSpPr txBox="1"/>
              <p:nvPr/>
            </p:nvSpPr>
            <p:spPr>
              <a:xfrm>
                <a:off x="4235567" y="5169149"/>
                <a:ext cx="862642" cy="215444"/>
              </a:xfrm>
              <a:prstGeom prst="rect">
                <a:avLst/>
              </a:prstGeom>
              <a:noFill/>
            </p:spPr>
            <p:txBody>
              <a:bodyPr wrap="square" rtlCol="0">
                <a:spAutoFit/>
              </a:bodyPr>
              <a:lstStyle/>
              <a:p>
                <a:pPr algn="ctr"/>
                <a:r>
                  <a:rPr lang="en-US" sz="800" dirty="0" smtClean="0"/>
                  <a:t>Identity GW</a:t>
                </a:r>
                <a:endParaRPr lang="en-US" sz="800" dirty="0"/>
              </a:p>
            </p:txBody>
          </p:sp>
        </p:grpSp>
      </p:grpSp>
      <p:pic>
        <p:nvPicPr>
          <p:cNvPr id="144" name="Picture 33"/>
          <p:cNvPicPr>
            <a:picLocks noChangeAspect="1" noChangeArrowheads="1"/>
          </p:cNvPicPr>
          <p:nvPr/>
        </p:nvPicPr>
        <p:blipFill>
          <a:blip r:embed="rId10" cstate="print"/>
          <a:srcRect l="16444" t="8382" r="21423" b="1131"/>
          <a:stretch>
            <a:fillRect/>
          </a:stretch>
        </p:blipFill>
        <p:spPr bwMode="auto">
          <a:xfrm>
            <a:off x="1037121" y="5654499"/>
            <a:ext cx="157022" cy="171508"/>
          </a:xfrm>
          <a:prstGeom prst="rect">
            <a:avLst/>
          </a:prstGeom>
          <a:noFill/>
          <a:ln w="9525">
            <a:noFill/>
            <a:miter lim="800000"/>
            <a:headEnd/>
            <a:tailEnd/>
          </a:ln>
        </p:spPr>
      </p:pic>
      <p:pic>
        <p:nvPicPr>
          <p:cNvPr id="146" name="Picture 33"/>
          <p:cNvPicPr>
            <a:picLocks noChangeAspect="1" noChangeArrowheads="1"/>
          </p:cNvPicPr>
          <p:nvPr/>
        </p:nvPicPr>
        <p:blipFill>
          <a:blip r:embed="rId10" cstate="print"/>
          <a:srcRect l="16444" t="8382" r="21423" b="1131"/>
          <a:stretch>
            <a:fillRect/>
          </a:stretch>
        </p:blipFill>
        <p:spPr bwMode="auto">
          <a:xfrm>
            <a:off x="742953" y="5689941"/>
            <a:ext cx="157022" cy="171508"/>
          </a:xfrm>
          <a:prstGeom prst="rect">
            <a:avLst/>
          </a:prstGeom>
          <a:noFill/>
          <a:ln w="9525">
            <a:noFill/>
            <a:miter lim="800000"/>
            <a:headEnd/>
            <a:tailEnd/>
          </a:ln>
        </p:spPr>
      </p:pic>
      <p:pic>
        <p:nvPicPr>
          <p:cNvPr id="160" name="Picture 43" descr="CPE Antenna.png"/>
          <p:cNvPicPr>
            <a:picLocks noChangeAspect="1"/>
          </p:cNvPicPr>
          <p:nvPr/>
        </p:nvPicPr>
        <p:blipFill>
          <a:blip r:embed="rId5" cstate="print"/>
          <a:srcRect/>
          <a:stretch>
            <a:fillRect/>
          </a:stretch>
        </p:blipFill>
        <p:spPr bwMode="auto">
          <a:xfrm>
            <a:off x="1442886" y="3815261"/>
            <a:ext cx="220026" cy="341154"/>
          </a:xfrm>
          <a:prstGeom prst="rect">
            <a:avLst/>
          </a:prstGeom>
          <a:noFill/>
          <a:ln w="9525">
            <a:noFill/>
            <a:miter lim="800000"/>
            <a:headEnd/>
            <a:tailEnd/>
          </a:ln>
        </p:spPr>
      </p:pic>
      <p:grpSp>
        <p:nvGrpSpPr>
          <p:cNvPr id="28" name="Group 213"/>
          <p:cNvGrpSpPr>
            <a:grpSpLocks noChangeAspect="1"/>
          </p:cNvGrpSpPr>
          <p:nvPr/>
        </p:nvGrpSpPr>
        <p:grpSpPr>
          <a:xfrm>
            <a:off x="1249435" y="4051194"/>
            <a:ext cx="607871" cy="538205"/>
            <a:chOff x="765401" y="1897878"/>
            <a:chExt cx="868393" cy="768866"/>
          </a:xfrm>
        </p:grpSpPr>
        <p:sp>
          <p:nvSpPr>
            <p:cNvPr id="215" name="Text Box 15"/>
            <p:cNvSpPr txBox="1">
              <a:spLocks noChangeArrowheads="1"/>
            </p:cNvSpPr>
            <p:nvPr/>
          </p:nvSpPr>
          <p:spPr bwMode="auto">
            <a:xfrm>
              <a:off x="786184" y="2132530"/>
              <a:ext cx="847610" cy="534214"/>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900" b="1" dirty="0" smtClean="0"/>
                <a:t>Cloud-Connect or Router</a:t>
              </a:r>
              <a:endParaRPr lang="en-US" sz="900" b="1" dirty="0"/>
            </a:p>
          </p:txBody>
        </p:sp>
        <p:pic>
          <p:nvPicPr>
            <p:cNvPr id="217" name="Picture 41" descr="Media Gateway.png"/>
            <p:cNvPicPr>
              <a:picLocks noChangeAspect="1"/>
            </p:cNvPicPr>
            <p:nvPr/>
          </p:nvPicPr>
          <p:blipFill>
            <a:blip r:embed="rId6" cstate="print"/>
            <a:srcRect/>
            <a:stretch>
              <a:fillRect/>
            </a:stretch>
          </p:blipFill>
          <p:spPr bwMode="auto">
            <a:xfrm>
              <a:off x="765401" y="1897878"/>
              <a:ext cx="687078" cy="208417"/>
            </a:xfrm>
            <a:prstGeom prst="rect">
              <a:avLst/>
            </a:prstGeom>
            <a:noFill/>
            <a:ln w="9525">
              <a:noFill/>
              <a:miter lim="800000"/>
              <a:headEnd/>
              <a:tailEnd/>
            </a:ln>
          </p:spPr>
        </p:pic>
      </p:grpSp>
      <p:grpSp>
        <p:nvGrpSpPr>
          <p:cNvPr id="29" name="Group 184"/>
          <p:cNvGrpSpPr/>
          <p:nvPr/>
        </p:nvGrpSpPr>
        <p:grpSpPr>
          <a:xfrm>
            <a:off x="6482087" y="2289700"/>
            <a:ext cx="1694165" cy="838200"/>
            <a:chOff x="6088469" y="1212112"/>
            <a:chExt cx="1694165" cy="838200"/>
          </a:xfrm>
        </p:grpSpPr>
        <p:sp>
          <p:nvSpPr>
            <p:cNvPr id="164" name="Rectangle 7"/>
            <p:cNvSpPr>
              <a:spLocks noChangeArrowheads="1"/>
            </p:cNvSpPr>
            <p:nvPr/>
          </p:nvSpPr>
          <p:spPr bwMode="ltGray">
            <a:xfrm flipH="1">
              <a:off x="6088469" y="1212112"/>
              <a:ext cx="1683931" cy="838200"/>
            </a:xfrm>
            <a:prstGeom prst="rect">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endParaRPr lang="en-US"/>
            </a:p>
          </p:txBody>
        </p:sp>
        <p:grpSp>
          <p:nvGrpSpPr>
            <p:cNvPr id="30" name="Group 31"/>
            <p:cNvGrpSpPr/>
            <p:nvPr/>
          </p:nvGrpSpPr>
          <p:grpSpPr>
            <a:xfrm>
              <a:off x="6137202" y="1331852"/>
              <a:ext cx="851338" cy="675932"/>
              <a:chOff x="3288021" y="3429000"/>
              <a:chExt cx="914400" cy="684291"/>
            </a:xfrm>
          </p:grpSpPr>
          <p:sp>
            <p:nvSpPr>
              <p:cNvPr id="181" name="Rectangle 5"/>
              <p:cNvSpPr>
                <a:spLocks noChangeArrowheads="1"/>
              </p:cNvSpPr>
              <p:nvPr/>
            </p:nvSpPr>
            <p:spPr bwMode="auto">
              <a:xfrm>
                <a:off x="3288021" y="3884691"/>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tx1"/>
                    </a:solidFill>
                    <a:effectLst/>
                    <a:latin typeface="Arial" pitchFamily="34" charset="0"/>
                  </a:rPr>
                  <a:t>vIdentity</a:t>
                </a:r>
                <a:r>
                  <a:rPr kumimoji="0" lang="en-US" sz="800" b="1" i="0" u="none" strike="noStrike" cap="none" normalizeH="0" baseline="0" dirty="0" smtClean="0">
                    <a:ln>
                      <a:noFill/>
                    </a:ln>
                    <a:solidFill>
                      <a:schemeClr val="tx1"/>
                    </a:solidFill>
                    <a:effectLst/>
                    <a:latin typeface="Arial" pitchFamily="34" charset="0"/>
                  </a:rPr>
                  <a:t> Server</a:t>
                </a:r>
                <a:endParaRPr kumimoji="0" lang="en-US" sz="1400" b="0" i="0" u="none" strike="noStrike" cap="none" normalizeH="0" baseline="0" dirty="0" smtClean="0">
                  <a:ln>
                    <a:noFill/>
                  </a:ln>
                  <a:solidFill>
                    <a:schemeClr val="tx1"/>
                  </a:solidFill>
                  <a:effectLst/>
                  <a:latin typeface="Arial" pitchFamily="34" charset="0"/>
                </a:endParaRPr>
              </a:p>
            </p:txBody>
          </p:sp>
          <p:pic>
            <p:nvPicPr>
              <p:cNvPr id="182" name="Picture 13" descr="AAA.png"/>
              <p:cNvPicPr>
                <a:picLocks noChangeAspect="1"/>
              </p:cNvPicPr>
              <p:nvPr/>
            </p:nvPicPr>
            <p:blipFill>
              <a:blip r:embed="rId11" cstate="print"/>
              <a:stretch>
                <a:fillRect/>
              </a:stretch>
            </p:blipFill>
            <p:spPr>
              <a:xfrm>
                <a:off x="3445788" y="3429000"/>
                <a:ext cx="576024" cy="435218"/>
              </a:xfrm>
              <a:prstGeom prst="rect">
                <a:avLst/>
              </a:prstGeom>
            </p:spPr>
          </p:pic>
        </p:grpSp>
        <p:grpSp>
          <p:nvGrpSpPr>
            <p:cNvPr id="31" name="Group 31"/>
            <p:cNvGrpSpPr/>
            <p:nvPr/>
          </p:nvGrpSpPr>
          <p:grpSpPr>
            <a:xfrm>
              <a:off x="6931296" y="1299956"/>
              <a:ext cx="851338" cy="718461"/>
              <a:chOff x="2637024" y="3396704"/>
              <a:chExt cx="914400" cy="727345"/>
            </a:xfrm>
          </p:grpSpPr>
          <p:sp>
            <p:nvSpPr>
              <p:cNvPr id="168" name="Rectangle 5"/>
              <p:cNvSpPr>
                <a:spLocks noChangeArrowheads="1"/>
              </p:cNvSpPr>
              <p:nvPr/>
            </p:nvSpPr>
            <p:spPr bwMode="auto">
              <a:xfrm>
                <a:off x="2637024" y="3895449"/>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pic>
            <p:nvPicPr>
              <p:cNvPr id="170" name="Picture 13" descr="AAA.png"/>
              <p:cNvPicPr>
                <a:picLocks noChangeAspect="1"/>
              </p:cNvPicPr>
              <p:nvPr/>
            </p:nvPicPr>
            <p:blipFill>
              <a:blip r:embed="rId11" cstate="print"/>
              <a:stretch>
                <a:fillRect/>
              </a:stretch>
            </p:blipFill>
            <p:spPr>
              <a:xfrm>
                <a:off x="2806212" y="3396704"/>
                <a:ext cx="576024" cy="435218"/>
              </a:xfrm>
              <a:prstGeom prst="rect">
                <a:avLst/>
              </a:prstGeom>
            </p:spPr>
          </p:pic>
        </p:grpSp>
        <p:grpSp>
          <p:nvGrpSpPr>
            <p:cNvPr id="32" name="Group 98"/>
            <p:cNvGrpSpPr/>
            <p:nvPr/>
          </p:nvGrpSpPr>
          <p:grpSpPr>
            <a:xfrm>
              <a:off x="6374902" y="1509823"/>
              <a:ext cx="291712" cy="201769"/>
              <a:chOff x="1164878" y="4484536"/>
              <a:chExt cx="418757" cy="332008"/>
            </a:xfrm>
          </p:grpSpPr>
          <p:sp>
            <p:nvSpPr>
              <p:cNvPr id="86" name="Rectangle 85"/>
              <p:cNvSpPr/>
              <p:nvPr/>
            </p:nvSpPr>
            <p:spPr>
              <a:xfrm>
                <a:off x="1319917" y="4484536"/>
                <a:ext cx="111318" cy="11926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472317"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322579"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164878"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Elbow Connector 90"/>
              <p:cNvCxnSpPr>
                <a:stCxn id="86" idx="2"/>
                <a:endCxn id="87" idx="0"/>
              </p:cNvCxnSpPr>
              <p:nvPr/>
            </p:nvCxnSpPr>
            <p:spPr>
              <a:xfrm rot="16200000" flipH="1">
                <a:off x="1405041" y="4574340"/>
                <a:ext cx="9347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86" idx="2"/>
                <a:endCxn id="89" idx="0"/>
              </p:cNvCxnSpPr>
              <p:nvPr/>
            </p:nvCxnSpPr>
            <p:spPr>
              <a:xfrm rot="5400000">
                <a:off x="1251322" y="4573021"/>
                <a:ext cx="93470" cy="1550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6" idx="2"/>
                <a:endCxn id="88" idx="0"/>
              </p:cNvCxnSpPr>
              <p:nvPr/>
            </p:nvCxnSpPr>
            <p:spPr>
              <a:xfrm rot="16200000" flipH="1">
                <a:off x="1330172" y="4649209"/>
                <a:ext cx="93470" cy="2662"/>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86" name="TextBox 185"/>
          <p:cNvSpPr txBox="1"/>
          <p:nvPr/>
        </p:nvSpPr>
        <p:spPr>
          <a:xfrm>
            <a:off x="6833828" y="3560301"/>
            <a:ext cx="1018309" cy="430887"/>
          </a:xfrm>
          <a:prstGeom prst="rect">
            <a:avLst/>
          </a:prstGeom>
          <a:noFill/>
        </p:spPr>
        <p:txBody>
          <a:bodyPr wrap="square" rtlCol="0">
            <a:spAutoFit/>
          </a:bodyPr>
          <a:lstStyle/>
          <a:p>
            <a:pPr algn="ctr"/>
            <a:r>
              <a:rPr lang="en-US" sz="1100" b="1" dirty="0" smtClean="0">
                <a:solidFill>
                  <a:schemeClr val="bg1"/>
                </a:solidFill>
              </a:rPr>
              <a:t>Service Complex/VA</a:t>
            </a:r>
            <a:endParaRPr lang="en-US" sz="1100" b="1" dirty="0">
              <a:solidFill>
                <a:schemeClr val="bg1"/>
              </a:solidFill>
            </a:endParaRPr>
          </a:p>
        </p:txBody>
      </p:sp>
      <p:pic>
        <p:nvPicPr>
          <p:cNvPr id="204" name="Picture 56" descr="Network Cloud 1.png"/>
          <p:cNvPicPr>
            <a:picLocks noChangeAspect="1"/>
          </p:cNvPicPr>
          <p:nvPr/>
        </p:nvPicPr>
        <p:blipFill>
          <a:blip r:embed="rId12" cstate="print"/>
          <a:srcRect/>
          <a:stretch>
            <a:fillRect/>
          </a:stretch>
        </p:blipFill>
        <p:spPr bwMode="auto">
          <a:xfrm>
            <a:off x="4786436" y="2973468"/>
            <a:ext cx="1619682" cy="1066800"/>
          </a:xfrm>
          <a:prstGeom prst="rect">
            <a:avLst/>
          </a:prstGeom>
          <a:noFill/>
          <a:ln w="9525">
            <a:noFill/>
            <a:miter lim="800000"/>
            <a:headEnd/>
            <a:tailEnd/>
          </a:ln>
        </p:spPr>
      </p:pic>
      <p:sp>
        <p:nvSpPr>
          <p:cNvPr id="205" name="Rectangle 204"/>
          <p:cNvSpPr/>
          <p:nvPr/>
        </p:nvSpPr>
        <p:spPr>
          <a:xfrm>
            <a:off x="3796058" y="2566163"/>
            <a:ext cx="1260924" cy="276783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3870484" y="2257820"/>
            <a:ext cx="952505" cy="307777"/>
          </a:xfrm>
          <a:prstGeom prst="rect">
            <a:avLst/>
          </a:prstGeom>
          <a:noFill/>
        </p:spPr>
        <p:txBody>
          <a:bodyPr wrap="none" rtlCol="0">
            <a:spAutoFit/>
          </a:bodyPr>
          <a:lstStyle/>
          <a:p>
            <a:pPr algn="ctr"/>
            <a:r>
              <a:rPr lang="en-US" sz="1400" b="1" dirty="0" smtClean="0"/>
              <a:t>CO / </a:t>
            </a:r>
            <a:r>
              <a:rPr lang="en-US" sz="1400" b="1" dirty="0" err="1" smtClean="0"/>
              <a:t>PoP</a:t>
            </a:r>
            <a:endParaRPr lang="en-US" sz="1400" b="1" dirty="0"/>
          </a:p>
        </p:txBody>
      </p:sp>
      <p:sp>
        <p:nvSpPr>
          <p:cNvPr id="207" name="Rectangle 206"/>
          <p:cNvSpPr/>
          <p:nvPr/>
        </p:nvSpPr>
        <p:spPr>
          <a:xfrm>
            <a:off x="6372660" y="2204643"/>
            <a:ext cx="1942235" cy="300951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6250770" y="1896224"/>
            <a:ext cx="2201180" cy="307777"/>
          </a:xfrm>
          <a:prstGeom prst="rect">
            <a:avLst/>
          </a:prstGeom>
          <a:noFill/>
        </p:spPr>
        <p:txBody>
          <a:bodyPr wrap="none" rtlCol="0">
            <a:spAutoFit/>
          </a:bodyPr>
          <a:lstStyle/>
          <a:p>
            <a:pPr algn="ctr"/>
            <a:r>
              <a:rPr lang="en-US" sz="1400" b="1" dirty="0" smtClean="0"/>
              <a:t>Mega </a:t>
            </a:r>
            <a:r>
              <a:rPr lang="en-US" sz="1400" b="1" dirty="0" err="1" smtClean="0"/>
              <a:t>PoP</a:t>
            </a:r>
            <a:r>
              <a:rPr lang="en-US" sz="1400" b="1" dirty="0" smtClean="0"/>
              <a:t> / Data-Center</a:t>
            </a:r>
            <a:endParaRPr lang="en-US" sz="1400" b="1" dirty="0"/>
          </a:p>
        </p:txBody>
      </p:sp>
      <p:cxnSp>
        <p:nvCxnSpPr>
          <p:cNvPr id="210" name="Straight Connector 209"/>
          <p:cNvCxnSpPr>
            <a:endCxn id="184" idx="1"/>
          </p:cNvCxnSpPr>
          <p:nvPr/>
        </p:nvCxnSpPr>
        <p:spPr>
          <a:xfrm>
            <a:off x="4783873" y="3378820"/>
            <a:ext cx="2097157" cy="831724"/>
          </a:xfrm>
          <a:prstGeom prst="line">
            <a:avLst/>
          </a:prstGeom>
          <a:ln w="12700">
            <a:solidFill>
              <a:srgbClr val="FF0000"/>
            </a:solidFill>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202" idx="3"/>
          </p:cNvCxnSpPr>
          <p:nvPr/>
        </p:nvCxnSpPr>
        <p:spPr>
          <a:xfrm flipV="1">
            <a:off x="6453398" y="3127901"/>
            <a:ext cx="886701" cy="810772"/>
          </a:xfrm>
          <a:prstGeom prst="line">
            <a:avLst/>
          </a:prstGeom>
        </p:spPr>
        <p:style>
          <a:lnRef idx="1">
            <a:schemeClr val="dk1"/>
          </a:lnRef>
          <a:fillRef idx="0">
            <a:schemeClr val="dk1"/>
          </a:fillRef>
          <a:effectRef idx="0">
            <a:schemeClr val="dk1"/>
          </a:effectRef>
          <a:fontRef idx="minor">
            <a:schemeClr val="tx1"/>
          </a:fontRef>
        </p:style>
      </p:cxnSp>
      <p:sp>
        <p:nvSpPr>
          <p:cNvPr id="246" name="TextBox 245"/>
          <p:cNvSpPr txBox="1"/>
          <p:nvPr/>
        </p:nvSpPr>
        <p:spPr>
          <a:xfrm rot="1253626">
            <a:off x="5246266" y="3183869"/>
            <a:ext cx="923651" cy="553998"/>
          </a:xfrm>
          <a:prstGeom prst="rect">
            <a:avLst/>
          </a:prstGeom>
          <a:noFill/>
        </p:spPr>
        <p:txBody>
          <a:bodyPr wrap="none" rtlCol="0">
            <a:spAutoFit/>
          </a:bodyPr>
          <a:lstStyle/>
          <a:p>
            <a:pPr algn="ctr"/>
            <a:r>
              <a:rPr lang="en-US" sz="1000" b="1" dirty="0" smtClean="0"/>
              <a:t>Service-</a:t>
            </a:r>
          </a:p>
          <a:p>
            <a:pPr algn="ctr"/>
            <a:r>
              <a:rPr lang="en-US" sz="1000" b="1" dirty="0" err="1" smtClean="0"/>
              <a:t>Eng’d</a:t>
            </a:r>
            <a:r>
              <a:rPr lang="en-US" sz="1000" b="1" dirty="0" smtClean="0"/>
              <a:t> Paths</a:t>
            </a:r>
          </a:p>
          <a:p>
            <a:pPr algn="ctr"/>
            <a:r>
              <a:rPr lang="en-US" sz="1000" b="1" dirty="0" smtClean="0"/>
              <a:t>(SEP)</a:t>
            </a:r>
            <a:endParaRPr lang="en-US" sz="1000" b="1" dirty="0"/>
          </a:p>
        </p:txBody>
      </p:sp>
      <p:sp>
        <p:nvSpPr>
          <p:cNvPr id="255" name="Rectangle 7"/>
          <p:cNvSpPr>
            <a:spLocks noChangeArrowheads="1"/>
          </p:cNvSpPr>
          <p:nvPr/>
        </p:nvSpPr>
        <p:spPr bwMode="ltGray">
          <a:xfrm flipH="1">
            <a:off x="448364" y="1169308"/>
            <a:ext cx="1397749" cy="700585"/>
          </a:xfrm>
          <a:prstGeom prst="roundRect">
            <a:avLst>
              <a:gd name="adj" fmla="val 7344"/>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endParaRPr lang="en-US"/>
          </a:p>
        </p:txBody>
      </p:sp>
      <p:grpSp>
        <p:nvGrpSpPr>
          <p:cNvPr id="33" name="Group 153"/>
          <p:cNvGrpSpPr>
            <a:grpSpLocks noChangeAspect="1"/>
          </p:cNvGrpSpPr>
          <p:nvPr/>
        </p:nvGrpSpPr>
        <p:grpSpPr>
          <a:xfrm>
            <a:off x="1187068" y="1192025"/>
            <a:ext cx="593323" cy="652994"/>
            <a:chOff x="702801" y="1569716"/>
            <a:chExt cx="847609" cy="932853"/>
          </a:xfrm>
        </p:grpSpPr>
        <p:sp>
          <p:nvSpPr>
            <p:cNvPr id="257" name="Text Box 15"/>
            <p:cNvSpPr txBox="1">
              <a:spLocks noChangeArrowheads="1"/>
            </p:cNvSpPr>
            <p:nvPr/>
          </p:nvSpPr>
          <p:spPr bwMode="auto">
            <a:xfrm>
              <a:off x="702801" y="2146427"/>
              <a:ext cx="847609" cy="356142"/>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900" b="1" dirty="0"/>
                <a:t>Wireless L2 Bridge</a:t>
              </a:r>
            </a:p>
          </p:txBody>
        </p:sp>
        <p:pic>
          <p:nvPicPr>
            <p:cNvPr id="258" name="Picture 43" descr="CPE Antenna.png"/>
            <p:cNvPicPr>
              <a:picLocks noChangeAspect="1"/>
            </p:cNvPicPr>
            <p:nvPr/>
          </p:nvPicPr>
          <p:blipFill>
            <a:blip r:embed="rId5" cstate="print"/>
            <a:srcRect/>
            <a:stretch>
              <a:fillRect/>
            </a:stretch>
          </p:blipFill>
          <p:spPr bwMode="auto">
            <a:xfrm>
              <a:off x="1072429" y="1569716"/>
              <a:ext cx="314325" cy="487365"/>
            </a:xfrm>
            <a:prstGeom prst="rect">
              <a:avLst/>
            </a:prstGeom>
            <a:noFill/>
            <a:ln w="9525">
              <a:noFill/>
              <a:miter lim="800000"/>
              <a:headEnd/>
              <a:tailEnd/>
            </a:ln>
          </p:spPr>
        </p:pic>
        <p:pic>
          <p:nvPicPr>
            <p:cNvPr id="259" name="Picture 41" descr="Media Gateway.png"/>
            <p:cNvPicPr>
              <a:picLocks noChangeAspect="1"/>
            </p:cNvPicPr>
            <p:nvPr/>
          </p:nvPicPr>
          <p:blipFill>
            <a:blip r:embed="rId6" cstate="print"/>
            <a:srcRect/>
            <a:stretch>
              <a:fillRect/>
            </a:stretch>
          </p:blipFill>
          <p:spPr bwMode="auto">
            <a:xfrm>
              <a:off x="765401" y="1897878"/>
              <a:ext cx="687078" cy="208417"/>
            </a:xfrm>
            <a:prstGeom prst="rect">
              <a:avLst/>
            </a:prstGeom>
            <a:noFill/>
            <a:ln w="9525">
              <a:noFill/>
              <a:miter lim="800000"/>
              <a:headEnd/>
              <a:tailEnd/>
            </a:ln>
          </p:spPr>
        </p:pic>
      </p:grpSp>
      <p:sp>
        <p:nvSpPr>
          <p:cNvPr id="260" name="TextBox 259"/>
          <p:cNvSpPr txBox="1"/>
          <p:nvPr/>
        </p:nvSpPr>
        <p:spPr>
          <a:xfrm>
            <a:off x="426051" y="1157824"/>
            <a:ext cx="858213" cy="400110"/>
          </a:xfrm>
          <a:prstGeom prst="rect">
            <a:avLst/>
          </a:prstGeom>
          <a:noFill/>
        </p:spPr>
        <p:txBody>
          <a:bodyPr wrap="square" rtlCol="0">
            <a:spAutoFit/>
          </a:bodyPr>
          <a:lstStyle/>
          <a:p>
            <a:r>
              <a:rPr lang="en-US" sz="1000" dirty="0" smtClean="0"/>
              <a:t>Residence,</a:t>
            </a:r>
          </a:p>
          <a:p>
            <a:r>
              <a:rPr lang="en-US" sz="1000" dirty="0" smtClean="0"/>
              <a:t>Home</a:t>
            </a:r>
            <a:endParaRPr lang="en-US" sz="1000" dirty="0"/>
          </a:p>
        </p:txBody>
      </p:sp>
      <p:cxnSp>
        <p:nvCxnSpPr>
          <p:cNvPr id="262" name="Elbow Connector 261"/>
          <p:cNvCxnSpPr/>
          <p:nvPr/>
        </p:nvCxnSpPr>
        <p:spPr>
          <a:xfrm>
            <a:off x="1737518" y="1443429"/>
            <a:ext cx="2310496" cy="1515524"/>
          </a:xfrm>
          <a:prstGeom prst="bentConnector3">
            <a:avLst>
              <a:gd name="adj1" fmla="val 74457"/>
            </a:avLst>
          </a:prstGeom>
          <a:ln w="19050">
            <a:solidFill>
              <a:srgbClr val="807F83"/>
            </a:solidFill>
          </a:ln>
        </p:spPr>
        <p:style>
          <a:lnRef idx="1">
            <a:schemeClr val="accent1"/>
          </a:lnRef>
          <a:fillRef idx="0">
            <a:schemeClr val="accent1"/>
          </a:fillRef>
          <a:effectRef idx="0">
            <a:schemeClr val="accent1"/>
          </a:effectRef>
          <a:fontRef idx="minor">
            <a:schemeClr val="tx1"/>
          </a:fontRef>
        </p:style>
      </p:cxnSp>
      <p:sp>
        <p:nvSpPr>
          <p:cNvPr id="271" name="Rounded Rectangle 270"/>
          <p:cNvSpPr/>
          <p:nvPr/>
        </p:nvSpPr>
        <p:spPr>
          <a:xfrm>
            <a:off x="503429" y="4972691"/>
            <a:ext cx="1140432" cy="359596"/>
          </a:xfrm>
          <a:prstGeom prst="roundRect">
            <a:avLst>
              <a:gd name="adj" fmla="val 5025"/>
            </a:avLst>
          </a:prstGeom>
          <a:gradFill>
            <a:gsLst>
              <a:gs pos="27000">
                <a:schemeClr val="bg1">
                  <a:lumMod val="95000"/>
                </a:schemeClr>
              </a:gs>
              <a:gs pos="94000">
                <a:schemeClr val="bg1">
                  <a:lumMod val="85000"/>
                </a:schemeClr>
              </a:gs>
            </a:gsLst>
            <a:lin ang="2400000" scaled="0"/>
          </a:gradFill>
          <a:ln w="25400">
            <a:solidFill>
              <a:schemeClr val="bg1"/>
            </a:solidFill>
            <a:round/>
            <a:headEnd/>
            <a:tailEnd/>
          </a:ln>
          <a:effectLst>
            <a:outerShdw blurRad="63500" algn="ctr" rotWithShape="0">
              <a:prstClr val="black">
                <a:alpha val="40000"/>
              </a:prstClr>
            </a:outerShdw>
          </a:effectLst>
        </p:spPr>
        <p:txBody>
          <a:bodyPr vert="horz" wrap="none" lIns="0" tIns="0" rIns="0" bIns="0" numCol="1" anchor="ctr" anchorCtr="0" compatLnSpc="1">
            <a:prstTxWarp prst="textNoShape">
              <a:avLst/>
            </a:prstTxWarp>
          </a:bodyPr>
          <a:lstStyle/>
          <a:p>
            <a:pPr algn="ctr" fontAlgn="base">
              <a:spcBef>
                <a:spcPct val="0"/>
              </a:spcBef>
              <a:spcAft>
                <a:spcPct val="0"/>
              </a:spcAft>
              <a:buClr>
                <a:srgbClr val="4D4D4D"/>
              </a:buClr>
              <a:tabLst>
                <a:tab pos="177800" algn="l"/>
              </a:tabLst>
            </a:pPr>
            <a:endParaRPr lang="en-US" dirty="0" smtClean="0">
              <a:solidFill>
                <a:schemeClr val="bg1"/>
              </a:solidFill>
            </a:endParaRPr>
          </a:p>
        </p:txBody>
      </p:sp>
      <p:sp>
        <p:nvSpPr>
          <p:cNvPr id="272" name="TextBox 271"/>
          <p:cNvSpPr txBox="1"/>
          <p:nvPr/>
        </p:nvSpPr>
        <p:spPr>
          <a:xfrm>
            <a:off x="460808" y="4917253"/>
            <a:ext cx="1004888" cy="400110"/>
          </a:xfrm>
          <a:prstGeom prst="rect">
            <a:avLst/>
          </a:prstGeom>
          <a:noFill/>
        </p:spPr>
        <p:txBody>
          <a:bodyPr wrap="square" rtlCol="0">
            <a:spAutoFit/>
          </a:bodyPr>
          <a:lstStyle/>
          <a:p>
            <a:r>
              <a:rPr lang="en-US" sz="1000" dirty="0" smtClean="0"/>
              <a:t>4G SMB,</a:t>
            </a:r>
          </a:p>
          <a:p>
            <a:r>
              <a:rPr lang="en-US" sz="1000" dirty="0" smtClean="0"/>
              <a:t>Branch</a:t>
            </a:r>
            <a:endParaRPr lang="en-US" sz="1000" dirty="0"/>
          </a:p>
        </p:txBody>
      </p:sp>
      <p:grpSp>
        <p:nvGrpSpPr>
          <p:cNvPr id="38" name="Group 272"/>
          <p:cNvGrpSpPr/>
          <p:nvPr/>
        </p:nvGrpSpPr>
        <p:grpSpPr>
          <a:xfrm>
            <a:off x="1136683" y="4993240"/>
            <a:ext cx="496903" cy="280782"/>
            <a:chOff x="1167510" y="5305093"/>
            <a:chExt cx="591770" cy="420992"/>
          </a:xfrm>
        </p:grpSpPr>
        <p:pic>
          <p:nvPicPr>
            <p:cNvPr id="274" name="Picture 273" descr="Wireless Gateway.png"/>
            <p:cNvPicPr>
              <a:picLocks noChangeAspect="1"/>
            </p:cNvPicPr>
            <p:nvPr>
              <p:custDataLst>
                <p:tags r:id="rId1"/>
              </p:custDataLst>
            </p:nvPr>
          </p:nvPicPr>
          <p:blipFill>
            <a:blip r:embed="rId13" cstate="print"/>
            <a:stretch>
              <a:fillRect/>
            </a:stretch>
          </p:blipFill>
          <p:spPr>
            <a:xfrm>
              <a:off x="1167510" y="5305093"/>
              <a:ext cx="478854" cy="420992"/>
            </a:xfrm>
            <a:prstGeom prst="rect">
              <a:avLst/>
            </a:prstGeom>
          </p:spPr>
        </p:pic>
        <p:pic>
          <p:nvPicPr>
            <p:cNvPr id="275" name="Picture 274" descr="junos_pulse_burst.png"/>
            <p:cNvPicPr>
              <a:picLocks noChangeAspect="1"/>
            </p:cNvPicPr>
            <p:nvPr>
              <p:custDataLst>
                <p:tags r:id="rId2"/>
              </p:custDataLst>
            </p:nvPr>
          </p:nvPicPr>
          <p:blipFill>
            <a:blip r:embed="rId14" cstate="print"/>
            <a:stretch>
              <a:fillRect/>
            </a:stretch>
          </p:blipFill>
          <p:spPr>
            <a:xfrm>
              <a:off x="1541683" y="5387404"/>
              <a:ext cx="217597" cy="238125"/>
            </a:xfrm>
            <a:prstGeom prst="rect">
              <a:avLst/>
            </a:prstGeom>
          </p:spPr>
        </p:pic>
      </p:grpSp>
      <p:sp>
        <p:nvSpPr>
          <p:cNvPr id="278" name="TextBox 277"/>
          <p:cNvSpPr txBox="1"/>
          <p:nvPr/>
        </p:nvSpPr>
        <p:spPr>
          <a:xfrm>
            <a:off x="1950859" y="1188517"/>
            <a:ext cx="1298753" cy="246221"/>
          </a:xfrm>
          <a:prstGeom prst="rect">
            <a:avLst/>
          </a:prstGeom>
          <a:noFill/>
        </p:spPr>
        <p:txBody>
          <a:bodyPr wrap="none" rtlCol="0">
            <a:spAutoFit/>
          </a:bodyPr>
          <a:lstStyle/>
          <a:p>
            <a:r>
              <a:rPr lang="en-US" sz="1000" dirty="0" smtClean="0"/>
              <a:t>DSL or PON, Cable</a:t>
            </a:r>
          </a:p>
        </p:txBody>
      </p:sp>
      <p:pic>
        <p:nvPicPr>
          <p:cNvPr id="202" name="Picture 11" descr="C:\Users\Kurt\Desktop\Dog &amp; Pony Show\Juniper\Juniper Template NEW\Juniper Icon Library PNGs\New Folder\Generic Router 2.png"/>
          <p:cNvPicPr>
            <a:picLocks noChangeAspect="1" noChangeArrowheads="1"/>
          </p:cNvPicPr>
          <p:nvPr/>
        </p:nvPicPr>
        <p:blipFill>
          <a:blip r:embed="rId15" cstate="print"/>
          <a:srcRect/>
          <a:stretch>
            <a:fillRect/>
          </a:stretch>
        </p:blipFill>
        <p:spPr bwMode="auto">
          <a:xfrm>
            <a:off x="6071282" y="3747615"/>
            <a:ext cx="382116" cy="382115"/>
          </a:xfrm>
          <a:prstGeom prst="rect">
            <a:avLst/>
          </a:prstGeom>
          <a:noFill/>
        </p:spPr>
      </p:pic>
      <p:grpSp>
        <p:nvGrpSpPr>
          <p:cNvPr id="43" name="Group 289"/>
          <p:cNvGrpSpPr/>
          <p:nvPr/>
        </p:nvGrpSpPr>
        <p:grpSpPr>
          <a:xfrm>
            <a:off x="4163364" y="4000498"/>
            <a:ext cx="4473082" cy="2086650"/>
            <a:chOff x="4163364" y="4000498"/>
            <a:chExt cx="4473082" cy="2086650"/>
          </a:xfrm>
        </p:grpSpPr>
        <p:cxnSp>
          <p:nvCxnSpPr>
            <p:cNvPr id="249" name="Straight Connector 248"/>
            <p:cNvCxnSpPr/>
            <p:nvPr/>
          </p:nvCxnSpPr>
          <p:spPr>
            <a:xfrm>
              <a:off x="4330117" y="4000498"/>
              <a:ext cx="313653" cy="324295"/>
            </a:xfrm>
            <a:prstGeom prst="line">
              <a:avLst/>
            </a:prstGeom>
            <a:ln w="12700">
              <a:solidFill>
                <a:srgbClr val="FF0000"/>
              </a:solidFill>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44" name="Group 247"/>
            <p:cNvGrpSpPr/>
            <p:nvPr/>
          </p:nvGrpSpPr>
          <p:grpSpPr>
            <a:xfrm>
              <a:off x="4163364" y="4211462"/>
              <a:ext cx="862445" cy="948729"/>
              <a:chOff x="3813463" y="3777125"/>
              <a:chExt cx="862445" cy="948729"/>
            </a:xfrm>
          </p:grpSpPr>
          <p:grpSp>
            <p:nvGrpSpPr>
              <p:cNvPr id="45" name="Group 244"/>
              <p:cNvGrpSpPr>
                <a:grpSpLocks noChangeAspect="1"/>
              </p:cNvGrpSpPr>
              <p:nvPr/>
            </p:nvGrpSpPr>
            <p:grpSpPr>
              <a:xfrm>
                <a:off x="3909161" y="3833611"/>
                <a:ext cx="672720" cy="892243"/>
                <a:chOff x="6683530" y="5122079"/>
                <a:chExt cx="895350" cy="1187523"/>
              </a:xfrm>
            </p:grpSpPr>
            <p:sp>
              <p:nvSpPr>
                <p:cNvPr id="163" name="Rectangle 162"/>
                <p:cNvSpPr/>
                <p:nvPr/>
              </p:nvSpPr>
              <p:spPr>
                <a:xfrm>
                  <a:off x="6683530" y="5122079"/>
                  <a:ext cx="895350" cy="1187523"/>
                </a:xfrm>
                <a:prstGeom prst="rect">
                  <a:avLst/>
                </a:prstGeom>
                <a:solidFill>
                  <a:srgbClr val="5D87A1"/>
                </a:solidFill>
                <a:ln w="12700">
                  <a:solidFill>
                    <a:schemeClr val="accent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182"/>
                <p:cNvGrpSpPr/>
                <p:nvPr/>
              </p:nvGrpSpPr>
              <p:grpSpPr>
                <a:xfrm>
                  <a:off x="6703244" y="5459007"/>
                  <a:ext cx="850606" cy="829339"/>
                  <a:chOff x="5904549" y="2153167"/>
                  <a:chExt cx="1889791" cy="1909951"/>
                </a:xfrm>
              </p:grpSpPr>
              <p:sp>
                <p:nvSpPr>
                  <p:cNvPr id="166" name="Oval 165"/>
                  <p:cNvSpPr/>
                  <p:nvPr/>
                </p:nvSpPr>
                <p:spPr>
                  <a:xfrm>
                    <a:off x="5904549" y="2153167"/>
                    <a:ext cx="1889791" cy="1909951"/>
                  </a:xfrm>
                  <a:prstGeom prst="ellipse">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5"/>
                  <p:cNvGrpSpPr/>
                  <p:nvPr/>
                </p:nvGrpSpPr>
                <p:grpSpPr>
                  <a:xfrm>
                    <a:off x="6528630" y="2291297"/>
                    <a:ext cx="581773" cy="447931"/>
                    <a:chOff x="5622900" y="2291297"/>
                    <a:chExt cx="581773" cy="447931"/>
                  </a:xfrm>
                </p:grpSpPr>
                <p:grpSp>
                  <p:nvGrpSpPr>
                    <p:cNvPr id="49" name="Group 12"/>
                    <p:cNvGrpSpPr/>
                    <p:nvPr/>
                  </p:nvGrpSpPr>
                  <p:grpSpPr>
                    <a:xfrm>
                      <a:off x="5663986" y="2324432"/>
                      <a:ext cx="540687" cy="414796"/>
                      <a:chOff x="2887650" y="1901684"/>
                      <a:chExt cx="540687" cy="414796"/>
                    </a:xfrm>
                    <a:effectLst>
                      <a:outerShdw blurRad="50800" dist="38100" dir="2700000" algn="tl" rotWithShape="0">
                        <a:prstClr val="black">
                          <a:alpha val="40000"/>
                        </a:prstClr>
                      </a:outerShdw>
                    </a:effectLst>
                  </p:grpSpPr>
                  <p:sp>
                    <p:nvSpPr>
                      <p:cNvPr id="242" name="Rectangle 241"/>
                      <p:cNvSpPr/>
                      <p:nvPr/>
                    </p:nvSpPr>
                    <p:spPr>
                      <a:xfrm>
                        <a:off x="2887650" y="1901684"/>
                        <a:ext cx="539360"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243" name="Rectangle 242"/>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nvGrpSpPr>
                    <p:cNvPr id="50" name="Group 7"/>
                    <p:cNvGrpSpPr/>
                    <p:nvPr/>
                  </p:nvGrpSpPr>
                  <p:grpSpPr>
                    <a:xfrm>
                      <a:off x="5622900" y="2291297"/>
                      <a:ext cx="540687" cy="414796"/>
                      <a:chOff x="2887650" y="1901684"/>
                      <a:chExt cx="540687" cy="414796"/>
                    </a:xfrm>
                    <a:effectLst>
                      <a:outerShdw blurRad="50800" dist="38100" dir="2700000" algn="tl" rotWithShape="0">
                        <a:prstClr val="black">
                          <a:alpha val="40000"/>
                        </a:prstClr>
                      </a:outerShdw>
                    </a:effectLst>
                  </p:grpSpPr>
                  <p:sp>
                    <p:nvSpPr>
                      <p:cNvPr id="240" name="Rectangle 5"/>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241" name="Rectangle 6"/>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grpSp>
                <p:nvGrpSpPr>
                  <p:cNvPr id="51" name="Group 16"/>
                  <p:cNvGrpSpPr/>
                  <p:nvPr/>
                </p:nvGrpSpPr>
                <p:grpSpPr>
                  <a:xfrm>
                    <a:off x="7007021" y="2968463"/>
                    <a:ext cx="581773" cy="447931"/>
                    <a:chOff x="5622900" y="2291297"/>
                    <a:chExt cx="581773" cy="447931"/>
                  </a:xfrm>
                </p:grpSpPr>
                <p:grpSp>
                  <p:nvGrpSpPr>
                    <p:cNvPr id="52" name="Group 12"/>
                    <p:cNvGrpSpPr/>
                    <p:nvPr/>
                  </p:nvGrpSpPr>
                  <p:grpSpPr>
                    <a:xfrm>
                      <a:off x="5663986" y="2324432"/>
                      <a:ext cx="540687" cy="414796"/>
                      <a:chOff x="2887650" y="1901684"/>
                      <a:chExt cx="540687" cy="414796"/>
                    </a:xfrm>
                    <a:effectLst>
                      <a:outerShdw blurRad="50800" dist="38100" dir="2700000" algn="tl" rotWithShape="0">
                        <a:prstClr val="black">
                          <a:alpha val="40000"/>
                        </a:prstClr>
                      </a:outerShdw>
                    </a:effectLst>
                  </p:grpSpPr>
                  <p:sp>
                    <p:nvSpPr>
                      <p:cNvPr id="214" name="Rectangle 213"/>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216" name="Rectangle 215"/>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nvGrpSpPr>
                    <p:cNvPr id="53" name="Group 7"/>
                    <p:cNvGrpSpPr/>
                    <p:nvPr/>
                  </p:nvGrpSpPr>
                  <p:grpSpPr>
                    <a:xfrm>
                      <a:off x="5622900" y="2291297"/>
                      <a:ext cx="540687" cy="414796"/>
                      <a:chOff x="2887650" y="1901684"/>
                      <a:chExt cx="540687" cy="414796"/>
                    </a:xfrm>
                    <a:effectLst>
                      <a:outerShdw blurRad="50800" dist="38100" dir="2700000" algn="tl" rotWithShape="0">
                        <a:prstClr val="black">
                          <a:alpha val="40000"/>
                        </a:prstClr>
                      </a:outerShdw>
                    </a:effectLst>
                  </p:grpSpPr>
                  <p:sp>
                    <p:nvSpPr>
                      <p:cNvPr id="209" name="Rectangle 208"/>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212" name="Rectangle 211"/>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grpSp>
                <p:nvGrpSpPr>
                  <p:cNvPr id="56" name="Group 30"/>
                  <p:cNvGrpSpPr/>
                  <p:nvPr/>
                </p:nvGrpSpPr>
                <p:grpSpPr>
                  <a:xfrm>
                    <a:off x="6093961" y="2968482"/>
                    <a:ext cx="580448" cy="447931"/>
                    <a:chOff x="5624225" y="2291297"/>
                    <a:chExt cx="580448" cy="447931"/>
                  </a:xfrm>
                </p:grpSpPr>
                <p:grpSp>
                  <p:nvGrpSpPr>
                    <p:cNvPr id="59" name="Group 12"/>
                    <p:cNvGrpSpPr/>
                    <p:nvPr/>
                  </p:nvGrpSpPr>
                  <p:grpSpPr>
                    <a:xfrm>
                      <a:off x="5663986" y="2324432"/>
                      <a:ext cx="540687" cy="414796"/>
                      <a:chOff x="2887650" y="1901684"/>
                      <a:chExt cx="540687" cy="414796"/>
                    </a:xfrm>
                    <a:effectLst>
                      <a:outerShdw blurRad="50800" dist="38100" dir="2700000" algn="tl" rotWithShape="0">
                        <a:prstClr val="black">
                          <a:alpha val="40000"/>
                        </a:prstClr>
                      </a:outerShdw>
                    </a:effectLst>
                  </p:grpSpPr>
                  <p:sp>
                    <p:nvSpPr>
                      <p:cNvPr id="200" name="Rectangle 199"/>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201" name="Rectangle 200"/>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nvGrpSpPr>
                    <p:cNvPr id="62" name="Group 7"/>
                    <p:cNvGrpSpPr/>
                    <p:nvPr/>
                  </p:nvGrpSpPr>
                  <p:grpSpPr>
                    <a:xfrm>
                      <a:off x="5624225" y="2291297"/>
                      <a:ext cx="545988" cy="414796"/>
                      <a:chOff x="2888975" y="1901684"/>
                      <a:chExt cx="545988" cy="414796"/>
                    </a:xfrm>
                    <a:effectLst>
                      <a:outerShdw blurRad="50800" dist="38100" dir="2700000" algn="tl" rotWithShape="0">
                        <a:prstClr val="black">
                          <a:alpha val="40000"/>
                        </a:prstClr>
                      </a:outerShdw>
                    </a:effectLst>
                  </p:grpSpPr>
                  <p:sp>
                    <p:nvSpPr>
                      <p:cNvPr id="198" name="Rectangle 197"/>
                      <p:cNvSpPr/>
                      <p:nvPr/>
                    </p:nvSpPr>
                    <p:spPr>
                      <a:xfrm>
                        <a:off x="2895601"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199" name="Rectangle 198"/>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cxnSp>
                <p:nvCxnSpPr>
                  <p:cNvPr id="183" name="Straight Connector 182"/>
                  <p:cNvCxnSpPr/>
                  <p:nvPr/>
                </p:nvCxnSpPr>
                <p:spPr>
                  <a:xfrm rot="5400000">
                    <a:off x="6453758" y="2622603"/>
                    <a:ext cx="262389" cy="429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6200000" flipH="1">
                    <a:off x="6906984" y="2598745"/>
                    <a:ext cx="262370" cy="477066"/>
                  </a:xfrm>
                  <a:prstGeom prst="line">
                    <a:avLst/>
                  </a:prstGeom>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6559800" y="2922910"/>
                    <a:ext cx="415498" cy="637923"/>
                  </a:xfrm>
                  <a:prstGeom prst="rect">
                    <a:avLst/>
                  </a:prstGeom>
                  <a:noFill/>
                </p:spPr>
                <p:txBody>
                  <a:bodyPr wrap="square" rtlCol="0">
                    <a:spAutoFit/>
                  </a:bodyPr>
                  <a:lstStyle/>
                  <a:p>
                    <a:r>
                      <a:rPr lang="en-US" sz="1200" dirty="0" smtClean="0"/>
                      <a:t>…</a:t>
                    </a:r>
                    <a:endParaRPr lang="en-US" sz="1200" dirty="0"/>
                  </a:p>
                </p:txBody>
              </p:sp>
              <p:sp>
                <p:nvSpPr>
                  <p:cNvPr id="190" name="TextBox 189"/>
                  <p:cNvSpPr txBox="1"/>
                  <p:nvPr/>
                </p:nvSpPr>
                <p:spPr>
                  <a:xfrm>
                    <a:off x="6092407" y="3485819"/>
                    <a:ext cx="546240" cy="566026"/>
                  </a:xfrm>
                  <a:prstGeom prst="rect">
                    <a:avLst/>
                  </a:prstGeom>
                  <a:noFill/>
                </p:spPr>
                <p:txBody>
                  <a:bodyPr wrap="none" rtlCol="0">
                    <a:spAutoFit/>
                  </a:bodyPr>
                  <a:lstStyle/>
                  <a:p>
                    <a:endParaRPr lang="en-US" sz="600" b="1" dirty="0"/>
                  </a:p>
                </p:txBody>
              </p:sp>
            </p:grpSp>
          </p:grpSp>
          <p:sp>
            <p:nvSpPr>
              <p:cNvPr id="244" name="TextBox 243"/>
              <p:cNvSpPr txBox="1"/>
              <p:nvPr/>
            </p:nvSpPr>
            <p:spPr>
              <a:xfrm>
                <a:off x="3813463" y="3777125"/>
                <a:ext cx="862445" cy="338554"/>
              </a:xfrm>
              <a:prstGeom prst="rect">
                <a:avLst/>
              </a:prstGeom>
              <a:noFill/>
            </p:spPr>
            <p:txBody>
              <a:bodyPr wrap="square" rtlCol="0">
                <a:spAutoFit/>
              </a:bodyPr>
              <a:lstStyle/>
              <a:p>
                <a:pPr algn="ctr"/>
                <a:r>
                  <a:rPr lang="en-US" sz="800" b="1" dirty="0" smtClean="0">
                    <a:solidFill>
                      <a:schemeClr val="bg1"/>
                    </a:solidFill>
                  </a:rPr>
                  <a:t>Service Complex/ VA</a:t>
                </a:r>
                <a:endParaRPr lang="en-US" sz="800" b="1" dirty="0">
                  <a:solidFill>
                    <a:schemeClr val="bg1"/>
                  </a:solidFill>
                </a:endParaRPr>
              </a:p>
            </p:txBody>
          </p:sp>
        </p:grpSp>
        <p:sp>
          <p:nvSpPr>
            <p:cNvPr id="203" name="TextBox 202"/>
            <p:cNvSpPr txBox="1"/>
            <p:nvPr/>
          </p:nvSpPr>
          <p:spPr>
            <a:xfrm rot="2107402">
              <a:off x="4419953" y="4014597"/>
              <a:ext cx="439544" cy="246221"/>
            </a:xfrm>
            <a:prstGeom prst="rect">
              <a:avLst/>
            </a:prstGeom>
            <a:noFill/>
          </p:spPr>
          <p:txBody>
            <a:bodyPr wrap="none" rtlCol="0">
              <a:spAutoFit/>
            </a:bodyPr>
            <a:lstStyle/>
            <a:p>
              <a:r>
                <a:rPr lang="en-US" sz="1000" b="1" dirty="0" smtClean="0"/>
                <a:t>SEP</a:t>
              </a:r>
              <a:endParaRPr lang="en-US" sz="1000" b="1" dirty="0"/>
            </a:p>
          </p:txBody>
        </p:sp>
        <p:sp>
          <p:nvSpPr>
            <p:cNvPr id="221" name="TextBox 220"/>
            <p:cNvSpPr txBox="1"/>
            <p:nvPr/>
          </p:nvSpPr>
          <p:spPr>
            <a:xfrm>
              <a:off x="4731210" y="5625483"/>
              <a:ext cx="3905236" cy="461665"/>
            </a:xfrm>
            <a:prstGeom prst="rect">
              <a:avLst/>
            </a:prstGeom>
            <a:noFill/>
          </p:spPr>
          <p:txBody>
            <a:bodyPr wrap="none" rtlCol="0">
              <a:spAutoFit/>
            </a:bodyPr>
            <a:lstStyle/>
            <a:p>
              <a:pPr algn="ctr"/>
              <a:r>
                <a:rPr lang="en-US" sz="1200" b="1" dirty="0" smtClean="0"/>
                <a:t>Service Complex optionally placed locally </a:t>
              </a:r>
              <a:br>
                <a:rPr lang="en-US" sz="1200" b="1" dirty="0" smtClean="0"/>
              </a:br>
              <a:r>
                <a:rPr lang="en-US" sz="1200" b="1" dirty="0" smtClean="0"/>
                <a:t>or in centralized/regional Data-Center or Mega-</a:t>
              </a:r>
              <a:r>
                <a:rPr lang="en-US" sz="1200" b="1" dirty="0" err="1" smtClean="0"/>
                <a:t>PoP</a:t>
              </a:r>
              <a:endParaRPr lang="en-US" sz="1200" b="1" dirty="0"/>
            </a:p>
          </p:txBody>
        </p:sp>
        <p:cxnSp>
          <p:nvCxnSpPr>
            <p:cNvPr id="270" name="Straight Connector 269"/>
            <p:cNvCxnSpPr/>
            <p:nvPr/>
          </p:nvCxnSpPr>
          <p:spPr>
            <a:xfrm>
              <a:off x="4732420" y="5213685"/>
              <a:ext cx="673769" cy="393031"/>
            </a:xfrm>
            <a:prstGeom prst="line">
              <a:avLst/>
            </a:prstGeom>
            <a:ln w="19050">
              <a:solidFill>
                <a:schemeClr val="tx1">
                  <a:lumMod val="60000"/>
                  <a:lumOff val="40000"/>
                </a:schemeClr>
              </a:solidFill>
              <a:prstDash val="dash"/>
              <a:headEnd type="stealth"/>
              <a:tailEnd type="none" w="lg" len="lg"/>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5502442" y="4860758"/>
              <a:ext cx="1588172" cy="745958"/>
            </a:xfrm>
            <a:prstGeom prst="line">
              <a:avLst/>
            </a:prstGeom>
            <a:ln w="19050">
              <a:solidFill>
                <a:schemeClr val="tx1">
                  <a:lumMod val="60000"/>
                  <a:lumOff val="40000"/>
                </a:schemeClr>
              </a:solidFill>
              <a:prstDash val="dash"/>
              <a:headEnd type="stealth"/>
              <a:tailEnd type="none" w="lg" len="lg"/>
            </a:ln>
          </p:spPr>
          <p:style>
            <a:lnRef idx="1">
              <a:schemeClr val="accent1"/>
            </a:lnRef>
            <a:fillRef idx="0">
              <a:schemeClr val="accent1"/>
            </a:fillRef>
            <a:effectRef idx="0">
              <a:schemeClr val="accent1"/>
            </a:effectRef>
            <a:fontRef idx="minor">
              <a:schemeClr val="tx1"/>
            </a:fontRef>
          </p:style>
        </p:cxnSp>
      </p:grpSp>
      <p:sp>
        <p:nvSpPr>
          <p:cNvPr id="197" name="Text Box 15"/>
          <p:cNvSpPr txBox="1">
            <a:spLocks noChangeArrowheads="1"/>
          </p:cNvSpPr>
          <p:nvPr/>
        </p:nvSpPr>
        <p:spPr bwMode="auto">
          <a:xfrm>
            <a:off x="1173191" y="3278353"/>
            <a:ext cx="593323" cy="37394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900" b="1" dirty="0" smtClean="0"/>
              <a:t>Cloud-Connect or Router</a:t>
            </a:r>
            <a:endParaRPr lang="en-US" sz="900" b="1" dirty="0"/>
          </a:p>
        </p:txBody>
      </p:sp>
      <p:sp>
        <p:nvSpPr>
          <p:cNvPr id="289" name="Text Box 50"/>
          <p:cNvSpPr txBox="1">
            <a:spLocks noChangeArrowheads="1"/>
          </p:cNvSpPr>
          <p:nvPr/>
        </p:nvSpPr>
        <p:spPr bwMode="auto">
          <a:xfrm>
            <a:off x="5694404" y="4094907"/>
            <a:ext cx="494182" cy="553998"/>
          </a:xfrm>
          <a:prstGeom prst="rect">
            <a:avLst/>
          </a:prstGeom>
          <a:noFill/>
          <a:ln w="28575" algn="ctr">
            <a:noFill/>
            <a:miter lim="800000"/>
            <a:headEnd/>
            <a:tailEnd/>
          </a:ln>
        </p:spPr>
        <p:txBody>
          <a:bodyPr wrap="square" lIns="0" tIns="0" rIns="0" bIns="0">
            <a:spAutoFit/>
          </a:bodyPr>
          <a:lstStyle/>
          <a:p>
            <a:pPr algn="r">
              <a:lnSpc>
                <a:spcPct val="90000"/>
              </a:lnSpc>
              <a:spcBef>
                <a:spcPct val="50000"/>
              </a:spcBef>
            </a:pPr>
            <a:r>
              <a:rPr lang="en-US" sz="1000" b="1" dirty="0" smtClean="0"/>
              <a:t>Data-Center Edge Router</a:t>
            </a:r>
            <a:endParaRPr lang="en-US" sz="1000" b="1" dirty="0"/>
          </a:p>
        </p:txBody>
      </p:sp>
      <p:sp>
        <p:nvSpPr>
          <p:cNvPr id="291" name="Rectangle 290"/>
          <p:cNvSpPr/>
          <p:nvPr/>
        </p:nvSpPr>
        <p:spPr>
          <a:xfrm>
            <a:off x="3781193" y="2562449"/>
            <a:ext cx="1260924" cy="157465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73"/>
          <p:cNvGrpSpPr/>
          <p:nvPr/>
        </p:nvGrpSpPr>
        <p:grpSpPr>
          <a:xfrm>
            <a:off x="3940248" y="2750528"/>
            <a:ext cx="890547" cy="1286111"/>
            <a:chOff x="1384850" y="1559781"/>
            <a:chExt cx="890547" cy="1286111"/>
          </a:xfrm>
        </p:grpSpPr>
        <p:sp>
          <p:nvSpPr>
            <p:cNvPr id="54" name="Rectangle 53"/>
            <p:cNvSpPr/>
            <p:nvPr/>
          </p:nvSpPr>
          <p:spPr>
            <a:xfrm>
              <a:off x="1384850" y="1559781"/>
              <a:ext cx="890547" cy="30215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394127" y="1871207"/>
              <a:ext cx="809709" cy="93692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55"/>
            <p:cNvGrpSpPr>
              <a:grpSpLocks noChangeAspect="1"/>
            </p:cNvGrpSpPr>
            <p:nvPr/>
          </p:nvGrpSpPr>
          <p:grpSpPr>
            <a:xfrm>
              <a:off x="1403432" y="1595103"/>
              <a:ext cx="853255" cy="1250789"/>
              <a:chOff x="3031641" y="1013390"/>
              <a:chExt cx="1283090" cy="1880886"/>
            </a:xfrm>
          </p:grpSpPr>
          <p:pic>
            <p:nvPicPr>
              <p:cNvPr id="57" name="Picture 56" descr="MX Series_960.png"/>
              <p:cNvPicPr>
                <a:picLocks noChangeAspect="1"/>
              </p:cNvPicPr>
              <p:nvPr/>
            </p:nvPicPr>
            <p:blipFill>
              <a:blip r:embed="rId16" cstate="print"/>
              <a:stretch>
                <a:fillRect/>
              </a:stretch>
            </p:blipFill>
            <p:spPr>
              <a:xfrm>
                <a:off x="3035290" y="1013390"/>
                <a:ext cx="1279441" cy="1880886"/>
              </a:xfrm>
              <a:prstGeom prst="rect">
                <a:avLst/>
              </a:prstGeom>
            </p:spPr>
          </p:pic>
          <p:sp>
            <p:nvSpPr>
              <p:cNvPr id="58" name="Rounded Rectangle 57"/>
              <p:cNvSpPr/>
              <p:nvPr/>
            </p:nvSpPr>
            <p:spPr>
              <a:xfrm>
                <a:off x="3133771" y="1121134"/>
                <a:ext cx="1084517" cy="1193426"/>
              </a:xfrm>
              <a:prstGeom prst="roundRect">
                <a:avLst>
                  <a:gd name="adj" fmla="val 91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74" name="Group 31"/>
              <p:cNvGrpSpPr/>
              <p:nvPr/>
            </p:nvGrpSpPr>
            <p:grpSpPr>
              <a:xfrm>
                <a:off x="3650916" y="1857811"/>
                <a:ext cx="532534" cy="428055"/>
                <a:chOff x="3313984" y="3411435"/>
                <a:chExt cx="914400" cy="690684"/>
              </a:xfrm>
            </p:grpSpPr>
            <p:sp>
              <p:nvSpPr>
                <p:cNvPr id="72" name="Rectangle 5"/>
                <p:cNvSpPr>
                  <a:spLocks noChangeArrowheads="1"/>
                </p:cNvSpPr>
                <p:nvPr/>
              </p:nvSpPr>
              <p:spPr bwMode="auto">
                <a:xfrm>
                  <a:off x="3313984" y="3873519"/>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pitchFamily="34" charset="0"/>
                    </a:rPr>
                    <a:t>DHCP</a:t>
                  </a:r>
                  <a:endParaRPr kumimoji="0" lang="en-US" sz="700" b="0" i="0" u="none" strike="noStrike" cap="none" normalizeH="0" baseline="0" dirty="0" smtClean="0">
                    <a:ln>
                      <a:noFill/>
                    </a:ln>
                    <a:solidFill>
                      <a:schemeClr val="tx1"/>
                    </a:solidFill>
                    <a:effectLst/>
                    <a:latin typeface="Arial" pitchFamily="34" charset="0"/>
                  </a:endParaRPr>
                </a:p>
              </p:txBody>
            </p:sp>
            <p:pic>
              <p:nvPicPr>
                <p:cNvPr id="73" name="Picture 13" descr="AAA.png"/>
                <p:cNvPicPr>
                  <a:picLocks noChangeAspect="1"/>
                </p:cNvPicPr>
                <p:nvPr/>
              </p:nvPicPr>
              <p:blipFill>
                <a:blip r:embed="rId11" cstate="print"/>
                <a:stretch>
                  <a:fillRect/>
                </a:stretch>
              </p:blipFill>
              <p:spPr>
                <a:xfrm>
                  <a:off x="3483172" y="3411435"/>
                  <a:ext cx="576023" cy="435217"/>
                </a:xfrm>
                <a:prstGeom prst="rect">
                  <a:avLst/>
                </a:prstGeom>
              </p:spPr>
            </p:pic>
          </p:grpSp>
          <p:pic>
            <p:nvPicPr>
              <p:cNvPr id="60" name="Picture 6" descr="Logical.png"/>
              <p:cNvPicPr>
                <a:picLocks noChangeAspect="1"/>
              </p:cNvPicPr>
              <p:nvPr/>
            </p:nvPicPr>
            <p:blipFill>
              <a:blip r:embed="rId17" cstate="print"/>
              <a:stretch>
                <a:fillRect/>
              </a:stretch>
            </p:blipFill>
            <p:spPr>
              <a:xfrm>
                <a:off x="3280299" y="1478013"/>
                <a:ext cx="259678" cy="276341"/>
              </a:xfrm>
              <a:prstGeom prst="rect">
                <a:avLst/>
              </a:prstGeom>
            </p:spPr>
          </p:pic>
          <p:sp>
            <p:nvSpPr>
              <p:cNvPr id="61" name="Rectangle 5"/>
              <p:cNvSpPr>
                <a:spLocks noChangeArrowheads="1"/>
              </p:cNvSpPr>
              <p:nvPr/>
            </p:nvSpPr>
            <p:spPr bwMode="auto">
              <a:xfrm>
                <a:off x="3138359" y="1749816"/>
                <a:ext cx="591199" cy="150398"/>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pitchFamily="34" charset="0"/>
                  </a:rPr>
                  <a:t>Routing</a:t>
                </a:r>
                <a:endParaRPr kumimoji="0" lang="en-US" sz="700" b="0" i="0" u="none" strike="noStrike" cap="none" normalizeH="0" baseline="0" dirty="0" smtClean="0">
                  <a:ln>
                    <a:noFill/>
                  </a:ln>
                  <a:solidFill>
                    <a:schemeClr val="tx1"/>
                  </a:solidFill>
                  <a:effectLst/>
                  <a:latin typeface="Arial" pitchFamily="34" charset="0"/>
                </a:endParaRPr>
              </a:p>
            </p:txBody>
          </p:sp>
          <p:grpSp>
            <p:nvGrpSpPr>
              <p:cNvPr id="75" name="Group 34"/>
              <p:cNvGrpSpPr/>
              <p:nvPr/>
            </p:nvGrpSpPr>
            <p:grpSpPr>
              <a:xfrm>
                <a:off x="3745300" y="1465311"/>
                <a:ext cx="310645" cy="396140"/>
                <a:chOff x="685800" y="2521185"/>
                <a:chExt cx="533400" cy="639185"/>
              </a:xfrm>
            </p:grpSpPr>
            <p:pic>
              <p:nvPicPr>
                <p:cNvPr id="70" name="Picture 69" descr="RNC_BSC 2.png"/>
                <p:cNvPicPr>
                  <a:picLocks noChangeAspect="1"/>
                </p:cNvPicPr>
                <p:nvPr/>
              </p:nvPicPr>
              <p:blipFill>
                <a:blip r:embed="rId18" cstate="print"/>
                <a:stretch>
                  <a:fillRect/>
                </a:stretch>
              </p:blipFill>
              <p:spPr>
                <a:xfrm flipH="1">
                  <a:off x="713104" y="2521185"/>
                  <a:ext cx="418531" cy="418529"/>
                </a:xfrm>
                <a:prstGeom prst="rect">
                  <a:avLst/>
                </a:prstGeom>
              </p:spPr>
            </p:pic>
            <p:sp>
              <p:nvSpPr>
                <p:cNvPr id="71" name="Rectangle 5"/>
                <p:cNvSpPr>
                  <a:spLocks noChangeArrowheads="1"/>
                </p:cNvSpPr>
                <p:nvPr/>
              </p:nvSpPr>
              <p:spPr bwMode="auto">
                <a:xfrm>
                  <a:off x="685800" y="2931769"/>
                  <a:ext cx="533400" cy="228601"/>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pitchFamily="34" charset="0"/>
                    </a:rPr>
                    <a:t>NAT</a:t>
                  </a:r>
                  <a:endParaRPr kumimoji="0" lang="en-US" sz="700" b="0" i="0" u="none" strike="noStrike" cap="none" normalizeH="0" baseline="0" dirty="0" smtClean="0">
                    <a:ln>
                      <a:noFill/>
                    </a:ln>
                    <a:solidFill>
                      <a:schemeClr val="tx1"/>
                    </a:solidFill>
                    <a:effectLst/>
                    <a:latin typeface="Arial" pitchFamily="34" charset="0"/>
                  </a:endParaRPr>
                </a:p>
              </p:txBody>
            </p:sp>
          </p:grpSp>
          <p:grpSp>
            <p:nvGrpSpPr>
              <p:cNvPr id="76" name="Group 24"/>
              <p:cNvGrpSpPr>
                <a:grpSpLocks noChangeAspect="1"/>
              </p:cNvGrpSpPr>
              <p:nvPr/>
            </p:nvGrpSpPr>
            <p:grpSpPr>
              <a:xfrm>
                <a:off x="3131097" y="1925097"/>
                <a:ext cx="583710" cy="285793"/>
                <a:chOff x="6015912" y="1479885"/>
                <a:chExt cx="972856" cy="476321"/>
              </a:xfrm>
            </p:grpSpPr>
            <p:grpSp>
              <p:nvGrpSpPr>
                <p:cNvPr id="77" name="Group 110"/>
                <p:cNvGrpSpPr/>
                <p:nvPr/>
              </p:nvGrpSpPr>
              <p:grpSpPr>
                <a:xfrm>
                  <a:off x="6015912" y="1508804"/>
                  <a:ext cx="972856" cy="371216"/>
                  <a:chOff x="7522843" y="1340554"/>
                  <a:chExt cx="972856" cy="371216"/>
                </a:xfrm>
              </p:grpSpPr>
              <p:pic>
                <p:nvPicPr>
                  <p:cNvPr id="67" name="Picture 66" descr="traffic arrow left.png"/>
                  <p:cNvPicPr>
                    <a:picLocks noChangeAspect="1"/>
                  </p:cNvPicPr>
                  <p:nvPr/>
                </p:nvPicPr>
                <p:blipFill>
                  <a:blip r:embed="rId19" cstate="print"/>
                  <a:stretch>
                    <a:fillRect/>
                  </a:stretch>
                </p:blipFill>
                <p:spPr>
                  <a:xfrm>
                    <a:off x="7522843" y="1412024"/>
                    <a:ext cx="249611" cy="228276"/>
                  </a:xfrm>
                  <a:prstGeom prst="rect">
                    <a:avLst/>
                  </a:prstGeom>
                </p:spPr>
              </p:pic>
              <p:pic>
                <p:nvPicPr>
                  <p:cNvPr id="68" name="Picture 67" descr="traffic arrow right.png"/>
                  <p:cNvPicPr>
                    <a:picLocks noChangeAspect="1"/>
                  </p:cNvPicPr>
                  <p:nvPr/>
                </p:nvPicPr>
                <p:blipFill>
                  <a:blip r:embed="rId20" cstate="print"/>
                  <a:stretch>
                    <a:fillRect/>
                  </a:stretch>
                </p:blipFill>
                <p:spPr>
                  <a:xfrm>
                    <a:off x="8246088" y="1412024"/>
                    <a:ext cx="249611" cy="228276"/>
                  </a:xfrm>
                  <a:prstGeom prst="rect">
                    <a:avLst/>
                  </a:prstGeom>
                </p:spPr>
              </p:pic>
              <p:pic>
                <p:nvPicPr>
                  <p:cNvPr id="69" name="Picture 68" descr="SSL VPN.png"/>
                  <p:cNvPicPr>
                    <a:picLocks noChangeAspect="1"/>
                  </p:cNvPicPr>
                  <p:nvPr/>
                </p:nvPicPr>
                <p:blipFill>
                  <a:blip r:embed="rId21" cstate="print"/>
                  <a:stretch>
                    <a:fillRect/>
                  </a:stretch>
                </p:blipFill>
                <p:spPr>
                  <a:xfrm>
                    <a:off x="7709331" y="1340554"/>
                    <a:ext cx="601626" cy="371216"/>
                  </a:xfrm>
                  <a:prstGeom prst="rect">
                    <a:avLst/>
                  </a:prstGeom>
                </p:spPr>
              </p:pic>
            </p:grpSp>
            <p:sp>
              <p:nvSpPr>
                <p:cNvPr id="66" name="Rectangle 65"/>
                <p:cNvSpPr/>
                <p:nvPr/>
              </p:nvSpPr>
              <p:spPr bwMode="auto">
                <a:xfrm>
                  <a:off x="6069719" y="1479885"/>
                  <a:ext cx="874786" cy="476321"/>
                </a:xfrm>
                <a:prstGeom prst="rect">
                  <a:avLst/>
                </a:prstGeom>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pitchFamily="34" charset="0"/>
                    </a:rPr>
                    <a:t>VPN</a:t>
                  </a:r>
                  <a:endParaRPr kumimoji="0" lang="en-US" sz="700" b="0" i="0" u="none" strike="noStrike" cap="none" normalizeH="0" baseline="0" dirty="0" smtClean="0">
                    <a:ln>
                      <a:noFill/>
                    </a:ln>
                    <a:solidFill>
                      <a:schemeClr val="bg1"/>
                    </a:solidFill>
                    <a:effectLst/>
                    <a:latin typeface="Arial" pitchFamily="34" charset="0"/>
                  </a:endParaRPr>
                </a:p>
              </p:txBody>
            </p:sp>
          </p:grpSp>
          <p:sp>
            <p:nvSpPr>
              <p:cNvPr id="64" name="TextBox 63"/>
              <p:cNvSpPr txBox="1"/>
              <p:nvPr/>
            </p:nvSpPr>
            <p:spPr>
              <a:xfrm>
                <a:off x="3031641" y="1065303"/>
                <a:ext cx="1219596" cy="462823"/>
              </a:xfrm>
              <a:prstGeom prst="rect">
                <a:avLst/>
              </a:prstGeom>
              <a:noFill/>
            </p:spPr>
            <p:txBody>
              <a:bodyPr wrap="square" rtlCol="0">
                <a:spAutoFit/>
              </a:bodyPr>
              <a:lstStyle/>
              <a:p>
                <a:pPr algn="ctr"/>
                <a:r>
                  <a:rPr lang="en-US" sz="700" b="1" dirty="0" smtClean="0"/>
                  <a:t>Cloud CPE Context</a:t>
                </a:r>
                <a:endParaRPr lang="en-US" sz="700" b="1" dirty="0"/>
              </a:p>
            </p:txBody>
          </p:sp>
        </p:grpSp>
      </p:grpSp>
      <p:sp>
        <p:nvSpPr>
          <p:cNvPr id="196" name="Text Box 50"/>
          <p:cNvSpPr txBox="1">
            <a:spLocks noChangeArrowheads="1"/>
          </p:cNvSpPr>
          <p:nvPr/>
        </p:nvSpPr>
        <p:spPr bwMode="auto">
          <a:xfrm>
            <a:off x="4050094" y="2667159"/>
            <a:ext cx="706392" cy="13849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1000" b="1" dirty="0" smtClean="0"/>
              <a:t>PE Router</a:t>
            </a:r>
            <a:endParaRPr lang="en-US" sz="1000" b="1" dirty="0"/>
          </a:p>
        </p:txBody>
      </p:sp>
      <p:sp>
        <p:nvSpPr>
          <p:cNvPr id="222" name="Rectangle 5"/>
          <p:cNvSpPr>
            <a:spLocks noChangeArrowheads="1"/>
          </p:cNvSpPr>
          <p:nvPr/>
        </p:nvSpPr>
        <p:spPr bwMode="auto">
          <a:xfrm>
            <a:off x="7352525" y="2851708"/>
            <a:ext cx="851338" cy="225808"/>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Management</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91"/>
                                        </p:tgtEl>
                                      </p:cBhvr>
                                    </p:animEffect>
                                    <p:set>
                                      <p:cBhvr>
                                        <p:cTn id="7" dur="1" fill="hold">
                                          <p:stCondLst>
                                            <p:cond delay="1999"/>
                                          </p:stCondLst>
                                        </p:cTn>
                                        <p:tgtEl>
                                          <p:spTgt spid="29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
                                        </p:tgtEl>
                                        <p:attrNameLst>
                                          <p:attrName>style.visibility</p:attrName>
                                        </p:attrNameLst>
                                      </p:cBhvr>
                                      <p:to>
                                        <p:strVal val="visible"/>
                                      </p:to>
                                    </p:set>
                                    <p:animEffect transition="in" filter="fade">
                                      <p:cBhvr>
                                        <p:cTn id="13" dur="2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1" name="Group 721"/>
          <p:cNvGrpSpPr>
            <a:grpSpLocks/>
          </p:cNvGrpSpPr>
          <p:nvPr>
            <p:custDataLst>
              <p:tags r:id="rId1"/>
            </p:custDataLst>
          </p:nvPr>
        </p:nvGrpSpPr>
        <p:grpSpPr bwMode="auto">
          <a:xfrm rot="20821725">
            <a:off x="6560498" y="2708704"/>
            <a:ext cx="1885671" cy="1957365"/>
            <a:chOff x="2222429" y="1215208"/>
            <a:chExt cx="4663591" cy="4663591"/>
          </a:xfrm>
        </p:grpSpPr>
        <p:grpSp>
          <p:nvGrpSpPr>
            <p:cNvPr id="352" name="Group 113"/>
            <p:cNvGrpSpPr>
              <a:grpSpLocks/>
            </p:cNvGrpSpPr>
            <p:nvPr/>
          </p:nvGrpSpPr>
          <p:grpSpPr bwMode="auto">
            <a:xfrm>
              <a:off x="2222429" y="1215208"/>
              <a:ext cx="4663591" cy="4663591"/>
              <a:chOff x="2222429" y="1215208"/>
              <a:chExt cx="4663591" cy="4663591"/>
            </a:xfrm>
          </p:grpSpPr>
          <p:sp>
            <p:nvSpPr>
              <p:cNvPr id="460" name="Oval 459"/>
              <p:cNvSpPr/>
              <p:nvPr/>
            </p:nvSpPr>
            <p:spPr>
              <a:xfrm>
                <a:off x="2222429" y="1215208"/>
                <a:ext cx="4663591" cy="4663591"/>
              </a:xfrm>
              <a:prstGeom prst="ellipse">
                <a:avLst/>
              </a:prstGeom>
              <a:gradFill flip="none" rotWithShape="1">
                <a:gsLst>
                  <a:gs pos="15000">
                    <a:srgbClr val="FF961E"/>
                  </a:gs>
                  <a:gs pos="100000">
                    <a:srgbClr val="FFC000"/>
                  </a:gs>
                  <a:gs pos="100000">
                    <a:srgbClr val="FFD129"/>
                  </a:gs>
                </a:gsLst>
                <a:lin ang="13500000" scaled="1"/>
                <a:tileRect/>
              </a:gradFill>
              <a:ln w="28575">
                <a:solidFill>
                  <a:srgbClr val="FFAF57"/>
                </a:solidFill>
                <a:round/>
                <a:headEnd/>
                <a:tailEnd/>
              </a:ln>
              <a:effectLst>
                <a:outerShdw blurRad="203200" sx="102000" sy="102000" algn="ctr" rotWithShape="0">
                  <a:prstClr val="black">
                    <a:alpha val="30000"/>
                  </a:prstClr>
                </a:outerShdw>
              </a:effectLst>
            </p:spPr>
            <p:txBody>
              <a:bodyPr wrap="none" anchor="ctr"/>
              <a:lstStyle/>
              <a:p>
                <a:pPr fontAlgn="auto">
                  <a:spcBef>
                    <a:spcPts val="0"/>
                  </a:spcBef>
                  <a:spcAft>
                    <a:spcPts val="0"/>
                  </a:spcAft>
                  <a:defRPr/>
                </a:pPr>
                <a:endParaRPr lang="en-US" kern="0">
                  <a:solidFill>
                    <a:sysClr val="windowText" lastClr="000000"/>
                  </a:solidFill>
                  <a:latin typeface="+mn-lt"/>
                  <a:cs typeface="+mn-cs"/>
                </a:endParaRPr>
              </a:p>
            </p:txBody>
          </p:sp>
          <p:pic>
            <p:nvPicPr>
              <p:cNvPr id="461" name="Picture 830" descr="Fabric-circle_blue.png"/>
              <p:cNvPicPr>
                <a:picLocks noChangeAspect="1"/>
              </p:cNvPicPr>
              <p:nvPr/>
            </p:nvPicPr>
            <p:blipFill>
              <a:blip r:embed="rId7" cstate="print"/>
              <a:srcRect/>
              <a:stretch>
                <a:fillRect/>
              </a:stretch>
            </p:blipFill>
            <p:spPr bwMode="auto">
              <a:xfrm>
                <a:off x="2432054" y="1424833"/>
                <a:ext cx="4244340" cy="4244340"/>
              </a:xfrm>
              <a:prstGeom prst="rect">
                <a:avLst/>
              </a:prstGeom>
              <a:noFill/>
              <a:ln w="9525">
                <a:noFill/>
                <a:miter lim="800000"/>
                <a:headEnd/>
                <a:tailEnd/>
              </a:ln>
            </p:spPr>
          </p:pic>
        </p:grpSp>
        <p:grpSp>
          <p:nvGrpSpPr>
            <p:cNvPr id="353" name="Group 112"/>
            <p:cNvGrpSpPr>
              <a:grpSpLocks/>
            </p:cNvGrpSpPr>
            <p:nvPr/>
          </p:nvGrpSpPr>
          <p:grpSpPr bwMode="auto">
            <a:xfrm>
              <a:off x="2342001" y="1238096"/>
              <a:ext cx="4439794" cy="4540700"/>
              <a:chOff x="4241786" y="1221315"/>
              <a:chExt cx="4485400" cy="4587338"/>
            </a:xfrm>
          </p:grpSpPr>
          <p:sp>
            <p:nvSpPr>
              <p:cNvPr id="354" name="Oval 353"/>
              <p:cNvSpPr/>
              <p:nvPr/>
            </p:nvSpPr>
            <p:spPr>
              <a:xfrm>
                <a:off x="4492321" y="1550305"/>
                <a:ext cx="3993397" cy="3993397"/>
              </a:xfrm>
              <a:prstGeom prst="ellipse">
                <a:avLst/>
              </a:prstGeom>
              <a:gradFill flip="none" rotWithShape="1">
                <a:gsLst>
                  <a:gs pos="28000">
                    <a:srgbClr val="FF961E"/>
                  </a:gs>
                  <a:gs pos="54000">
                    <a:srgbClr val="FF961E">
                      <a:alpha val="61000"/>
                    </a:srgbClr>
                  </a:gs>
                  <a:gs pos="72000">
                    <a:srgbClr val="FA6B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55" name="Group 111"/>
              <p:cNvGrpSpPr>
                <a:grpSpLocks/>
              </p:cNvGrpSpPr>
              <p:nvPr/>
            </p:nvGrpSpPr>
            <p:grpSpPr bwMode="auto">
              <a:xfrm rot="318080">
                <a:off x="4241786" y="1221315"/>
                <a:ext cx="4485400" cy="4587338"/>
                <a:chOff x="2876582" y="2006777"/>
                <a:chExt cx="3341131" cy="3417067"/>
              </a:xfrm>
            </p:grpSpPr>
            <p:grpSp>
              <p:nvGrpSpPr>
                <p:cNvPr id="356" name="Group 110"/>
                <p:cNvGrpSpPr>
                  <a:grpSpLocks/>
                </p:cNvGrpSpPr>
                <p:nvPr/>
              </p:nvGrpSpPr>
              <p:grpSpPr bwMode="auto">
                <a:xfrm>
                  <a:off x="2947555" y="2142038"/>
                  <a:ext cx="3184761" cy="3205817"/>
                  <a:chOff x="2947555" y="2142038"/>
                  <a:chExt cx="3184761" cy="3205817"/>
                </a:xfrm>
              </p:grpSpPr>
              <p:sp>
                <p:nvSpPr>
                  <p:cNvPr id="372" name="Line 368"/>
                  <p:cNvSpPr>
                    <a:spLocks noChangeShapeType="1"/>
                  </p:cNvSpPr>
                  <p:nvPr/>
                </p:nvSpPr>
                <p:spPr bwMode="ltGray">
                  <a:xfrm>
                    <a:off x="3227379" y="2862929"/>
                    <a:ext cx="2891797" cy="1092257"/>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73" name="Line 369"/>
                  <p:cNvSpPr>
                    <a:spLocks noChangeShapeType="1"/>
                  </p:cNvSpPr>
                  <p:nvPr/>
                </p:nvSpPr>
                <p:spPr bwMode="ltGray">
                  <a:xfrm>
                    <a:off x="3228511" y="2863512"/>
                    <a:ext cx="2650067" cy="177267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74" name="Line 370"/>
                  <p:cNvSpPr>
                    <a:spLocks noChangeShapeType="1"/>
                  </p:cNvSpPr>
                  <p:nvPr/>
                </p:nvSpPr>
                <p:spPr bwMode="ltGray">
                  <a:xfrm>
                    <a:off x="3241525" y="2875427"/>
                    <a:ext cx="2130797" cy="2247186"/>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75" name="Line 371"/>
                  <p:cNvSpPr>
                    <a:spLocks noChangeShapeType="1"/>
                  </p:cNvSpPr>
                  <p:nvPr/>
                </p:nvSpPr>
                <p:spPr bwMode="ltGray">
                  <a:xfrm>
                    <a:off x="3216866" y="2860873"/>
                    <a:ext cx="1471265" cy="248593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76" name="Line 372"/>
                  <p:cNvSpPr>
                    <a:spLocks noChangeShapeType="1"/>
                  </p:cNvSpPr>
                  <p:nvPr/>
                </p:nvSpPr>
                <p:spPr bwMode="ltGray">
                  <a:xfrm>
                    <a:off x="3219698" y="2862952"/>
                    <a:ext cx="769952" cy="238147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77" name="Line 373"/>
                  <p:cNvSpPr>
                    <a:spLocks noChangeShapeType="1"/>
                  </p:cNvSpPr>
                  <p:nvPr/>
                </p:nvSpPr>
                <p:spPr bwMode="ltGray">
                  <a:xfrm>
                    <a:off x="3224455" y="2855880"/>
                    <a:ext cx="185027" cy="200843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78" name="Line 374"/>
                  <p:cNvSpPr>
                    <a:spLocks noChangeShapeType="1"/>
                  </p:cNvSpPr>
                  <p:nvPr/>
                </p:nvSpPr>
                <p:spPr bwMode="ltGray">
                  <a:xfrm flipH="1">
                    <a:off x="3037184" y="2868887"/>
                    <a:ext cx="185027" cy="136979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79" name="Line 379"/>
                  <p:cNvSpPr>
                    <a:spLocks noChangeShapeType="1"/>
                  </p:cNvSpPr>
                  <p:nvPr/>
                </p:nvSpPr>
                <p:spPr bwMode="ltGray">
                  <a:xfrm>
                    <a:off x="3733354" y="2361462"/>
                    <a:ext cx="2375510" cy="159063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0" name="Line 380"/>
                  <p:cNvSpPr>
                    <a:spLocks noChangeShapeType="1"/>
                  </p:cNvSpPr>
                  <p:nvPr/>
                </p:nvSpPr>
                <p:spPr bwMode="ltGray">
                  <a:xfrm>
                    <a:off x="3734191" y="2358661"/>
                    <a:ext cx="2142734" cy="227105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1" name="Line 381"/>
                  <p:cNvSpPr>
                    <a:spLocks noChangeShapeType="1"/>
                  </p:cNvSpPr>
                  <p:nvPr/>
                </p:nvSpPr>
                <p:spPr bwMode="ltGray">
                  <a:xfrm>
                    <a:off x="3731087" y="2359661"/>
                    <a:ext cx="1632416" cy="274257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2" name="Line 382"/>
                  <p:cNvSpPr>
                    <a:spLocks noChangeShapeType="1"/>
                  </p:cNvSpPr>
                  <p:nvPr/>
                </p:nvSpPr>
                <p:spPr bwMode="ltGray">
                  <a:xfrm>
                    <a:off x="3740545" y="2361019"/>
                    <a:ext cx="949010" cy="2975355"/>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3" name="Line 383"/>
                  <p:cNvSpPr>
                    <a:spLocks noChangeShapeType="1"/>
                  </p:cNvSpPr>
                  <p:nvPr/>
                </p:nvSpPr>
                <p:spPr bwMode="ltGray">
                  <a:xfrm>
                    <a:off x="3732015" y="2366608"/>
                    <a:ext cx="259636" cy="2876874"/>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4" name="Line 384"/>
                  <p:cNvSpPr>
                    <a:spLocks noChangeShapeType="1"/>
                  </p:cNvSpPr>
                  <p:nvPr/>
                </p:nvSpPr>
                <p:spPr bwMode="ltGray">
                  <a:xfrm flipH="1">
                    <a:off x="3408367" y="2359680"/>
                    <a:ext cx="328274" cy="2500851"/>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5" name="Line 385"/>
                  <p:cNvSpPr>
                    <a:spLocks noChangeShapeType="1"/>
                  </p:cNvSpPr>
                  <p:nvPr/>
                </p:nvSpPr>
                <p:spPr bwMode="ltGray">
                  <a:xfrm flipH="1">
                    <a:off x="3038364" y="2354813"/>
                    <a:ext cx="692360" cy="188310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6" name="Line 389"/>
                  <p:cNvSpPr>
                    <a:spLocks noChangeShapeType="1"/>
                  </p:cNvSpPr>
                  <p:nvPr/>
                </p:nvSpPr>
                <p:spPr bwMode="ltGray">
                  <a:xfrm>
                    <a:off x="4395627" y="2141962"/>
                    <a:ext cx="1721947" cy="1799537"/>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7" name="Line 390"/>
                  <p:cNvSpPr>
                    <a:spLocks noChangeShapeType="1"/>
                  </p:cNvSpPr>
                  <p:nvPr/>
                </p:nvSpPr>
                <p:spPr bwMode="ltGray">
                  <a:xfrm>
                    <a:off x="4403405" y="2142238"/>
                    <a:ext cx="1474249" cy="2494882"/>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8" name="Line 391"/>
                  <p:cNvSpPr>
                    <a:spLocks noChangeShapeType="1"/>
                  </p:cNvSpPr>
                  <p:nvPr/>
                </p:nvSpPr>
                <p:spPr bwMode="ltGray">
                  <a:xfrm>
                    <a:off x="4403818" y="2139813"/>
                    <a:ext cx="966916" cy="298430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89" name="Line 392"/>
                  <p:cNvSpPr>
                    <a:spLocks noChangeShapeType="1"/>
                  </p:cNvSpPr>
                  <p:nvPr/>
                </p:nvSpPr>
                <p:spPr bwMode="ltGray">
                  <a:xfrm>
                    <a:off x="4404636" y="2165860"/>
                    <a:ext cx="283510" cy="3175305"/>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0" name="Line 393"/>
                  <p:cNvSpPr>
                    <a:spLocks noChangeShapeType="1"/>
                  </p:cNvSpPr>
                  <p:nvPr/>
                </p:nvSpPr>
                <p:spPr bwMode="ltGray">
                  <a:xfrm flipH="1">
                    <a:off x="4000475" y="2143564"/>
                    <a:ext cx="405866" cy="309472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1" name="Line 394"/>
                  <p:cNvSpPr>
                    <a:spLocks noChangeShapeType="1"/>
                  </p:cNvSpPr>
                  <p:nvPr/>
                </p:nvSpPr>
                <p:spPr bwMode="ltGray">
                  <a:xfrm flipH="1">
                    <a:off x="3408671" y="2142999"/>
                    <a:ext cx="1002728" cy="2715721"/>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2" name="Line 395"/>
                  <p:cNvSpPr>
                    <a:spLocks noChangeShapeType="1"/>
                  </p:cNvSpPr>
                  <p:nvPr/>
                </p:nvSpPr>
                <p:spPr bwMode="ltGray">
                  <a:xfrm flipH="1">
                    <a:off x="3039357" y="2144069"/>
                    <a:ext cx="1366814" cy="2100953"/>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3" name="Line 398"/>
                  <p:cNvSpPr>
                    <a:spLocks noChangeShapeType="1"/>
                  </p:cNvSpPr>
                  <p:nvPr/>
                </p:nvSpPr>
                <p:spPr bwMode="ltGray">
                  <a:xfrm>
                    <a:off x="5116208" y="2249555"/>
                    <a:ext cx="993774" cy="171001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4" name="Line 399"/>
                  <p:cNvSpPr>
                    <a:spLocks noChangeShapeType="1"/>
                  </p:cNvSpPr>
                  <p:nvPr/>
                </p:nvSpPr>
                <p:spPr bwMode="ltGray">
                  <a:xfrm>
                    <a:off x="5110952" y="2250019"/>
                    <a:ext cx="766967" cy="238147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5" name="Line 400"/>
                  <p:cNvSpPr>
                    <a:spLocks noChangeShapeType="1"/>
                  </p:cNvSpPr>
                  <p:nvPr/>
                </p:nvSpPr>
                <p:spPr bwMode="ltGray">
                  <a:xfrm>
                    <a:off x="5114349" y="2250580"/>
                    <a:ext cx="253665" cy="2864937"/>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6" name="Line 401"/>
                  <p:cNvSpPr>
                    <a:spLocks noChangeShapeType="1"/>
                  </p:cNvSpPr>
                  <p:nvPr/>
                </p:nvSpPr>
                <p:spPr bwMode="ltGray">
                  <a:xfrm flipH="1">
                    <a:off x="4687571" y="2243563"/>
                    <a:ext cx="429741" cy="3103681"/>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7" name="Line 402"/>
                  <p:cNvSpPr>
                    <a:spLocks noChangeShapeType="1"/>
                  </p:cNvSpPr>
                  <p:nvPr/>
                </p:nvSpPr>
                <p:spPr bwMode="ltGray">
                  <a:xfrm flipH="1">
                    <a:off x="3995210" y="2248895"/>
                    <a:ext cx="1113146" cy="2996246"/>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8" name="Line 403"/>
                  <p:cNvSpPr>
                    <a:spLocks noChangeShapeType="1"/>
                  </p:cNvSpPr>
                  <p:nvPr/>
                </p:nvSpPr>
                <p:spPr bwMode="ltGray">
                  <a:xfrm flipH="1">
                    <a:off x="3409112" y="2254587"/>
                    <a:ext cx="1692102" cy="2599332"/>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399" name="Line 404"/>
                  <p:cNvSpPr>
                    <a:spLocks noChangeShapeType="1"/>
                  </p:cNvSpPr>
                  <p:nvPr/>
                </p:nvSpPr>
                <p:spPr bwMode="ltGray">
                  <a:xfrm flipH="1">
                    <a:off x="3042336" y="2249018"/>
                    <a:ext cx="2065142" cy="198755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0" name="Line 406"/>
                  <p:cNvSpPr>
                    <a:spLocks noChangeShapeType="1"/>
                  </p:cNvSpPr>
                  <p:nvPr/>
                </p:nvSpPr>
                <p:spPr bwMode="ltGray">
                  <a:xfrm>
                    <a:off x="5714080" y="2637248"/>
                    <a:ext cx="402881" cy="131607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1" name="Line 407"/>
                  <p:cNvSpPr>
                    <a:spLocks noChangeShapeType="1"/>
                  </p:cNvSpPr>
                  <p:nvPr/>
                </p:nvSpPr>
                <p:spPr bwMode="ltGray">
                  <a:xfrm>
                    <a:off x="5715763" y="2652726"/>
                    <a:ext cx="161153" cy="197859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2" name="Line 408"/>
                  <p:cNvSpPr>
                    <a:spLocks noChangeShapeType="1"/>
                  </p:cNvSpPr>
                  <p:nvPr/>
                </p:nvSpPr>
                <p:spPr bwMode="ltGray">
                  <a:xfrm flipH="1">
                    <a:off x="5367169" y="2641757"/>
                    <a:ext cx="343195" cy="2488914"/>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3" name="Line 409"/>
                  <p:cNvSpPr>
                    <a:spLocks noChangeShapeType="1"/>
                  </p:cNvSpPr>
                  <p:nvPr/>
                </p:nvSpPr>
                <p:spPr bwMode="ltGray">
                  <a:xfrm flipH="1">
                    <a:off x="4692273" y="2643574"/>
                    <a:ext cx="1017650" cy="270080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4" name="Line 410"/>
                  <p:cNvSpPr>
                    <a:spLocks noChangeShapeType="1"/>
                  </p:cNvSpPr>
                  <p:nvPr/>
                </p:nvSpPr>
                <p:spPr bwMode="ltGray">
                  <a:xfrm flipH="1">
                    <a:off x="3996896" y="2648218"/>
                    <a:ext cx="1721946" cy="2593363"/>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5" name="Line 411"/>
                  <p:cNvSpPr>
                    <a:spLocks noChangeShapeType="1"/>
                  </p:cNvSpPr>
                  <p:nvPr/>
                </p:nvSpPr>
                <p:spPr bwMode="ltGray">
                  <a:xfrm flipH="1">
                    <a:off x="3407255" y="2641859"/>
                    <a:ext cx="2309855" cy="220838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6" name="Line 412"/>
                  <p:cNvSpPr>
                    <a:spLocks noChangeShapeType="1"/>
                  </p:cNvSpPr>
                  <p:nvPr/>
                </p:nvSpPr>
                <p:spPr bwMode="ltGray">
                  <a:xfrm flipH="1">
                    <a:off x="3041039" y="2648341"/>
                    <a:ext cx="2679910" cy="1584667"/>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7" name="Line 413"/>
                  <p:cNvSpPr>
                    <a:spLocks noChangeShapeType="1"/>
                  </p:cNvSpPr>
                  <p:nvPr/>
                </p:nvSpPr>
                <p:spPr bwMode="ltGray">
                  <a:xfrm>
                    <a:off x="6069205" y="3266800"/>
                    <a:ext cx="47749" cy="686391"/>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8" name="Line 414"/>
                  <p:cNvSpPr>
                    <a:spLocks noChangeShapeType="1"/>
                  </p:cNvSpPr>
                  <p:nvPr/>
                </p:nvSpPr>
                <p:spPr bwMode="ltGray">
                  <a:xfrm flipH="1">
                    <a:off x="5878370" y="3258336"/>
                    <a:ext cx="190996" cy="136383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09" name="Line 415"/>
                  <p:cNvSpPr>
                    <a:spLocks noChangeShapeType="1"/>
                  </p:cNvSpPr>
                  <p:nvPr/>
                </p:nvSpPr>
                <p:spPr bwMode="ltGray">
                  <a:xfrm flipH="1">
                    <a:off x="5368478" y="3256189"/>
                    <a:ext cx="698328" cy="1853255"/>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0" name="Line 416"/>
                  <p:cNvSpPr>
                    <a:spLocks noChangeShapeType="1"/>
                  </p:cNvSpPr>
                  <p:nvPr/>
                </p:nvSpPr>
                <p:spPr bwMode="ltGray">
                  <a:xfrm flipH="1">
                    <a:off x="4690994" y="3245635"/>
                    <a:ext cx="1387705" cy="209796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1" name="Line 417"/>
                  <p:cNvSpPr>
                    <a:spLocks noChangeShapeType="1"/>
                  </p:cNvSpPr>
                  <p:nvPr/>
                </p:nvSpPr>
                <p:spPr bwMode="ltGray">
                  <a:xfrm flipH="1">
                    <a:off x="3995498" y="3253683"/>
                    <a:ext cx="2083048" cy="1981581"/>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2" name="Line 418"/>
                  <p:cNvSpPr>
                    <a:spLocks noChangeShapeType="1"/>
                  </p:cNvSpPr>
                  <p:nvPr/>
                </p:nvSpPr>
                <p:spPr bwMode="ltGray">
                  <a:xfrm flipH="1">
                    <a:off x="3406835" y="3256509"/>
                    <a:ext cx="2664989" cy="159959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3" name="Line 419"/>
                  <p:cNvSpPr>
                    <a:spLocks noChangeShapeType="1"/>
                  </p:cNvSpPr>
                  <p:nvPr/>
                </p:nvSpPr>
                <p:spPr bwMode="ltGray">
                  <a:xfrm flipH="1">
                    <a:off x="3049019" y="3257046"/>
                    <a:ext cx="3017138" cy="97587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4" name="Line 363"/>
                  <p:cNvSpPr>
                    <a:spLocks noChangeShapeType="1"/>
                  </p:cNvSpPr>
                  <p:nvPr/>
                </p:nvSpPr>
                <p:spPr bwMode="ltGray">
                  <a:xfrm flipV="1">
                    <a:off x="3223372" y="2370482"/>
                    <a:ext cx="501364" cy="486441"/>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5" name="Line 364"/>
                  <p:cNvSpPr>
                    <a:spLocks noChangeShapeType="1"/>
                  </p:cNvSpPr>
                  <p:nvPr/>
                </p:nvSpPr>
                <p:spPr bwMode="ltGray">
                  <a:xfrm flipV="1">
                    <a:off x="3232183" y="2141195"/>
                    <a:ext cx="1172833" cy="716234"/>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6" name="Line 365"/>
                  <p:cNvSpPr>
                    <a:spLocks noChangeShapeType="1"/>
                  </p:cNvSpPr>
                  <p:nvPr/>
                </p:nvSpPr>
                <p:spPr bwMode="ltGray">
                  <a:xfrm flipV="1">
                    <a:off x="3223657" y="2246538"/>
                    <a:ext cx="1886084" cy="611782"/>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7" name="Line 366"/>
                  <p:cNvSpPr>
                    <a:spLocks noChangeShapeType="1"/>
                  </p:cNvSpPr>
                  <p:nvPr/>
                </p:nvSpPr>
                <p:spPr bwMode="ltGray">
                  <a:xfrm flipV="1">
                    <a:off x="3220089" y="2649364"/>
                    <a:ext cx="2494883" cy="217854"/>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8" name="Line 367"/>
                  <p:cNvSpPr>
                    <a:spLocks noChangeShapeType="1"/>
                  </p:cNvSpPr>
                  <p:nvPr/>
                </p:nvSpPr>
                <p:spPr bwMode="ltGray">
                  <a:xfrm>
                    <a:off x="3215451" y="2855358"/>
                    <a:ext cx="2853000" cy="399897"/>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19" name="Line 375"/>
                  <p:cNvSpPr>
                    <a:spLocks noChangeShapeType="1"/>
                  </p:cNvSpPr>
                  <p:nvPr/>
                </p:nvSpPr>
                <p:spPr bwMode="ltGray">
                  <a:xfrm flipV="1">
                    <a:off x="3738588" y="2141487"/>
                    <a:ext cx="647596" cy="22083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0" name="Line 376"/>
                  <p:cNvSpPr>
                    <a:spLocks noChangeShapeType="1"/>
                  </p:cNvSpPr>
                  <p:nvPr/>
                </p:nvSpPr>
                <p:spPr bwMode="ltGray">
                  <a:xfrm flipV="1">
                    <a:off x="3726897" y="2242886"/>
                    <a:ext cx="1387705" cy="119372"/>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1" name="Line 377"/>
                  <p:cNvSpPr>
                    <a:spLocks noChangeShapeType="1"/>
                  </p:cNvSpPr>
                  <p:nvPr/>
                </p:nvSpPr>
                <p:spPr bwMode="ltGray">
                  <a:xfrm>
                    <a:off x="3740376" y="2361552"/>
                    <a:ext cx="1975613" cy="274556"/>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2" name="Line 378"/>
                  <p:cNvSpPr>
                    <a:spLocks noChangeShapeType="1"/>
                  </p:cNvSpPr>
                  <p:nvPr/>
                </p:nvSpPr>
                <p:spPr bwMode="ltGray">
                  <a:xfrm>
                    <a:off x="3727505" y="2365271"/>
                    <a:ext cx="2336715" cy="877387"/>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3" name="Line 386"/>
                  <p:cNvSpPr>
                    <a:spLocks noChangeShapeType="1"/>
                  </p:cNvSpPr>
                  <p:nvPr/>
                </p:nvSpPr>
                <p:spPr bwMode="ltGray">
                  <a:xfrm>
                    <a:off x="4392726" y="2140161"/>
                    <a:ext cx="719220" cy="107435"/>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4" name="Line 387"/>
                  <p:cNvSpPr>
                    <a:spLocks noChangeShapeType="1"/>
                  </p:cNvSpPr>
                  <p:nvPr/>
                </p:nvSpPr>
                <p:spPr bwMode="ltGray">
                  <a:xfrm>
                    <a:off x="4400657" y="2145543"/>
                    <a:ext cx="1316081" cy="49837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5" name="Line 388"/>
                  <p:cNvSpPr>
                    <a:spLocks noChangeShapeType="1"/>
                  </p:cNvSpPr>
                  <p:nvPr/>
                </p:nvSpPr>
                <p:spPr bwMode="ltGray">
                  <a:xfrm>
                    <a:off x="4402376" y="2139079"/>
                    <a:ext cx="1674197" cy="111314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6" name="Line 396"/>
                  <p:cNvSpPr>
                    <a:spLocks noChangeShapeType="1"/>
                  </p:cNvSpPr>
                  <p:nvPr/>
                </p:nvSpPr>
                <p:spPr bwMode="ltGray">
                  <a:xfrm>
                    <a:off x="5104241" y="2232204"/>
                    <a:ext cx="620736" cy="405866"/>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7" name="Line 397"/>
                  <p:cNvSpPr>
                    <a:spLocks noChangeShapeType="1"/>
                  </p:cNvSpPr>
                  <p:nvPr/>
                </p:nvSpPr>
                <p:spPr bwMode="ltGray">
                  <a:xfrm>
                    <a:off x="5116428" y="2246561"/>
                    <a:ext cx="960948" cy="101168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8" name="Line 405"/>
                  <p:cNvSpPr>
                    <a:spLocks noChangeShapeType="1"/>
                  </p:cNvSpPr>
                  <p:nvPr/>
                </p:nvSpPr>
                <p:spPr bwMode="ltGray">
                  <a:xfrm>
                    <a:off x="5712163" y="2649551"/>
                    <a:ext cx="367069" cy="605814"/>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29" name="Line 420"/>
                  <p:cNvSpPr>
                    <a:spLocks noChangeShapeType="1"/>
                  </p:cNvSpPr>
                  <p:nvPr/>
                </p:nvSpPr>
                <p:spPr bwMode="ltGray">
                  <a:xfrm flipH="1">
                    <a:off x="5880675" y="3952745"/>
                    <a:ext cx="238745" cy="668485"/>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0" name="Line 421"/>
                  <p:cNvSpPr>
                    <a:spLocks noChangeShapeType="1"/>
                  </p:cNvSpPr>
                  <p:nvPr/>
                </p:nvSpPr>
                <p:spPr bwMode="ltGray">
                  <a:xfrm flipH="1">
                    <a:off x="5368214" y="3953562"/>
                    <a:ext cx="752046" cy="1160895"/>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1" name="Line 422"/>
                  <p:cNvSpPr>
                    <a:spLocks noChangeShapeType="1"/>
                  </p:cNvSpPr>
                  <p:nvPr/>
                </p:nvSpPr>
                <p:spPr bwMode="ltGray">
                  <a:xfrm flipH="1">
                    <a:off x="4699280" y="3946287"/>
                    <a:ext cx="1417548" cy="139068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2" name="Line 423"/>
                  <p:cNvSpPr>
                    <a:spLocks noChangeShapeType="1"/>
                  </p:cNvSpPr>
                  <p:nvPr/>
                </p:nvSpPr>
                <p:spPr bwMode="ltGray">
                  <a:xfrm flipH="1">
                    <a:off x="3995238" y="3954178"/>
                    <a:ext cx="2133782" cy="1283253"/>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3" name="Line 424"/>
                  <p:cNvSpPr>
                    <a:spLocks noChangeShapeType="1"/>
                  </p:cNvSpPr>
                  <p:nvPr/>
                </p:nvSpPr>
                <p:spPr bwMode="ltGray">
                  <a:xfrm flipH="1">
                    <a:off x="3415259" y="3963123"/>
                    <a:ext cx="2694832" cy="883355"/>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4" name="Line 425"/>
                  <p:cNvSpPr>
                    <a:spLocks noChangeShapeType="1"/>
                  </p:cNvSpPr>
                  <p:nvPr/>
                </p:nvSpPr>
                <p:spPr bwMode="ltGray">
                  <a:xfrm flipH="1">
                    <a:off x="3033306" y="3943059"/>
                    <a:ext cx="3088761" cy="29544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5" name="Line 426"/>
                  <p:cNvSpPr>
                    <a:spLocks noChangeShapeType="1"/>
                  </p:cNvSpPr>
                  <p:nvPr/>
                </p:nvSpPr>
                <p:spPr bwMode="ltGray">
                  <a:xfrm flipH="1">
                    <a:off x="5371784" y="4628763"/>
                    <a:ext cx="501364" cy="480473"/>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6" name="Line 427"/>
                  <p:cNvSpPr>
                    <a:spLocks noChangeShapeType="1"/>
                  </p:cNvSpPr>
                  <p:nvPr/>
                </p:nvSpPr>
                <p:spPr bwMode="ltGray">
                  <a:xfrm flipH="1">
                    <a:off x="4700143" y="4630428"/>
                    <a:ext cx="1172835" cy="69832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7" name="Line 428"/>
                  <p:cNvSpPr>
                    <a:spLocks noChangeShapeType="1"/>
                  </p:cNvSpPr>
                  <p:nvPr/>
                </p:nvSpPr>
                <p:spPr bwMode="ltGray">
                  <a:xfrm flipH="1">
                    <a:off x="3995850" y="4623961"/>
                    <a:ext cx="1877132" cy="61476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8" name="Line 429"/>
                  <p:cNvSpPr>
                    <a:spLocks noChangeShapeType="1"/>
                  </p:cNvSpPr>
                  <p:nvPr/>
                </p:nvSpPr>
                <p:spPr bwMode="ltGray">
                  <a:xfrm flipH="1">
                    <a:off x="3401076" y="4629640"/>
                    <a:ext cx="2473992" cy="223822"/>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39" name="Line 430"/>
                  <p:cNvSpPr>
                    <a:spLocks noChangeShapeType="1"/>
                  </p:cNvSpPr>
                  <p:nvPr/>
                </p:nvSpPr>
                <p:spPr bwMode="ltGray">
                  <a:xfrm flipH="1" flipV="1">
                    <a:off x="3034595" y="4236512"/>
                    <a:ext cx="2838079" cy="39392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0" name="Line 431"/>
                  <p:cNvSpPr>
                    <a:spLocks noChangeShapeType="1"/>
                  </p:cNvSpPr>
                  <p:nvPr/>
                </p:nvSpPr>
                <p:spPr bwMode="ltGray">
                  <a:xfrm flipV="1">
                    <a:off x="4697860" y="5117694"/>
                    <a:ext cx="665502" cy="21487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1" name="Line 432"/>
                  <p:cNvSpPr>
                    <a:spLocks noChangeShapeType="1"/>
                  </p:cNvSpPr>
                  <p:nvPr/>
                </p:nvSpPr>
                <p:spPr bwMode="ltGray">
                  <a:xfrm flipH="1" flipV="1">
                    <a:off x="3990280" y="5235394"/>
                    <a:ext cx="701314" cy="101467"/>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2" name="Line 433"/>
                  <p:cNvSpPr>
                    <a:spLocks noChangeShapeType="1"/>
                  </p:cNvSpPr>
                  <p:nvPr/>
                </p:nvSpPr>
                <p:spPr bwMode="ltGray">
                  <a:xfrm flipH="1" flipV="1">
                    <a:off x="3404169" y="4849865"/>
                    <a:ext cx="1286238" cy="486443"/>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3" name="Line 434"/>
                  <p:cNvSpPr>
                    <a:spLocks noChangeShapeType="1"/>
                  </p:cNvSpPr>
                  <p:nvPr/>
                </p:nvSpPr>
                <p:spPr bwMode="ltGray">
                  <a:xfrm flipH="1" flipV="1">
                    <a:off x="3031465" y="4233341"/>
                    <a:ext cx="1653307" cy="1098226"/>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4" name="Line 435"/>
                  <p:cNvSpPr>
                    <a:spLocks noChangeShapeType="1"/>
                  </p:cNvSpPr>
                  <p:nvPr/>
                </p:nvSpPr>
                <p:spPr bwMode="ltGray">
                  <a:xfrm flipH="1" flipV="1">
                    <a:off x="3404174" y="4849368"/>
                    <a:ext cx="581941" cy="390944"/>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5" name="Line 436"/>
                  <p:cNvSpPr>
                    <a:spLocks noChangeShapeType="1"/>
                  </p:cNvSpPr>
                  <p:nvPr/>
                </p:nvSpPr>
                <p:spPr bwMode="ltGray">
                  <a:xfrm flipH="1" flipV="1">
                    <a:off x="3037688" y="4232279"/>
                    <a:ext cx="949010" cy="1008696"/>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6" name="Line 437"/>
                  <p:cNvSpPr>
                    <a:spLocks noChangeShapeType="1"/>
                  </p:cNvSpPr>
                  <p:nvPr/>
                </p:nvSpPr>
                <p:spPr bwMode="ltGray">
                  <a:xfrm flipH="1" flipV="1">
                    <a:off x="3039749" y="4240391"/>
                    <a:ext cx="364086" cy="611782"/>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7" name="Line 374"/>
                  <p:cNvSpPr>
                    <a:spLocks noChangeShapeType="1"/>
                  </p:cNvSpPr>
                  <p:nvPr/>
                </p:nvSpPr>
                <p:spPr bwMode="ltGray">
                  <a:xfrm>
                    <a:off x="2965070" y="3520815"/>
                    <a:ext cx="71623" cy="713251"/>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8" name="Line 374"/>
                  <p:cNvSpPr>
                    <a:spLocks noChangeShapeType="1"/>
                  </p:cNvSpPr>
                  <p:nvPr/>
                </p:nvSpPr>
                <p:spPr bwMode="ltGray">
                  <a:xfrm flipH="1">
                    <a:off x="2962065" y="2862031"/>
                    <a:ext cx="256651" cy="66550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49" name="Line 374"/>
                  <p:cNvSpPr>
                    <a:spLocks noChangeShapeType="1"/>
                  </p:cNvSpPr>
                  <p:nvPr/>
                </p:nvSpPr>
                <p:spPr bwMode="ltGray">
                  <a:xfrm flipH="1" flipV="1">
                    <a:off x="2962330" y="3523097"/>
                    <a:ext cx="444661" cy="134293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0" name="Line 374"/>
                  <p:cNvSpPr>
                    <a:spLocks noChangeShapeType="1"/>
                  </p:cNvSpPr>
                  <p:nvPr/>
                </p:nvSpPr>
                <p:spPr bwMode="ltGray">
                  <a:xfrm flipH="1" flipV="1">
                    <a:off x="2962545" y="3517590"/>
                    <a:ext cx="1032571" cy="1718962"/>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1" name="Line 374"/>
                  <p:cNvSpPr>
                    <a:spLocks noChangeShapeType="1"/>
                  </p:cNvSpPr>
                  <p:nvPr/>
                </p:nvSpPr>
                <p:spPr bwMode="ltGray">
                  <a:xfrm flipH="1" flipV="1">
                    <a:off x="2962553" y="3518362"/>
                    <a:ext cx="1730899" cy="1814460"/>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2" name="Line 374"/>
                  <p:cNvSpPr>
                    <a:spLocks noChangeShapeType="1"/>
                  </p:cNvSpPr>
                  <p:nvPr/>
                </p:nvSpPr>
                <p:spPr bwMode="ltGray">
                  <a:xfrm flipH="1" flipV="1">
                    <a:off x="2959753" y="3513989"/>
                    <a:ext cx="2402368" cy="1602573"/>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3" name="Line 374"/>
                  <p:cNvSpPr>
                    <a:spLocks noChangeShapeType="1"/>
                  </p:cNvSpPr>
                  <p:nvPr/>
                </p:nvSpPr>
                <p:spPr bwMode="ltGray">
                  <a:xfrm flipH="1" flipV="1">
                    <a:off x="2959471" y="3519253"/>
                    <a:ext cx="2912686" cy="1110163"/>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4" name="Line 374"/>
                  <p:cNvSpPr>
                    <a:spLocks noChangeShapeType="1"/>
                  </p:cNvSpPr>
                  <p:nvPr/>
                </p:nvSpPr>
                <p:spPr bwMode="ltGray">
                  <a:xfrm flipH="1" flipV="1">
                    <a:off x="2955631" y="3518657"/>
                    <a:ext cx="3160383" cy="43570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5" name="Line 374"/>
                  <p:cNvSpPr>
                    <a:spLocks noChangeShapeType="1"/>
                  </p:cNvSpPr>
                  <p:nvPr/>
                </p:nvSpPr>
                <p:spPr bwMode="ltGray">
                  <a:xfrm flipH="1">
                    <a:off x="2947239" y="3257393"/>
                    <a:ext cx="3115619" cy="26261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6" name="Line 374"/>
                  <p:cNvSpPr>
                    <a:spLocks noChangeShapeType="1"/>
                  </p:cNvSpPr>
                  <p:nvPr/>
                </p:nvSpPr>
                <p:spPr bwMode="ltGray">
                  <a:xfrm flipH="1">
                    <a:off x="2954435" y="2645277"/>
                    <a:ext cx="2757502" cy="883355"/>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7" name="Line 374"/>
                  <p:cNvSpPr>
                    <a:spLocks noChangeShapeType="1"/>
                  </p:cNvSpPr>
                  <p:nvPr/>
                </p:nvSpPr>
                <p:spPr bwMode="ltGray">
                  <a:xfrm flipH="1">
                    <a:off x="2955300" y="2239591"/>
                    <a:ext cx="2151688" cy="1289221"/>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8" name="Line 374"/>
                  <p:cNvSpPr>
                    <a:spLocks noChangeShapeType="1"/>
                  </p:cNvSpPr>
                  <p:nvPr/>
                </p:nvSpPr>
                <p:spPr bwMode="ltGray">
                  <a:xfrm flipH="1">
                    <a:off x="2955317" y="2143871"/>
                    <a:ext cx="1441422" cy="1384719"/>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sp>
                <p:nvSpPr>
                  <p:cNvPr id="459" name="Line 374"/>
                  <p:cNvSpPr>
                    <a:spLocks noChangeShapeType="1"/>
                  </p:cNvSpPr>
                  <p:nvPr/>
                </p:nvSpPr>
                <p:spPr bwMode="ltGray">
                  <a:xfrm flipH="1">
                    <a:off x="2964079" y="2368946"/>
                    <a:ext cx="761000" cy="1154928"/>
                  </a:xfrm>
                  <a:prstGeom prst="line">
                    <a:avLst/>
                  </a:prstGeom>
                  <a:noFill/>
                  <a:ln w="9525">
                    <a:solidFill>
                      <a:schemeClr val="bg1">
                        <a:lumMod val="50000"/>
                        <a:lumOff val="50000"/>
                      </a:schemeClr>
                    </a:solidFill>
                    <a:round/>
                    <a:headEnd/>
                    <a:tailEnd/>
                  </a:ln>
                </p:spPr>
                <p:txBody>
                  <a:bodyPr wrap="none" anchor="ctr"/>
                  <a:lstStyle/>
                  <a:p>
                    <a:pPr fontAlgn="auto">
                      <a:spcBef>
                        <a:spcPts val="0"/>
                      </a:spcBef>
                      <a:spcAft>
                        <a:spcPts val="0"/>
                      </a:spcAft>
                      <a:defRPr/>
                    </a:pPr>
                    <a:endParaRPr lang="en-US">
                      <a:solidFill>
                        <a:schemeClr val="hlink"/>
                      </a:solidFill>
                      <a:latin typeface="+mn-lt"/>
                      <a:cs typeface="+mn-cs"/>
                    </a:endParaRPr>
                  </a:p>
                </p:txBody>
              </p:sp>
            </p:grpSp>
            <p:sp>
              <p:nvSpPr>
                <p:cNvPr id="358" name="Oval 357"/>
                <p:cNvSpPr/>
                <p:nvPr/>
              </p:nvSpPr>
              <p:spPr>
                <a:xfrm>
                  <a:off x="3123452" y="2763406"/>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9" name="Oval 358"/>
                <p:cNvSpPr/>
                <p:nvPr/>
              </p:nvSpPr>
              <p:spPr>
                <a:xfrm>
                  <a:off x="2876582" y="3433934"/>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0" name="Oval 359"/>
                <p:cNvSpPr/>
                <p:nvPr/>
              </p:nvSpPr>
              <p:spPr>
                <a:xfrm>
                  <a:off x="2940977" y="4134599"/>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1" name="Oval 360"/>
                <p:cNvSpPr/>
                <p:nvPr/>
              </p:nvSpPr>
              <p:spPr>
                <a:xfrm>
                  <a:off x="4587444" y="5204769"/>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2" name="Oval 361"/>
                <p:cNvSpPr/>
                <p:nvPr/>
              </p:nvSpPr>
              <p:spPr>
                <a:xfrm>
                  <a:off x="3885450" y="5109382"/>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3" name="Oval 362"/>
                <p:cNvSpPr/>
                <p:nvPr/>
              </p:nvSpPr>
              <p:spPr>
                <a:xfrm>
                  <a:off x="3297385" y="4750257"/>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4" name="Oval 363"/>
                <p:cNvSpPr/>
                <p:nvPr/>
              </p:nvSpPr>
              <p:spPr>
                <a:xfrm>
                  <a:off x="5998638" y="3862419"/>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5" name="Oval 364"/>
                <p:cNvSpPr/>
                <p:nvPr/>
              </p:nvSpPr>
              <p:spPr>
                <a:xfrm>
                  <a:off x="5752689" y="4514237"/>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6" name="Oval 365"/>
                <p:cNvSpPr/>
                <p:nvPr/>
              </p:nvSpPr>
              <p:spPr>
                <a:xfrm>
                  <a:off x="5261782" y="4979670"/>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7" name="Oval 366"/>
                <p:cNvSpPr/>
                <p:nvPr/>
              </p:nvSpPr>
              <p:spPr>
                <a:xfrm>
                  <a:off x="5013348" y="2131557"/>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 name="Oval 367"/>
                <p:cNvSpPr/>
                <p:nvPr/>
              </p:nvSpPr>
              <p:spPr>
                <a:xfrm>
                  <a:off x="5596858" y="2537696"/>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9" name="Oval 368"/>
                <p:cNvSpPr/>
                <p:nvPr/>
              </p:nvSpPr>
              <p:spPr>
                <a:xfrm>
                  <a:off x="5959694" y="3143657"/>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0" name="Oval 369"/>
                <p:cNvSpPr/>
                <p:nvPr/>
              </p:nvSpPr>
              <p:spPr>
                <a:xfrm>
                  <a:off x="4306049" y="2006777"/>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1" name="Oval 370"/>
                <p:cNvSpPr/>
                <p:nvPr/>
              </p:nvSpPr>
              <p:spPr>
                <a:xfrm>
                  <a:off x="3640627" y="2245652"/>
                  <a:ext cx="219075" cy="219075"/>
                </a:xfrm>
                <a:prstGeom prst="ellipse">
                  <a:avLst/>
                </a:prstGeom>
                <a:gradFill flip="none" rotWithShape="1">
                  <a:gsLst>
                    <a:gs pos="0">
                      <a:schemeClr val="accent6">
                        <a:lumMod val="20000"/>
                        <a:lumOff val="80000"/>
                      </a:schemeClr>
                    </a:gs>
                    <a:gs pos="27000">
                      <a:schemeClr val="accent6">
                        <a:lumMod val="60000"/>
                        <a:lumOff val="40000"/>
                      </a:schemeClr>
                    </a:gs>
                    <a:gs pos="100000">
                      <a:schemeClr val="tx1"/>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pic>
        <p:nvPicPr>
          <p:cNvPr id="204" name="Picture 56" descr="Network Cloud 1.png"/>
          <p:cNvPicPr>
            <a:picLocks noChangeAspect="1"/>
          </p:cNvPicPr>
          <p:nvPr/>
        </p:nvPicPr>
        <p:blipFill>
          <a:blip r:embed="rId8" cstate="print"/>
          <a:srcRect/>
          <a:stretch>
            <a:fillRect/>
          </a:stretch>
        </p:blipFill>
        <p:spPr bwMode="auto">
          <a:xfrm>
            <a:off x="3850537" y="2749771"/>
            <a:ext cx="912850" cy="574158"/>
          </a:xfrm>
          <a:prstGeom prst="rect">
            <a:avLst/>
          </a:prstGeom>
          <a:noFill/>
          <a:ln w="9525">
            <a:noFill/>
            <a:miter lim="800000"/>
            <a:headEnd/>
            <a:tailEnd/>
          </a:ln>
        </p:spPr>
      </p:pic>
      <p:sp>
        <p:nvSpPr>
          <p:cNvPr id="2" name="Title 1"/>
          <p:cNvSpPr>
            <a:spLocks noGrp="1"/>
          </p:cNvSpPr>
          <p:nvPr>
            <p:ph type="title"/>
          </p:nvPr>
        </p:nvSpPr>
        <p:spPr>
          <a:xfrm>
            <a:off x="476250" y="215483"/>
            <a:ext cx="8424559" cy="741362"/>
          </a:xfrm>
        </p:spPr>
        <p:txBody>
          <a:bodyPr/>
          <a:lstStyle/>
          <a:p>
            <a:r>
              <a:rPr lang="en-US" sz="2000" dirty="0"/>
              <a:t>BUSINESS CLOUD CPE </a:t>
            </a:r>
            <a:br>
              <a:rPr lang="en-US" sz="2000" dirty="0"/>
            </a:br>
            <a:r>
              <a:rPr lang="en-US" sz="2000" b="0" dirty="0" smtClean="0"/>
              <a:t>DATA CENTER </a:t>
            </a:r>
            <a:r>
              <a:rPr lang="en-US" sz="2000" b="0" dirty="0"/>
              <a:t>Centric Architecture (PE)</a:t>
            </a:r>
            <a:endParaRPr lang="en-US" sz="1200" dirty="0"/>
          </a:p>
        </p:txBody>
      </p:sp>
      <p:sp>
        <p:nvSpPr>
          <p:cNvPr id="153" name="Rectangle 7"/>
          <p:cNvSpPr>
            <a:spLocks noChangeArrowheads="1"/>
          </p:cNvSpPr>
          <p:nvPr/>
        </p:nvSpPr>
        <p:spPr bwMode="ltGray">
          <a:xfrm flipH="1">
            <a:off x="152131" y="1971369"/>
            <a:ext cx="1397749" cy="764894"/>
          </a:xfrm>
          <a:prstGeom prst="roundRect">
            <a:avLst>
              <a:gd name="adj" fmla="val 7344"/>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endParaRPr lang="en-US"/>
          </a:p>
        </p:txBody>
      </p:sp>
      <p:grpSp>
        <p:nvGrpSpPr>
          <p:cNvPr id="18" name="Group 153"/>
          <p:cNvGrpSpPr>
            <a:grpSpLocks noChangeAspect="1"/>
          </p:cNvGrpSpPr>
          <p:nvPr/>
        </p:nvGrpSpPr>
        <p:grpSpPr>
          <a:xfrm>
            <a:off x="870286" y="1994086"/>
            <a:ext cx="593323" cy="652994"/>
            <a:chOff x="702801" y="1569716"/>
            <a:chExt cx="847609" cy="932853"/>
          </a:xfrm>
        </p:grpSpPr>
        <p:sp>
          <p:nvSpPr>
            <p:cNvPr id="155" name="Text Box 15"/>
            <p:cNvSpPr txBox="1">
              <a:spLocks noChangeArrowheads="1"/>
            </p:cNvSpPr>
            <p:nvPr/>
          </p:nvSpPr>
          <p:spPr bwMode="auto">
            <a:xfrm>
              <a:off x="702801" y="2146427"/>
              <a:ext cx="847609" cy="356142"/>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900" b="1" dirty="0"/>
                <a:t>Wireless L2 Bridge</a:t>
              </a:r>
            </a:p>
          </p:txBody>
        </p:sp>
        <p:pic>
          <p:nvPicPr>
            <p:cNvPr id="156" name="Picture 43" descr="CPE Antenna.png"/>
            <p:cNvPicPr>
              <a:picLocks noChangeAspect="1"/>
            </p:cNvPicPr>
            <p:nvPr/>
          </p:nvPicPr>
          <p:blipFill>
            <a:blip r:embed="rId9" cstate="print"/>
            <a:srcRect/>
            <a:stretch>
              <a:fillRect/>
            </a:stretch>
          </p:blipFill>
          <p:spPr bwMode="auto">
            <a:xfrm>
              <a:off x="1072429" y="1569716"/>
              <a:ext cx="314325" cy="487365"/>
            </a:xfrm>
            <a:prstGeom prst="rect">
              <a:avLst/>
            </a:prstGeom>
            <a:noFill/>
            <a:ln w="9525">
              <a:noFill/>
              <a:miter lim="800000"/>
              <a:headEnd/>
              <a:tailEnd/>
            </a:ln>
          </p:spPr>
        </p:pic>
        <p:pic>
          <p:nvPicPr>
            <p:cNvPr id="157" name="Picture 41" descr="Media Gateway.png"/>
            <p:cNvPicPr>
              <a:picLocks noChangeAspect="1"/>
            </p:cNvPicPr>
            <p:nvPr/>
          </p:nvPicPr>
          <p:blipFill>
            <a:blip r:embed="rId10" cstate="print"/>
            <a:srcRect/>
            <a:stretch>
              <a:fillRect/>
            </a:stretch>
          </p:blipFill>
          <p:spPr bwMode="auto">
            <a:xfrm>
              <a:off x="765401" y="1897878"/>
              <a:ext cx="687078" cy="208417"/>
            </a:xfrm>
            <a:prstGeom prst="rect">
              <a:avLst/>
            </a:prstGeom>
            <a:noFill/>
            <a:ln w="9525">
              <a:noFill/>
              <a:miter lim="800000"/>
              <a:headEnd/>
              <a:tailEnd/>
            </a:ln>
          </p:spPr>
        </p:pic>
      </p:grpSp>
      <p:sp>
        <p:nvSpPr>
          <p:cNvPr id="158" name="TextBox 157"/>
          <p:cNvSpPr txBox="1"/>
          <p:nvPr/>
        </p:nvSpPr>
        <p:spPr>
          <a:xfrm>
            <a:off x="109270" y="1959885"/>
            <a:ext cx="710239" cy="553998"/>
          </a:xfrm>
          <a:prstGeom prst="rect">
            <a:avLst/>
          </a:prstGeom>
          <a:noFill/>
        </p:spPr>
        <p:txBody>
          <a:bodyPr wrap="square" rtlCol="0">
            <a:spAutoFit/>
          </a:bodyPr>
          <a:lstStyle/>
          <a:p>
            <a:r>
              <a:rPr lang="en-US" sz="1000" dirty="0" smtClean="0"/>
              <a:t>SOHO, SMB, Branch</a:t>
            </a:r>
            <a:endParaRPr lang="en-US" sz="1000" dirty="0"/>
          </a:p>
        </p:txBody>
      </p:sp>
      <p:cxnSp>
        <p:nvCxnSpPr>
          <p:cNvPr id="159" name="Elbow Connector 158"/>
          <p:cNvCxnSpPr/>
          <p:nvPr/>
        </p:nvCxnSpPr>
        <p:spPr>
          <a:xfrm>
            <a:off x="1395058" y="2296745"/>
            <a:ext cx="2265826" cy="744163"/>
          </a:xfrm>
          <a:prstGeom prst="bentConnector3">
            <a:avLst>
              <a:gd name="adj1" fmla="val 67363"/>
            </a:avLst>
          </a:prstGeom>
          <a:ln w="19050">
            <a:solidFill>
              <a:srgbClr val="807F83"/>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551884" y="2031675"/>
            <a:ext cx="1298753" cy="246221"/>
          </a:xfrm>
          <a:prstGeom prst="rect">
            <a:avLst/>
          </a:prstGeom>
          <a:noFill/>
        </p:spPr>
        <p:txBody>
          <a:bodyPr wrap="none" rtlCol="0">
            <a:spAutoFit/>
          </a:bodyPr>
          <a:lstStyle/>
          <a:p>
            <a:r>
              <a:rPr lang="en-US" sz="1000" dirty="0" smtClean="0"/>
              <a:t>DSL or PON, Cable</a:t>
            </a:r>
          </a:p>
        </p:txBody>
      </p:sp>
      <p:grpSp>
        <p:nvGrpSpPr>
          <p:cNvPr id="19" name="Group 104"/>
          <p:cNvGrpSpPr/>
          <p:nvPr/>
        </p:nvGrpSpPr>
        <p:grpSpPr>
          <a:xfrm>
            <a:off x="1341845" y="4840468"/>
            <a:ext cx="579292" cy="845743"/>
            <a:chOff x="1137285" y="4015740"/>
            <a:chExt cx="579292" cy="845743"/>
          </a:xfrm>
          <a:effectLst>
            <a:outerShdw blurRad="25400" dist="12700" dir="2700000" algn="tl" rotWithShape="0">
              <a:prstClr val="black">
                <a:alpha val="35000"/>
              </a:prstClr>
            </a:outerShdw>
          </a:effectLst>
        </p:grpSpPr>
        <p:sp>
          <p:nvSpPr>
            <p:cNvPr id="171" name="Rounded Rectangle 170"/>
            <p:cNvSpPr/>
            <p:nvPr/>
          </p:nvSpPr>
          <p:spPr>
            <a:xfrm>
              <a:off x="1137285" y="4015740"/>
              <a:ext cx="579292" cy="845743"/>
            </a:xfrm>
            <a:prstGeom prst="roundRect">
              <a:avLst>
                <a:gd name="adj" fmla="val 6251"/>
              </a:avLst>
            </a:prstGeom>
            <a:solidFill>
              <a:srgbClr val="CDDFE5"/>
            </a:solidFill>
            <a:ln w="15875" cap="flat" cmpd="sng" algn="ctr">
              <a:solidFill>
                <a:schemeClr val="accent5">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endParaRPr lang="en-US" altLang="ja-JP">
                <a:solidFill>
                  <a:srgbClr val="333333"/>
                </a:solidFill>
              </a:endParaRPr>
            </a:p>
          </p:txBody>
        </p:sp>
        <p:pic>
          <p:nvPicPr>
            <p:cNvPr id="172" name="Picture 171" descr="Cell Tower.png"/>
            <p:cNvPicPr>
              <a:picLocks noChangeAspect="1"/>
            </p:cNvPicPr>
            <p:nvPr/>
          </p:nvPicPr>
          <p:blipFill>
            <a:blip r:embed="rId11" cstate="print"/>
            <a:stretch>
              <a:fillRect/>
            </a:stretch>
          </p:blipFill>
          <p:spPr>
            <a:xfrm>
              <a:off x="1183177" y="4359652"/>
              <a:ext cx="228600" cy="346797"/>
            </a:xfrm>
            <a:prstGeom prst="rect">
              <a:avLst/>
            </a:prstGeom>
          </p:spPr>
        </p:pic>
        <p:pic>
          <p:nvPicPr>
            <p:cNvPr id="173" name="Picture 172" descr="Cell Tower.png"/>
            <p:cNvPicPr>
              <a:picLocks noChangeAspect="1"/>
            </p:cNvPicPr>
            <p:nvPr/>
          </p:nvPicPr>
          <p:blipFill>
            <a:blip r:embed="rId11" cstate="print"/>
            <a:stretch>
              <a:fillRect/>
            </a:stretch>
          </p:blipFill>
          <p:spPr>
            <a:xfrm>
              <a:off x="1411777" y="4461963"/>
              <a:ext cx="228600" cy="346797"/>
            </a:xfrm>
            <a:prstGeom prst="rect">
              <a:avLst/>
            </a:prstGeom>
          </p:spPr>
        </p:pic>
        <p:sp>
          <p:nvSpPr>
            <p:cNvPr id="174" name="Text Box 37"/>
            <p:cNvSpPr txBox="1">
              <a:spLocks noChangeArrowheads="1"/>
            </p:cNvSpPr>
            <p:nvPr/>
          </p:nvSpPr>
          <p:spPr bwMode="invGray">
            <a:xfrm>
              <a:off x="1168889" y="4056088"/>
              <a:ext cx="504633" cy="255136"/>
            </a:xfrm>
            <a:prstGeom prst="rect">
              <a:avLst/>
            </a:prstGeom>
            <a:noFill/>
            <a:ln w="28575">
              <a:noFill/>
              <a:miter lim="800000"/>
              <a:headEnd/>
              <a:tailEnd/>
            </a:ln>
          </p:spPr>
          <p:txBody>
            <a:bodyPr wrap="none" lIns="0" tIns="0" rIns="0" bIns="0" anchor="ctr"/>
            <a:lstStyle/>
            <a:p>
              <a:pPr algn="ctr" defTabSz="574675"/>
              <a:r>
                <a:rPr lang="en-US" altLang="ja-JP" sz="1000" dirty="0" smtClean="0">
                  <a:solidFill>
                    <a:srgbClr val="333333"/>
                  </a:solidFill>
                  <a:ea typeface="ＭＳ Ｐゴシック" charset="-128"/>
                </a:rPr>
                <a:t>Cell </a:t>
              </a:r>
              <a:br>
                <a:rPr lang="en-US" altLang="ja-JP" sz="1000" dirty="0" smtClean="0">
                  <a:solidFill>
                    <a:srgbClr val="333333"/>
                  </a:solidFill>
                  <a:ea typeface="ＭＳ Ｐゴシック" charset="-128"/>
                </a:rPr>
              </a:br>
              <a:r>
                <a:rPr lang="en-US" altLang="ja-JP" sz="1000" dirty="0" smtClean="0">
                  <a:solidFill>
                    <a:srgbClr val="333333"/>
                  </a:solidFill>
                  <a:ea typeface="ＭＳ Ｐゴシック" charset="-128"/>
                </a:rPr>
                <a:t>Sites</a:t>
              </a:r>
              <a:endParaRPr lang="en-US" altLang="ja-JP" sz="1000" dirty="0">
                <a:solidFill>
                  <a:srgbClr val="333333"/>
                </a:solidFill>
                <a:ea typeface="ＭＳ Ｐゴシック" charset="-128"/>
              </a:endParaRPr>
            </a:p>
          </p:txBody>
        </p:sp>
      </p:grpSp>
      <p:pic>
        <p:nvPicPr>
          <p:cNvPr id="177" name="Picture 176" descr="Cell Phone.png"/>
          <p:cNvPicPr>
            <a:picLocks noChangeAspect="1"/>
          </p:cNvPicPr>
          <p:nvPr/>
        </p:nvPicPr>
        <p:blipFill>
          <a:blip r:embed="rId12" cstate="print"/>
          <a:stretch>
            <a:fillRect/>
          </a:stretch>
        </p:blipFill>
        <p:spPr>
          <a:xfrm>
            <a:off x="353912" y="5259473"/>
            <a:ext cx="178534" cy="375938"/>
          </a:xfrm>
          <a:prstGeom prst="rect">
            <a:avLst/>
          </a:prstGeom>
        </p:spPr>
      </p:pic>
      <p:pic>
        <p:nvPicPr>
          <p:cNvPr id="178" name="Picture 2" descr="C:\_Project Folder\Icons\smartphone_1.png"/>
          <p:cNvPicPr>
            <a:picLocks noChangeAspect="1" noChangeArrowheads="1"/>
          </p:cNvPicPr>
          <p:nvPr/>
        </p:nvPicPr>
        <p:blipFill>
          <a:blip r:embed="rId13" cstate="print"/>
          <a:srcRect/>
          <a:stretch>
            <a:fillRect/>
          </a:stretch>
        </p:blipFill>
        <p:spPr bwMode="auto">
          <a:xfrm>
            <a:off x="600347" y="5274065"/>
            <a:ext cx="265698" cy="375865"/>
          </a:xfrm>
          <a:prstGeom prst="rect">
            <a:avLst/>
          </a:prstGeom>
          <a:noFill/>
        </p:spPr>
      </p:pic>
      <p:sp>
        <p:nvSpPr>
          <p:cNvPr id="179" name="Text Box 37"/>
          <p:cNvSpPr txBox="1">
            <a:spLocks noChangeArrowheads="1"/>
          </p:cNvSpPr>
          <p:nvPr/>
        </p:nvSpPr>
        <p:spPr bwMode="invGray">
          <a:xfrm>
            <a:off x="331929" y="5038633"/>
            <a:ext cx="824008" cy="215900"/>
          </a:xfrm>
          <a:prstGeom prst="rect">
            <a:avLst/>
          </a:prstGeom>
          <a:noFill/>
          <a:ln w="28575">
            <a:noFill/>
            <a:miter lim="800000"/>
            <a:headEnd/>
            <a:tailEnd/>
          </a:ln>
        </p:spPr>
        <p:txBody>
          <a:bodyPr wrap="none" lIns="0" tIns="0" rIns="0" bIns="0" anchor="ctr"/>
          <a:lstStyle/>
          <a:p>
            <a:pPr algn="ctr" defTabSz="574675"/>
            <a:r>
              <a:rPr lang="en-US" altLang="ja-JP" sz="1000" dirty="0">
                <a:solidFill>
                  <a:srgbClr val="333333"/>
                </a:solidFill>
                <a:ea typeface="ＭＳ Ｐゴシック" charset="-128"/>
              </a:rPr>
              <a:t>Mobile Terminals</a:t>
            </a:r>
          </a:p>
        </p:txBody>
      </p:sp>
      <p:cxnSp>
        <p:nvCxnSpPr>
          <p:cNvPr id="180" name="Elbow Connector 179"/>
          <p:cNvCxnSpPr>
            <a:stCxn id="171" idx="3"/>
            <a:endCxn id="183" idx="1"/>
          </p:cNvCxnSpPr>
          <p:nvPr/>
        </p:nvCxnSpPr>
        <p:spPr>
          <a:xfrm flipV="1">
            <a:off x="1921137" y="3853784"/>
            <a:ext cx="1777307" cy="1409556"/>
          </a:xfrm>
          <a:prstGeom prst="bentConnector3">
            <a:avLst>
              <a:gd name="adj1" fmla="val 50000"/>
            </a:avLst>
          </a:prstGeom>
          <a:ln w="19050">
            <a:solidFill>
              <a:srgbClr val="807F83"/>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2047328" y="4907211"/>
            <a:ext cx="708848" cy="400110"/>
          </a:xfrm>
          <a:prstGeom prst="rect">
            <a:avLst/>
          </a:prstGeom>
          <a:noFill/>
        </p:spPr>
        <p:txBody>
          <a:bodyPr wrap="none" rtlCol="0">
            <a:spAutoFit/>
          </a:bodyPr>
          <a:lstStyle/>
          <a:p>
            <a:r>
              <a:rPr lang="en-US" sz="1000" dirty="0" smtClean="0"/>
              <a:t>Mobile</a:t>
            </a:r>
          </a:p>
          <a:p>
            <a:r>
              <a:rPr lang="en-US" sz="1000" dirty="0" smtClean="0"/>
              <a:t>Backhaul</a:t>
            </a:r>
            <a:endParaRPr lang="en-US" sz="1000" dirty="0"/>
          </a:p>
        </p:txBody>
      </p:sp>
      <p:sp>
        <p:nvSpPr>
          <p:cNvPr id="189" name="Rectangle 7"/>
          <p:cNvSpPr>
            <a:spLocks noChangeArrowheads="1"/>
          </p:cNvSpPr>
          <p:nvPr/>
        </p:nvSpPr>
        <p:spPr bwMode="ltGray">
          <a:xfrm flipH="1">
            <a:off x="175135" y="2834024"/>
            <a:ext cx="1397749" cy="805150"/>
          </a:xfrm>
          <a:prstGeom prst="roundRect">
            <a:avLst>
              <a:gd name="adj" fmla="val 7344"/>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endParaRPr lang="en-US"/>
          </a:p>
        </p:txBody>
      </p:sp>
      <p:grpSp>
        <p:nvGrpSpPr>
          <p:cNvPr id="24" name="Group 189"/>
          <p:cNvGrpSpPr>
            <a:grpSpLocks noChangeAspect="1"/>
          </p:cNvGrpSpPr>
          <p:nvPr/>
        </p:nvGrpSpPr>
        <p:grpSpPr>
          <a:xfrm>
            <a:off x="893290" y="2896997"/>
            <a:ext cx="593323" cy="652994"/>
            <a:chOff x="702801" y="1569716"/>
            <a:chExt cx="847609" cy="932853"/>
          </a:xfrm>
        </p:grpSpPr>
        <p:sp>
          <p:nvSpPr>
            <p:cNvPr id="191" name="Text Box 15"/>
            <p:cNvSpPr txBox="1">
              <a:spLocks noChangeArrowheads="1"/>
            </p:cNvSpPr>
            <p:nvPr/>
          </p:nvSpPr>
          <p:spPr bwMode="auto">
            <a:xfrm>
              <a:off x="702801" y="2146427"/>
              <a:ext cx="847609" cy="356142"/>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900" b="1" dirty="0"/>
                <a:t>Wireless L2 Bridge</a:t>
              </a:r>
            </a:p>
          </p:txBody>
        </p:sp>
        <p:pic>
          <p:nvPicPr>
            <p:cNvPr id="192" name="Picture 43" descr="CPE Antenna.png"/>
            <p:cNvPicPr>
              <a:picLocks noChangeAspect="1"/>
            </p:cNvPicPr>
            <p:nvPr/>
          </p:nvPicPr>
          <p:blipFill>
            <a:blip r:embed="rId9" cstate="print"/>
            <a:srcRect/>
            <a:stretch>
              <a:fillRect/>
            </a:stretch>
          </p:blipFill>
          <p:spPr bwMode="auto">
            <a:xfrm>
              <a:off x="1072429" y="1569716"/>
              <a:ext cx="314325" cy="487365"/>
            </a:xfrm>
            <a:prstGeom prst="rect">
              <a:avLst/>
            </a:prstGeom>
            <a:noFill/>
            <a:ln w="9525">
              <a:noFill/>
              <a:miter lim="800000"/>
              <a:headEnd/>
              <a:tailEnd/>
            </a:ln>
          </p:spPr>
        </p:pic>
        <p:pic>
          <p:nvPicPr>
            <p:cNvPr id="193" name="Picture 41" descr="Media Gateway.png"/>
            <p:cNvPicPr>
              <a:picLocks noChangeAspect="1"/>
            </p:cNvPicPr>
            <p:nvPr/>
          </p:nvPicPr>
          <p:blipFill>
            <a:blip r:embed="rId10" cstate="print"/>
            <a:srcRect/>
            <a:stretch>
              <a:fillRect/>
            </a:stretch>
          </p:blipFill>
          <p:spPr bwMode="auto">
            <a:xfrm>
              <a:off x="765401" y="1897878"/>
              <a:ext cx="687078" cy="208417"/>
            </a:xfrm>
            <a:prstGeom prst="rect">
              <a:avLst/>
            </a:prstGeom>
            <a:noFill/>
            <a:ln w="9525">
              <a:noFill/>
              <a:miter lim="800000"/>
              <a:headEnd/>
              <a:tailEnd/>
            </a:ln>
          </p:spPr>
        </p:pic>
      </p:grpSp>
      <p:sp>
        <p:nvSpPr>
          <p:cNvPr id="194" name="TextBox 193"/>
          <p:cNvSpPr txBox="1"/>
          <p:nvPr/>
        </p:nvSpPr>
        <p:spPr>
          <a:xfrm>
            <a:off x="158155" y="3018071"/>
            <a:ext cx="825258" cy="400110"/>
          </a:xfrm>
          <a:prstGeom prst="rect">
            <a:avLst/>
          </a:prstGeom>
          <a:noFill/>
        </p:spPr>
        <p:txBody>
          <a:bodyPr wrap="square" rtlCol="0">
            <a:spAutoFit/>
          </a:bodyPr>
          <a:lstStyle/>
          <a:p>
            <a:r>
              <a:rPr lang="en-US" sz="1000" dirty="0" smtClean="0"/>
              <a:t>SMB, Branch</a:t>
            </a:r>
            <a:endParaRPr lang="en-US" sz="1000" dirty="0"/>
          </a:p>
        </p:txBody>
      </p:sp>
      <p:cxnSp>
        <p:nvCxnSpPr>
          <p:cNvPr id="195" name="Elbow Connector 194"/>
          <p:cNvCxnSpPr>
            <a:endCxn id="57" idx="1"/>
          </p:cNvCxnSpPr>
          <p:nvPr/>
        </p:nvCxnSpPr>
        <p:spPr>
          <a:xfrm flipV="1">
            <a:off x="1418062" y="3084696"/>
            <a:ext cx="2170513" cy="114960"/>
          </a:xfrm>
          <a:prstGeom prst="bentConnector3">
            <a:avLst>
              <a:gd name="adj1" fmla="val 58818"/>
            </a:avLst>
          </a:prstGeom>
          <a:ln w="19050">
            <a:solidFill>
              <a:srgbClr val="807F83"/>
            </a:solidFill>
          </a:ln>
        </p:spPr>
        <p:style>
          <a:lnRef idx="1">
            <a:schemeClr val="accent1"/>
          </a:lnRef>
          <a:fillRef idx="0">
            <a:schemeClr val="accent1"/>
          </a:fillRef>
          <a:effectRef idx="0">
            <a:schemeClr val="accent1"/>
          </a:effectRef>
          <a:fontRef idx="minor">
            <a:schemeClr val="tx1"/>
          </a:fontRef>
        </p:style>
      </p:cxnSp>
      <p:sp>
        <p:nvSpPr>
          <p:cNvPr id="213" name="Rectangle 7"/>
          <p:cNvSpPr>
            <a:spLocks noChangeArrowheads="1"/>
          </p:cNvSpPr>
          <p:nvPr/>
        </p:nvSpPr>
        <p:spPr bwMode="ltGray">
          <a:xfrm flipH="1">
            <a:off x="189513" y="3736920"/>
            <a:ext cx="1397749" cy="1020767"/>
          </a:xfrm>
          <a:prstGeom prst="roundRect">
            <a:avLst>
              <a:gd name="adj" fmla="val 7344"/>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endParaRPr lang="en-US"/>
          </a:p>
        </p:txBody>
      </p:sp>
      <p:sp>
        <p:nvSpPr>
          <p:cNvPr id="218" name="TextBox 217"/>
          <p:cNvSpPr txBox="1"/>
          <p:nvPr/>
        </p:nvSpPr>
        <p:spPr>
          <a:xfrm>
            <a:off x="155281" y="3817451"/>
            <a:ext cx="825258" cy="246221"/>
          </a:xfrm>
          <a:prstGeom prst="rect">
            <a:avLst/>
          </a:prstGeom>
          <a:noFill/>
        </p:spPr>
        <p:txBody>
          <a:bodyPr wrap="square" rtlCol="0">
            <a:spAutoFit/>
          </a:bodyPr>
          <a:lstStyle/>
          <a:p>
            <a:r>
              <a:rPr lang="en-US" sz="1000" dirty="0" smtClean="0"/>
              <a:t>Enterprise</a:t>
            </a:r>
            <a:endParaRPr lang="en-US" sz="1000" dirty="0"/>
          </a:p>
        </p:txBody>
      </p:sp>
      <p:sp>
        <p:nvSpPr>
          <p:cNvPr id="219" name="TextBox 218"/>
          <p:cNvSpPr txBox="1"/>
          <p:nvPr/>
        </p:nvSpPr>
        <p:spPr>
          <a:xfrm>
            <a:off x="1590137" y="2840679"/>
            <a:ext cx="1298753" cy="400110"/>
          </a:xfrm>
          <a:prstGeom prst="rect">
            <a:avLst/>
          </a:prstGeom>
          <a:noFill/>
        </p:spPr>
        <p:txBody>
          <a:bodyPr wrap="none" rtlCol="0">
            <a:spAutoFit/>
          </a:bodyPr>
          <a:lstStyle/>
          <a:p>
            <a:r>
              <a:rPr lang="en-US" sz="1000" dirty="0" smtClean="0"/>
              <a:t>DSL or PON, Cable</a:t>
            </a:r>
          </a:p>
          <a:p>
            <a:r>
              <a:rPr lang="en-US" sz="1000" dirty="0" smtClean="0"/>
              <a:t>TDM, Ethernet</a:t>
            </a:r>
            <a:endParaRPr lang="en-US" sz="1000" dirty="0"/>
          </a:p>
        </p:txBody>
      </p:sp>
      <p:cxnSp>
        <p:nvCxnSpPr>
          <p:cNvPr id="220" name="Elbow Connector 219"/>
          <p:cNvCxnSpPr/>
          <p:nvPr/>
        </p:nvCxnSpPr>
        <p:spPr>
          <a:xfrm flipV="1">
            <a:off x="1432441" y="3727965"/>
            <a:ext cx="2278322" cy="374592"/>
          </a:xfrm>
          <a:prstGeom prst="bentConnector3">
            <a:avLst>
              <a:gd name="adj1" fmla="val 50000"/>
            </a:avLst>
          </a:prstGeom>
          <a:ln w="19050">
            <a:solidFill>
              <a:srgbClr val="807F83"/>
            </a:solidFill>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1604515" y="3877793"/>
            <a:ext cx="1015021" cy="246221"/>
          </a:xfrm>
          <a:prstGeom prst="rect">
            <a:avLst/>
          </a:prstGeom>
          <a:noFill/>
        </p:spPr>
        <p:txBody>
          <a:bodyPr wrap="none" rtlCol="0">
            <a:spAutoFit/>
          </a:bodyPr>
          <a:lstStyle/>
          <a:p>
            <a:r>
              <a:rPr lang="en-US" sz="1000" dirty="0" smtClean="0"/>
              <a:t>TDM, Ethernet</a:t>
            </a:r>
            <a:endParaRPr lang="en-US" sz="1000" dirty="0"/>
          </a:p>
        </p:txBody>
      </p:sp>
      <p:grpSp>
        <p:nvGrpSpPr>
          <p:cNvPr id="25" name="Group 235"/>
          <p:cNvGrpSpPr/>
          <p:nvPr/>
        </p:nvGrpSpPr>
        <p:grpSpPr>
          <a:xfrm>
            <a:off x="207038" y="4176837"/>
            <a:ext cx="862642" cy="537715"/>
            <a:chOff x="4235567" y="5112587"/>
            <a:chExt cx="862642" cy="537715"/>
          </a:xfrm>
        </p:grpSpPr>
        <p:sp>
          <p:nvSpPr>
            <p:cNvPr id="235" name="Rounded Rectangle 234"/>
            <p:cNvSpPr/>
            <p:nvPr/>
          </p:nvSpPr>
          <p:spPr>
            <a:xfrm>
              <a:off x="4339087" y="5149970"/>
              <a:ext cx="646982" cy="50033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33"/>
            <p:cNvGrpSpPr/>
            <p:nvPr/>
          </p:nvGrpSpPr>
          <p:grpSpPr>
            <a:xfrm>
              <a:off x="4235567" y="5112587"/>
              <a:ext cx="862642" cy="501226"/>
              <a:chOff x="4235567" y="5112587"/>
              <a:chExt cx="862642" cy="501226"/>
            </a:xfrm>
          </p:grpSpPr>
          <p:grpSp>
            <p:nvGrpSpPr>
              <p:cNvPr id="27" name="Group 224"/>
              <p:cNvGrpSpPr>
                <a:grpSpLocks noChangeAspect="1"/>
              </p:cNvGrpSpPr>
              <p:nvPr/>
            </p:nvGrpSpPr>
            <p:grpSpPr>
              <a:xfrm>
                <a:off x="4552137" y="5447809"/>
                <a:ext cx="209379" cy="166004"/>
                <a:chOff x="1164878" y="4484536"/>
                <a:chExt cx="418757" cy="332008"/>
              </a:xfrm>
            </p:grpSpPr>
            <p:sp>
              <p:nvSpPr>
                <p:cNvPr id="226" name="Rectangle 225"/>
                <p:cNvSpPr/>
                <p:nvPr/>
              </p:nvSpPr>
              <p:spPr>
                <a:xfrm>
                  <a:off x="1319917" y="4484536"/>
                  <a:ext cx="111318" cy="11926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1472317"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1322579"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164878"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Elbow Connector 229"/>
                <p:cNvCxnSpPr>
                  <a:stCxn id="226" idx="2"/>
                  <a:endCxn id="227" idx="0"/>
                </p:cNvCxnSpPr>
                <p:nvPr/>
              </p:nvCxnSpPr>
              <p:spPr>
                <a:xfrm rot="16200000" flipH="1">
                  <a:off x="1405041" y="4574340"/>
                  <a:ext cx="9347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1" name="Elbow Connector 230"/>
                <p:cNvCxnSpPr>
                  <a:stCxn id="226" idx="2"/>
                  <a:endCxn id="229" idx="0"/>
                </p:cNvCxnSpPr>
                <p:nvPr/>
              </p:nvCxnSpPr>
              <p:spPr>
                <a:xfrm rot="5400000">
                  <a:off x="1251322" y="4573021"/>
                  <a:ext cx="93470" cy="1550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6" idx="2"/>
                  <a:endCxn id="228" idx="0"/>
                </p:cNvCxnSpPr>
                <p:nvPr/>
              </p:nvCxnSpPr>
              <p:spPr>
                <a:xfrm rot="16200000" flipH="1">
                  <a:off x="1330172" y="4649209"/>
                  <a:ext cx="93470" cy="26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3" name="TextBox 232"/>
              <p:cNvSpPr txBox="1"/>
              <p:nvPr/>
            </p:nvSpPr>
            <p:spPr>
              <a:xfrm>
                <a:off x="4235567" y="5112587"/>
                <a:ext cx="862642" cy="338554"/>
              </a:xfrm>
              <a:prstGeom prst="rect">
                <a:avLst/>
              </a:prstGeom>
              <a:noFill/>
            </p:spPr>
            <p:txBody>
              <a:bodyPr wrap="square" rtlCol="0">
                <a:spAutoFit/>
              </a:bodyPr>
              <a:lstStyle/>
              <a:p>
                <a:pPr algn="ctr"/>
                <a:endParaRPr lang="en-US" sz="800" dirty="0" smtClean="0"/>
              </a:p>
              <a:p>
                <a:pPr algn="ctr"/>
                <a:r>
                  <a:rPr lang="en-US" sz="800" dirty="0" err="1" smtClean="0"/>
                  <a:t>vIdentity</a:t>
                </a:r>
                <a:r>
                  <a:rPr lang="en-US" sz="800" dirty="0" smtClean="0"/>
                  <a:t> GW</a:t>
                </a:r>
                <a:endParaRPr lang="en-US" sz="800" dirty="0"/>
              </a:p>
            </p:txBody>
          </p:sp>
        </p:grpSp>
      </p:grpSp>
      <p:pic>
        <p:nvPicPr>
          <p:cNvPr id="144" name="Picture 33"/>
          <p:cNvPicPr>
            <a:picLocks noChangeAspect="1" noChangeArrowheads="1"/>
          </p:cNvPicPr>
          <p:nvPr/>
        </p:nvPicPr>
        <p:blipFill>
          <a:blip r:embed="rId14" cstate="print"/>
          <a:srcRect l="16444" t="8382" r="21423" b="1131"/>
          <a:stretch>
            <a:fillRect/>
          </a:stretch>
        </p:blipFill>
        <p:spPr bwMode="auto">
          <a:xfrm>
            <a:off x="739175" y="5324695"/>
            <a:ext cx="157022" cy="171508"/>
          </a:xfrm>
          <a:prstGeom prst="rect">
            <a:avLst/>
          </a:prstGeom>
          <a:noFill/>
          <a:ln w="9525">
            <a:noFill/>
            <a:miter lim="800000"/>
            <a:headEnd/>
            <a:tailEnd/>
          </a:ln>
        </p:spPr>
      </p:pic>
      <p:pic>
        <p:nvPicPr>
          <p:cNvPr id="146" name="Picture 33"/>
          <p:cNvPicPr>
            <a:picLocks noChangeAspect="1" noChangeArrowheads="1"/>
          </p:cNvPicPr>
          <p:nvPr/>
        </p:nvPicPr>
        <p:blipFill>
          <a:blip r:embed="rId14" cstate="print"/>
          <a:srcRect l="16444" t="8382" r="21423" b="1131"/>
          <a:stretch>
            <a:fillRect/>
          </a:stretch>
        </p:blipFill>
        <p:spPr bwMode="auto">
          <a:xfrm>
            <a:off x="445007" y="5360137"/>
            <a:ext cx="157022" cy="171508"/>
          </a:xfrm>
          <a:prstGeom prst="rect">
            <a:avLst/>
          </a:prstGeom>
          <a:noFill/>
          <a:ln w="9525">
            <a:noFill/>
            <a:miter lim="800000"/>
            <a:headEnd/>
            <a:tailEnd/>
          </a:ln>
        </p:spPr>
      </p:pic>
      <p:pic>
        <p:nvPicPr>
          <p:cNvPr id="160" name="Picture 43" descr="CPE Antenna.png"/>
          <p:cNvPicPr>
            <a:picLocks noChangeAspect="1"/>
          </p:cNvPicPr>
          <p:nvPr/>
        </p:nvPicPr>
        <p:blipFill>
          <a:blip r:embed="rId9" cstate="print"/>
          <a:srcRect/>
          <a:stretch>
            <a:fillRect/>
          </a:stretch>
        </p:blipFill>
        <p:spPr bwMode="auto">
          <a:xfrm>
            <a:off x="1144940" y="3793677"/>
            <a:ext cx="220026" cy="341154"/>
          </a:xfrm>
          <a:prstGeom prst="rect">
            <a:avLst/>
          </a:prstGeom>
          <a:noFill/>
          <a:ln w="9525">
            <a:noFill/>
            <a:miter lim="800000"/>
            <a:headEnd/>
            <a:tailEnd/>
          </a:ln>
        </p:spPr>
      </p:pic>
      <p:grpSp>
        <p:nvGrpSpPr>
          <p:cNvPr id="28" name="Group 213"/>
          <p:cNvGrpSpPr>
            <a:grpSpLocks noChangeAspect="1"/>
          </p:cNvGrpSpPr>
          <p:nvPr/>
        </p:nvGrpSpPr>
        <p:grpSpPr>
          <a:xfrm>
            <a:off x="907669" y="4029610"/>
            <a:ext cx="593323" cy="298634"/>
            <a:chOff x="702801" y="1897878"/>
            <a:chExt cx="847609" cy="426621"/>
          </a:xfrm>
        </p:grpSpPr>
        <p:sp>
          <p:nvSpPr>
            <p:cNvPr id="215" name="Text Box 15"/>
            <p:cNvSpPr txBox="1">
              <a:spLocks noChangeArrowheads="1"/>
            </p:cNvSpPr>
            <p:nvPr/>
          </p:nvSpPr>
          <p:spPr bwMode="auto">
            <a:xfrm>
              <a:off x="702801" y="2146427"/>
              <a:ext cx="847609" cy="178072"/>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900" b="1" dirty="0" smtClean="0"/>
                <a:t>Router</a:t>
              </a:r>
              <a:endParaRPr lang="en-US" sz="900" b="1" dirty="0"/>
            </a:p>
          </p:txBody>
        </p:sp>
        <p:pic>
          <p:nvPicPr>
            <p:cNvPr id="217" name="Picture 41" descr="Media Gateway.png"/>
            <p:cNvPicPr>
              <a:picLocks noChangeAspect="1"/>
            </p:cNvPicPr>
            <p:nvPr/>
          </p:nvPicPr>
          <p:blipFill>
            <a:blip r:embed="rId10" cstate="print"/>
            <a:srcRect/>
            <a:stretch>
              <a:fillRect/>
            </a:stretch>
          </p:blipFill>
          <p:spPr bwMode="auto">
            <a:xfrm>
              <a:off x="765401" y="1897878"/>
              <a:ext cx="687078" cy="208417"/>
            </a:xfrm>
            <a:prstGeom prst="rect">
              <a:avLst/>
            </a:prstGeom>
            <a:noFill/>
            <a:ln w="9525">
              <a:noFill/>
              <a:miter lim="800000"/>
              <a:headEnd/>
              <a:tailEnd/>
            </a:ln>
          </p:spPr>
        </p:pic>
      </p:grpSp>
      <p:grpSp>
        <p:nvGrpSpPr>
          <p:cNvPr id="29" name="Group 184"/>
          <p:cNvGrpSpPr/>
          <p:nvPr/>
        </p:nvGrpSpPr>
        <p:grpSpPr>
          <a:xfrm>
            <a:off x="6984068" y="2174208"/>
            <a:ext cx="1694165" cy="838200"/>
            <a:chOff x="6088469" y="1212112"/>
            <a:chExt cx="1694165" cy="838200"/>
          </a:xfrm>
        </p:grpSpPr>
        <p:sp>
          <p:nvSpPr>
            <p:cNvPr id="164" name="Rectangle 7"/>
            <p:cNvSpPr>
              <a:spLocks noChangeArrowheads="1"/>
            </p:cNvSpPr>
            <p:nvPr/>
          </p:nvSpPr>
          <p:spPr bwMode="ltGray">
            <a:xfrm flipH="1">
              <a:off x="6088469" y="1212112"/>
              <a:ext cx="1683931" cy="838200"/>
            </a:xfrm>
            <a:prstGeom prst="rect">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endParaRPr lang="en-US"/>
            </a:p>
          </p:txBody>
        </p:sp>
        <p:grpSp>
          <p:nvGrpSpPr>
            <p:cNvPr id="30" name="Group 31"/>
            <p:cNvGrpSpPr/>
            <p:nvPr/>
          </p:nvGrpSpPr>
          <p:grpSpPr>
            <a:xfrm>
              <a:off x="6137202" y="1331852"/>
              <a:ext cx="851338" cy="675932"/>
              <a:chOff x="3288021" y="3429000"/>
              <a:chExt cx="914400" cy="684291"/>
            </a:xfrm>
          </p:grpSpPr>
          <p:sp>
            <p:nvSpPr>
              <p:cNvPr id="181" name="Rectangle 5"/>
              <p:cNvSpPr>
                <a:spLocks noChangeArrowheads="1"/>
              </p:cNvSpPr>
              <p:nvPr/>
            </p:nvSpPr>
            <p:spPr bwMode="auto">
              <a:xfrm>
                <a:off x="3288021" y="3884691"/>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chemeClr val="tx1"/>
                    </a:solidFill>
                    <a:effectLst/>
                    <a:latin typeface="Arial" pitchFamily="34" charset="0"/>
                  </a:rPr>
                  <a:t>vIdentity</a:t>
                </a:r>
                <a:r>
                  <a:rPr kumimoji="0" lang="en-US" sz="800" b="1" i="0" u="none" strike="noStrike" cap="none" normalizeH="0" baseline="0" dirty="0" smtClean="0">
                    <a:ln>
                      <a:noFill/>
                    </a:ln>
                    <a:solidFill>
                      <a:schemeClr val="tx1"/>
                    </a:solidFill>
                    <a:effectLst/>
                    <a:latin typeface="Arial" pitchFamily="34" charset="0"/>
                  </a:rPr>
                  <a:t> Server</a:t>
                </a:r>
                <a:endParaRPr kumimoji="0" lang="en-US" sz="1400" b="0" i="0" u="none" strike="noStrike" cap="none" normalizeH="0" baseline="0" dirty="0" smtClean="0">
                  <a:ln>
                    <a:noFill/>
                  </a:ln>
                  <a:solidFill>
                    <a:schemeClr val="tx1"/>
                  </a:solidFill>
                  <a:effectLst/>
                  <a:latin typeface="Arial" pitchFamily="34" charset="0"/>
                </a:endParaRPr>
              </a:p>
            </p:txBody>
          </p:sp>
          <p:pic>
            <p:nvPicPr>
              <p:cNvPr id="182" name="Picture 13" descr="AAA.png"/>
              <p:cNvPicPr>
                <a:picLocks noChangeAspect="1"/>
              </p:cNvPicPr>
              <p:nvPr/>
            </p:nvPicPr>
            <p:blipFill>
              <a:blip r:embed="rId15" cstate="print"/>
              <a:stretch>
                <a:fillRect/>
              </a:stretch>
            </p:blipFill>
            <p:spPr>
              <a:xfrm>
                <a:off x="3445788" y="3429000"/>
                <a:ext cx="576024" cy="435218"/>
              </a:xfrm>
              <a:prstGeom prst="rect">
                <a:avLst/>
              </a:prstGeom>
            </p:spPr>
          </p:pic>
        </p:grpSp>
        <p:grpSp>
          <p:nvGrpSpPr>
            <p:cNvPr id="31" name="Group 31"/>
            <p:cNvGrpSpPr/>
            <p:nvPr/>
          </p:nvGrpSpPr>
          <p:grpSpPr>
            <a:xfrm>
              <a:off x="6931296" y="1299956"/>
              <a:ext cx="851338" cy="718461"/>
              <a:chOff x="2637024" y="3396704"/>
              <a:chExt cx="914400" cy="727345"/>
            </a:xfrm>
          </p:grpSpPr>
          <p:sp>
            <p:nvSpPr>
              <p:cNvPr id="168" name="Rectangle 5"/>
              <p:cNvSpPr>
                <a:spLocks noChangeArrowheads="1"/>
              </p:cNvSpPr>
              <p:nvPr/>
            </p:nvSpPr>
            <p:spPr bwMode="auto">
              <a:xfrm>
                <a:off x="2637024" y="3895449"/>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pic>
            <p:nvPicPr>
              <p:cNvPr id="170" name="Picture 13" descr="AAA.png"/>
              <p:cNvPicPr>
                <a:picLocks noChangeAspect="1"/>
              </p:cNvPicPr>
              <p:nvPr/>
            </p:nvPicPr>
            <p:blipFill>
              <a:blip r:embed="rId15" cstate="print"/>
              <a:stretch>
                <a:fillRect/>
              </a:stretch>
            </p:blipFill>
            <p:spPr>
              <a:xfrm>
                <a:off x="2806212" y="3396704"/>
                <a:ext cx="576024" cy="435218"/>
              </a:xfrm>
              <a:prstGeom prst="rect">
                <a:avLst/>
              </a:prstGeom>
            </p:spPr>
          </p:pic>
        </p:grpSp>
        <p:grpSp>
          <p:nvGrpSpPr>
            <p:cNvPr id="224" name="Group 98"/>
            <p:cNvGrpSpPr/>
            <p:nvPr/>
          </p:nvGrpSpPr>
          <p:grpSpPr>
            <a:xfrm>
              <a:off x="6374902" y="1509823"/>
              <a:ext cx="291712" cy="201769"/>
              <a:chOff x="1164878" y="4484536"/>
              <a:chExt cx="418757" cy="332008"/>
            </a:xfrm>
          </p:grpSpPr>
          <p:sp>
            <p:nvSpPr>
              <p:cNvPr id="86" name="Rectangle 85"/>
              <p:cNvSpPr/>
              <p:nvPr/>
            </p:nvSpPr>
            <p:spPr>
              <a:xfrm>
                <a:off x="1319917" y="4484536"/>
                <a:ext cx="111318" cy="11926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472317"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322579"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164878" y="4697275"/>
                <a:ext cx="111318" cy="1192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Elbow Connector 90"/>
              <p:cNvCxnSpPr>
                <a:stCxn id="86" idx="2"/>
                <a:endCxn id="87" idx="0"/>
              </p:cNvCxnSpPr>
              <p:nvPr/>
            </p:nvCxnSpPr>
            <p:spPr>
              <a:xfrm rot="16200000" flipH="1">
                <a:off x="1405041" y="4574340"/>
                <a:ext cx="9347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86" idx="2"/>
                <a:endCxn id="89" idx="0"/>
              </p:cNvCxnSpPr>
              <p:nvPr/>
            </p:nvCxnSpPr>
            <p:spPr>
              <a:xfrm rot="5400000">
                <a:off x="1251322" y="4573021"/>
                <a:ext cx="93470" cy="1550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6" idx="2"/>
                <a:endCxn id="88" idx="0"/>
              </p:cNvCxnSpPr>
              <p:nvPr/>
            </p:nvCxnSpPr>
            <p:spPr>
              <a:xfrm rot="16200000" flipH="1">
                <a:off x="1330172" y="4649209"/>
                <a:ext cx="93470" cy="2662"/>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57" name="Picture 56" descr="MX Series_960.png"/>
          <p:cNvPicPr>
            <a:picLocks noChangeAspect="1"/>
          </p:cNvPicPr>
          <p:nvPr/>
        </p:nvPicPr>
        <p:blipFill>
          <a:blip r:embed="rId16" cstate="print"/>
          <a:stretch>
            <a:fillRect/>
          </a:stretch>
        </p:blipFill>
        <p:spPr>
          <a:xfrm>
            <a:off x="3588575" y="2834830"/>
            <a:ext cx="339933" cy="499731"/>
          </a:xfrm>
          <a:prstGeom prst="rect">
            <a:avLst/>
          </a:prstGeom>
        </p:spPr>
      </p:pic>
      <p:sp>
        <p:nvSpPr>
          <p:cNvPr id="207" name="Rectangle 206"/>
          <p:cNvSpPr/>
          <p:nvPr/>
        </p:nvSpPr>
        <p:spPr>
          <a:xfrm>
            <a:off x="5954233" y="1888518"/>
            <a:ext cx="2916635" cy="308345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extBox 245"/>
          <p:cNvSpPr txBox="1"/>
          <p:nvPr/>
        </p:nvSpPr>
        <p:spPr>
          <a:xfrm>
            <a:off x="4040590" y="2973057"/>
            <a:ext cx="460382" cy="246221"/>
          </a:xfrm>
          <a:prstGeom prst="rect">
            <a:avLst/>
          </a:prstGeom>
          <a:noFill/>
        </p:spPr>
        <p:txBody>
          <a:bodyPr wrap="none" rtlCol="0">
            <a:spAutoFit/>
          </a:bodyPr>
          <a:lstStyle/>
          <a:p>
            <a:r>
              <a:rPr lang="en-US" sz="1000" b="1" dirty="0" smtClean="0"/>
              <a:t>SP 1</a:t>
            </a:r>
            <a:endParaRPr lang="en-US" sz="1000" b="1" dirty="0"/>
          </a:p>
        </p:txBody>
      </p:sp>
      <p:grpSp>
        <p:nvGrpSpPr>
          <p:cNvPr id="225" name="Group 73"/>
          <p:cNvGrpSpPr/>
          <p:nvPr/>
        </p:nvGrpSpPr>
        <p:grpSpPr>
          <a:xfrm>
            <a:off x="5776103" y="3017654"/>
            <a:ext cx="890547" cy="1286111"/>
            <a:chOff x="1384850" y="1559781"/>
            <a:chExt cx="890547" cy="1286111"/>
          </a:xfrm>
        </p:grpSpPr>
        <p:sp>
          <p:nvSpPr>
            <p:cNvPr id="131" name="Rectangle 130"/>
            <p:cNvSpPr/>
            <p:nvPr/>
          </p:nvSpPr>
          <p:spPr>
            <a:xfrm>
              <a:off x="1384850" y="1559781"/>
              <a:ext cx="890547" cy="30215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394127" y="1871207"/>
              <a:ext cx="809709" cy="93692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55"/>
            <p:cNvGrpSpPr>
              <a:grpSpLocks noChangeAspect="1"/>
            </p:cNvGrpSpPr>
            <p:nvPr/>
          </p:nvGrpSpPr>
          <p:grpSpPr>
            <a:xfrm>
              <a:off x="1403432" y="1595103"/>
              <a:ext cx="853255" cy="1250789"/>
              <a:chOff x="3031641" y="1013390"/>
              <a:chExt cx="1283090" cy="1880886"/>
            </a:xfrm>
          </p:grpSpPr>
          <p:pic>
            <p:nvPicPr>
              <p:cNvPr id="134" name="Picture 133" descr="MX Series_960.png"/>
              <p:cNvPicPr>
                <a:picLocks noChangeAspect="1"/>
              </p:cNvPicPr>
              <p:nvPr/>
            </p:nvPicPr>
            <p:blipFill>
              <a:blip r:embed="rId16" cstate="print"/>
              <a:stretch>
                <a:fillRect/>
              </a:stretch>
            </p:blipFill>
            <p:spPr>
              <a:xfrm>
                <a:off x="3035290" y="1013390"/>
                <a:ext cx="1279441" cy="1880886"/>
              </a:xfrm>
              <a:prstGeom prst="rect">
                <a:avLst/>
              </a:prstGeom>
            </p:spPr>
          </p:pic>
          <p:sp>
            <p:nvSpPr>
              <p:cNvPr id="135" name="Rounded Rectangle 134"/>
              <p:cNvSpPr/>
              <p:nvPr/>
            </p:nvSpPr>
            <p:spPr>
              <a:xfrm>
                <a:off x="3133771" y="1121134"/>
                <a:ext cx="1084517" cy="1193426"/>
              </a:xfrm>
              <a:prstGeom prst="roundRect">
                <a:avLst>
                  <a:gd name="adj" fmla="val 91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36" name="Group 31"/>
              <p:cNvGrpSpPr/>
              <p:nvPr/>
            </p:nvGrpSpPr>
            <p:grpSpPr>
              <a:xfrm>
                <a:off x="3650916" y="1857811"/>
                <a:ext cx="532534" cy="428055"/>
                <a:chOff x="3313984" y="3411435"/>
                <a:chExt cx="914400" cy="690684"/>
              </a:xfrm>
            </p:grpSpPr>
            <p:sp>
              <p:nvSpPr>
                <p:cNvPr id="161" name="Rectangle 5"/>
                <p:cNvSpPr>
                  <a:spLocks noChangeArrowheads="1"/>
                </p:cNvSpPr>
                <p:nvPr/>
              </p:nvSpPr>
              <p:spPr bwMode="auto">
                <a:xfrm>
                  <a:off x="3313984" y="3873519"/>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pitchFamily="34" charset="0"/>
                    </a:rPr>
                    <a:t>DHCP</a:t>
                  </a:r>
                  <a:endParaRPr kumimoji="0" lang="en-US" sz="700" b="0" i="0" u="none" strike="noStrike" cap="none" normalizeH="0" baseline="0" dirty="0" smtClean="0">
                    <a:ln>
                      <a:noFill/>
                    </a:ln>
                    <a:solidFill>
                      <a:schemeClr val="tx1"/>
                    </a:solidFill>
                    <a:effectLst/>
                    <a:latin typeface="Arial" pitchFamily="34" charset="0"/>
                  </a:endParaRPr>
                </a:p>
              </p:txBody>
            </p:sp>
            <p:pic>
              <p:nvPicPr>
                <p:cNvPr id="162" name="Picture 13" descr="AAA.png"/>
                <p:cNvPicPr>
                  <a:picLocks noChangeAspect="1"/>
                </p:cNvPicPr>
                <p:nvPr/>
              </p:nvPicPr>
              <p:blipFill>
                <a:blip r:embed="rId15" cstate="print"/>
                <a:stretch>
                  <a:fillRect/>
                </a:stretch>
              </p:blipFill>
              <p:spPr>
                <a:xfrm>
                  <a:off x="3483172" y="3411435"/>
                  <a:ext cx="576023" cy="435217"/>
                </a:xfrm>
                <a:prstGeom prst="rect">
                  <a:avLst/>
                </a:prstGeom>
              </p:spPr>
            </p:pic>
          </p:grpSp>
          <p:pic>
            <p:nvPicPr>
              <p:cNvPr id="137" name="Picture 6" descr="Logical.png"/>
              <p:cNvPicPr>
                <a:picLocks noChangeAspect="1"/>
              </p:cNvPicPr>
              <p:nvPr/>
            </p:nvPicPr>
            <p:blipFill>
              <a:blip r:embed="rId17" cstate="print"/>
              <a:stretch>
                <a:fillRect/>
              </a:stretch>
            </p:blipFill>
            <p:spPr>
              <a:xfrm>
                <a:off x="3280299" y="1478013"/>
                <a:ext cx="259678" cy="276341"/>
              </a:xfrm>
              <a:prstGeom prst="rect">
                <a:avLst/>
              </a:prstGeom>
            </p:spPr>
          </p:pic>
          <p:sp>
            <p:nvSpPr>
              <p:cNvPr id="138" name="Rectangle 5"/>
              <p:cNvSpPr>
                <a:spLocks noChangeArrowheads="1"/>
              </p:cNvSpPr>
              <p:nvPr/>
            </p:nvSpPr>
            <p:spPr bwMode="auto">
              <a:xfrm>
                <a:off x="3138359" y="1749816"/>
                <a:ext cx="591199" cy="150398"/>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pitchFamily="34" charset="0"/>
                  </a:rPr>
                  <a:t>Routing</a:t>
                </a:r>
                <a:endParaRPr kumimoji="0" lang="en-US" sz="700" b="0" i="0" u="none" strike="noStrike" cap="none" normalizeH="0" baseline="0" dirty="0" smtClean="0">
                  <a:ln>
                    <a:noFill/>
                  </a:ln>
                  <a:solidFill>
                    <a:schemeClr val="tx1"/>
                  </a:solidFill>
                  <a:effectLst/>
                  <a:latin typeface="Arial" pitchFamily="34" charset="0"/>
                </a:endParaRPr>
              </a:p>
            </p:txBody>
          </p:sp>
          <p:grpSp>
            <p:nvGrpSpPr>
              <p:cNvPr id="237" name="Group 34"/>
              <p:cNvGrpSpPr/>
              <p:nvPr/>
            </p:nvGrpSpPr>
            <p:grpSpPr>
              <a:xfrm>
                <a:off x="3745300" y="1465311"/>
                <a:ext cx="310645" cy="396140"/>
                <a:chOff x="685800" y="2521185"/>
                <a:chExt cx="533400" cy="639185"/>
              </a:xfrm>
            </p:grpSpPr>
            <p:pic>
              <p:nvPicPr>
                <p:cNvPr id="152" name="Picture 151" descr="RNC_BSC 2.png"/>
                <p:cNvPicPr>
                  <a:picLocks noChangeAspect="1"/>
                </p:cNvPicPr>
                <p:nvPr/>
              </p:nvPicPr>
              <p:blipFill>
                <a:blip r:embed="rId18" cstate="print"/>
                <a:stretch>
                  <a:fillRect/>
                </a:stretch>
              </p:blipFill>
              <p:spPr>
                <a:xfrm flipH="1">
                  <a:off x="713104" y="2521185"/>
                  <a:ext cx="418531" cy="418529"/>
                </a:xfrm>
                <a:prstGeom prst="rect">
                  <a:avLst/>
                </a:prstGeom>
              </p:spPr>
            </p:pic>
            <p:sp>
              <p:nvSpPr>
                <p:cNvPr id="154" name="Rectangle 5"/>
                <p:cNvSpPr>
                  <a:spLocks noChangeArrowheads="1"/>
                </p:cNvSpPr>
                <p:nvPr/>
              </p:nvSpPr>
              <p:spPr bwMode="auto">
                <a:xfrm>
                  <a:off x="685800" y="2931769"/>
                  <a:ext cx="533400" cy="228601"/>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pitchFamily="34" charset="0"/>
                    </a:rPr>
                    <a:t>NAT</a:t>
                  </a:r>
                  <a:endParaRPr kumimoji="0" lang="en-US" sz="700" b="0" i="0" u="none" strike="noStrike" cap="none" normalizeH="0" baseline="0" dirty="0" smtClean="0">
                    <a:ln>
                      <a:noFill/>
                    </a:ln>
                    <a:solidFill>
                      <a:schemeClr val="tx1"/>
                    </a:solidFill>
                    <a:effectLst/>
                    <a:latin typeface="Arial" pitchFamily="34" charset="0"/>
                  </a:endParaRPr>
                </a:p>
              </p:txBody>
            </p:sp>
          </p:grpSp>
          <p:grpSp>
            <p:nvGrpSpPr>
              <p:cNvPr id="238" name="Group 24"/>
              <p:cNvGrpSpPr>
                <a:grpSpLocks noChangeAspect="1"/>
              </p:cNvGrpSpPr>
              <p:nvPr/>
            </p:nvGrpSpPr>
            <p:grpSpPr>
              <a:xfrm>
                <a:off x="3131097" y="1925097"/>
                <a:ext cx="583710" cy="285793"/>
                <a:chOff x="6015912" y="1479885"/>
                <a:chExt cx="972856" cy="476321"/>
              </a:xfrm>
            </p:grpSpPr>
            <p:grpSp>
              <p:nvGrpSpPr>
                <p:cNvPr id="239" name="Group 110"/>
                <p:cNvGrpSpPr/>
                <p:nvPr/>
              </p:nvGrpSpPr>
              <p:grpSpPr>
                <a:xfrm>
                  <a:off x="6015912" y="1508804"/>
                  <a:ext cx="972856" cy="371216"/>
                  <a:chOff x="7522843" y="1340554"/>
                  <a:chExt cx="972856" cy="371216"/>
                </a:xfrm>
              </p:grpSpPr>
              <p:pic>
                <p:nvPicPr>
                  <p:cNvPr id="145" name="Picture 144" descr="traffic arrow left.png"/>
                  <p:cNvPicPr>
                    <a:picLocks noChangeAspect="1"/>
                  </p:cNvPicPr>
                  <p:nvPr/>
                </p:nvPicPr>
                <p:blipFill>
                  <a:blip r:embed="rId19" cstate="print"/>
                  <a:stretch>
                    <a:fillRect/>
                  </a:stretch>
                </p:blipFill>
                <p:spPr>
                  <a:xfrm>
                    <a:off x="7522843" y="1412024"/>
                    <a:ext cx="249611" cy="228276"/>
                  </a:xfrm>
                  <a:prstGeom prst="rect">
                    <a:avLst/>
                  </a:prstGeom>
                </p:spPr>
              </p:pic>
              <p:pic>
                <p:nvPicPr>
                  <p:cNvPr id="148" name="Picture 147" descr="traffic arrow right.png"/>
                  <p:cNvPicPr>
                    <a:picLocks noChangeAspect="1"/>
                  </p:cNvPicPr>
                  <p:nvPr/>
                </p:nvPicPr>
                <p:blipFill>
                  <a:blip r:embed="rId20" cstate="print"/>
                  <a:stretch>
                    <a:fillRect/>
                  </a:stretch>
                </p:blipFill>
                <p:spPr>
                  <a:xfrm>
                    <a:off x="8246088" y="1412024"/>
                    <a:ext cx="249611" cy="228276"/>
                  </a:xfrm>
                  <a:prstGeom prst="rect">
                    <a:avLst/>
                  </a:prstGeom>
                </p:spPr>
              </p:pic>
              <p:pic>
                <p:nvPicPr>
                  <p:cNvPr id="150" name="Picture 149" descr="SSL VPN.png"/>
                  <p:cNvPicPr>
                    <a:picLocks noChangeAspect="1"/>
                  </p:cNvPicPr>
                  <p:nvPr/>
                </p:nvPicPr>
                <p:blipFill>
                  <a:blip r:embed="rId21" cstate="print"/>
                  <a:stretch>
                    <a:fillRect/>
                  </a:stretch>
                </p:blipFill>
                <p:spPr>
                  <a:xfrm>
                    <a:off x="7709331" y="1340554"/>
                    <a:ext cx="601626" cy="371216"/>
                  </a:xfrm>
                  <a:prstGeom prst="rect">
                    <a:avLst/>
                  </a:prstGeom>
                </p:spPr>
              </p:pic>
            </p:grpSp>
            <p:sp>
              <p:nvSpPr>
                <p:cNvPr id="143" name="Rectangle 142"/>
                <p:cNvSpPr/>
                <p:nvPr/>
              </p:nvSpPr>
              <p:spPr bwMode="auto">
                <a:xfrm>
                  <a:off x="6069719" y="1479885"/>
                  <a:ext cx="874786" cy="476321"/>
                </a:xfrm>
                <a:prstGeom prst="rect">
                  <a:avLst/>
                </a:prstGeom>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pitchFamily="34" charset="0"/>
                    </a:rPr>
                    <a:t>VPN</a:t>
                  </a:r>
                  <a:endParaRPr kumimoji="0" lang="en-US" sz="700" b="0" i="0" u="none" strike="noStrike" cap="none" normalizeH="0" baseline="0" dirty="0" smtClean="0">
                    <a:ln>
                      <a:noFill/>
                    </a:ln>
                    <a:solidFill>
                      <a:schemeClr val="bg1"/>
                    </a:solidFill>
                    <a:effectLst/>
                    <a:latin typeface="Arial" pitchFamily="34" charset="0"/>
                  </a:endParaRPr>
                </a:p>
              </p:txBody>
            </p:sp>
          </p:grpSp>
          <p:sp>
            <p:nvSpPr>
              <p:cNvPr id="141" name="TextBox 140"/>
              <p:cNvSpPr txBox="1"/>
              <p:nvPr/>
            </p:nvSpPr>
            <p:spPr>
              <a:xfrm>
                <a:off x="3031641" y="1065303"/>
                <a:ext cx="1219596" cy="462823"/>
              </a:xfrm>
              <a:prstGeom prst="rect">
                <a:avLst/>
              </a:prstGeom>
              <a:noFill/>
            </p:spPr>
            <p:txBody>
              <a:bodyPr wrap="square" rtlCol="0">
                <a:spAutoFit/>
              </a:bodyPr>
              <a:lstStyle/>
              <a:p>
                <a:pPr algn="ctr"/>
                <a:r>
                  <a:rPr lang="en-US" sz="700" b="1" dirty="0" smtClean="0"/>
                  <a:t>Cloud CPE Context</a:t>
                </a:r>
                <a:endParaRPr lang="en-US" sz="700" b="1" dirty="0"/>
              </a:p>
            </p:txBody>
          </p:sp>
        </p:grpSp>
      </p:grpSp>
      <p:cxnSp>
        <p:nvCxnSpPr>
          <p:cNvPr id="201" name="Straight Connector 200"/>
          <p:cNvCxnSpPr>
            <a:stCxn id="204" idx="3"/>
            <a:endCxn id="199" idx="0"/>
          </p:cNvCxnSpPr>
          <p:nvPr/>
        </p:nvCxnSpPr>
        <p:spPr>
          <a:xfrm>
            <a:off x="4763387" y="3036850"/>
            <a:ext cx="419536" cy="27290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196" idx="3"/>
            <a:endCxn id="199" idx="2"/>
          </p:cNvCxnSpPr>
          <p:nvPr/>
        </p:nvCxnSpPr>
        <p:spPr>
          <a:xfrm flipV="1">
            <a:off x="4622651" y="3555976"/>
            <a:ext cx="560272" cy="31991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8" name="Picture 56" descr="Network Cloud 1.png"/>
          <p:cNvPicPr>
            <a:picLocks noChangeAspect="1"/>
          </p:cNvPicPr>
          <p:nvPr/>
        </p:nvPicPr>
        <p:blipFill>
          <a:blip r:embed="rId8" cstate="print"/>
          <a:srcRect/>
          <a:stretch>
            <a:fillRect/>
          </a:stretch>
        </p:blipFill>
        <p:spPr bwMode="auto">
          <a:xfrm>
            <a:off x="4718864" y="3107732"/>
            <a:ext cx="909306" cy="637953"/>
          </a:xfrm>
          <a:prstGeom prst="rect">
            <a:avLst/>
          </a:prstGeom>
          <a:noFill/>
          <a:ln w="9525">
            <a:noFill/>
            <a:miter lim="800000"/>
            <a:headEnd/>
            <a:tailEnd/>
          </a:ln>
        </p:spPr>
      </p:pic>
      <p:sp>
        <p:nvSpPr>
          <p:cNvPr id="199" name="TextBox 198"/>
          <p:cNvSpPr txBox="1"/>
          <p:nvPr/>
        </p:nvSpPr>
        <p:spPr>
          <a:xfrm>
            <a:off x="4855750" y="3309755"/>
            <a:ext cx="654346" cy="246221"/>
          </a:xfrm>
          <a:prstGeom prst="rect">
            <a:avLst/>
          </a:prstGeom>
          <a:noFill/>
        </p:spPr>
        <p:txBody>
          <a:bodyPr wrap="none" rtlCol="0">
            <a:spAutoFit/>
          </a:bodyPr>
          <a:lstStyle/>
          <a:p>
            <a:r>
              <a:rPr lang="en-US" sz="1000" b="1" dirty="0" smtClean="0"/>
              <a:t>Internet</a:t>
            </a:r>
            <a:endParaRPr lang="en-US" sz="1000" b="1" dirty="0"/>
          </a:p>
        </p:txBody>
      </p:sp>
      <p:pic>
        <p:nvPicPr>
          <p:cNvPr id="190" name="Picture 56" descr="Network Cloud 1.png"/>
          <p:cNvPicPr>
            <a:picLocks noChangeAspect="1"/>
          </p:cNvPicPr>
          <p:nvPr/>
        </p:nvPicPr>
        <p:blipFill>
          <a:blip r:embed="rId8" cstate="print"/>
          <a:srcRect/>
          <a:stretch>
            <a:fillRect/>
          </a:stretch>
        </p:blipFill>
        <p:spPr bwMode="auto">
          <a:xfrm>
            <a:off x="3981672" y="3540123"/>
            <a:ext cx="909306" cy="637953"/>
          </a:xfrm>
          <a:prstGeom prst="rect">
            <a:avLst/>
          </a:prstGeom>
          <a:noFill/>
          <a:ln w="9525">
            <a:noFill/>
            <a:miter lim="800000"/>
            <a:headEnd/>
            <a:tailEnd/>
          </a:ln>
        </p:spPr>
      </p:pic>
      <p:sp>
        <p:nvSpPr>
          <p:cNvPr id="196" name="TextBox 195"/>
          <p:cNvSpPr txBox="1"/>
          <p:nvPr/>
        </p:nvSpPr>
        <p:spPr>
          <a:xfrm>
            <a:off x="4139827" y="3752779"/>
            <a:ext cx="482824" cy="246221"/>
          </a:xfrm>
          <a:prstGeom prst="rect">
            <a:avLst/>
          </a:prstGeom>
          <a:noFill/>
        </p:spPr>
        <p:txBody>
          <a:bodyPr wrap="none" rtlCol="0">
            <a:spAutoFit/>
          </a:bodyPr>
          <a:lstStyle/>
          <a:p>
            <a:r>
              <a:rPr lang="en-US" sz="1000" b="1" dirty="0" smtClean="0"/>
              <a:t>SP N</a:t>
            </a:r>
            <a:endParaRPr lang="en-US" sz="1000" b="1" dirty="0"/>
          </a:p>
        </p:txBody>
      </p:sp>
      <p:cxnSp>
        <p:nvCxnSpPr>
          <p:cNvPr id="221" name="Straight Connector 220"/>
          <p:cNvCxnSpPr>
            <a:stCxn id="198" idx="3"/>
            <a:endCxn id="207" idx="1"/>
          </p:cNvCxnSpPr>
          <p:nvPr/>
        </p:nvCxnSpPr>
        <p:spPr>
          <a:xfrm>
            <a:off x="5628170" y="3426709"/>
            <a:ext cx="326063" cy="353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83" name="Picture 182" descr="MX Series_960.png"/>
          <p:cNvPicPr>
            <a:picLocks noChangeAspect="1"/>
          </p:cNvPicPr>
          <p:nvPr/>
        </p:nvPicPr>
        <p:blipFill>
          <a:blip r:embed="rId16" cstate="print"/>
          <a:stretch>
            <a:fillRect/>
          </a:stretch>
        </p:blipFill>
        <p:spPr>
          <a:xfrm>
            <a:off x="3698444" y="3603918"/>
            <a:ext cx="339933" cy="499731"/>
          </a:xfrm>
          <a:prstGeom prst="rect">
            <a:avLst/>
          </a:prstGeom>
        </p:spPr>
      </p:pic>
      <p:sp>
        <p:nvSpPr>
          <p:cNvPr id="242" name="Rectangle 241"/>
          <p:cNvSpPr/>
          <p:nvPr/>
        </p:nvSpPr>
        <p:spPr>
          <a:xfrm>
            <a:off x="3540641" y="2675341"/>
            <a:ext cx="1244009" cy="723015"/>
          </a:xfrm>
          <a:prstGeom prst="rect">
            <a:avLst/>
          </a:prstGeom>
          <a:solidFill>
            <a:schemeClr val="bg1">
              <a:lumMod val="95000"/>
              <a:alpha val="40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3661145" y="3508225"/>
            <a:ext cx="1244009" cy="730103"/>
          </a:xfrm>
          <a:prstGeom prst="rect">
            <a:avLst/>
          </a:prstGeom>
          <a:solidFill>
            <a:schemeClr val="bg1">
              <a:lumMod val="95000"/>
              <a:alpha val="40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Arrow Connector 248"/>
          <p:cNvCxnSpPr/>
          <p:nvPr/>
        </p:nvCxnSpPr>
        <p:spPr>
          <a:xfrm>
            <a:off x="2010418" y="2008280"/>
            <a:ext cx="4315491" cy="2481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2984571" y="1739665"/>
            <a:ext cx="2688044" cy="307777"/>
          </a:xfrm>
          <a:prstGeom prst="rect">
            <a:avLst/>
          </a:prstGeom>
          <a:noFill/>
        </p:spPr>
        <p:txBody>
          <a:bodyPr wrap="none" rtlCol="0">
            <a:spAutoFit/>
          </a:bodyPr>
          <a:lstStyle/>
          <a:p>
            <a:r>
              <a:rPr lang="en-US" sz="1400" b="1" dirty="0" smtClean="0"/>
              <a:t>Tunnel Through VPN Service</a:t>
            </a:r>
            <a:endParaRPr lang="en-US" sz="1400" b="1" dirty="0"/>
          </a:p>
        </p:txBody>
      </p:sp>
      <p:grpSp>
        <p:nvGrpSpPr>
          <p:cNvPr id="139" name="Group 198"/>
          <p:cNvGrpSpPr/>
          <p:nvPr/>
        </p:nvGrpSpPr>
        <p:grpSpPr>
          <a:xfrm>
            <a:off x="2424702" y="991613"/>
            <a:ext cx="3554858" cy="631704"/>
            <a:chOff x="3801438" y="940245"/>
            <a:chExt cx="4405902" cy="631704"/>
          </a:xfrm>
        </p:grpSpPr>
        <p:sp>
          <p:nvSpPr>
            <p:cNvPr id="140" name="Rectangle 139"/>
            <p:cNvSpPr/>
            <p:nvPr>
              <p:custDataLst>
                <p:tags r:id="rId2"/>
              </p:custDataLst>
            </p:nvPr>
          </p:nvSpPr>
          <p:spPr>
            <a:xfrm>
              <a:off x="3801441" y="1056527"/>
              <a:ext cx="2198668" cy="515422"/>
            </a:xfrm>
            <a:prstGeom prst="rect">
              <a:avLst/>
            </a:prstGeom>
            <a:gradFill>
              <a:gsLst>
                <a:gs pos="0">
                  <a:srgbClr val="5D87A1">
                    <a:alpha val="51000"/>
                  </a:srgbClr>
                </a:gs>
                <a:gs pos="100000">
                  <a:srgbClr val="5D87A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Cloud Branch Router</a:t>
              </a:r>
            </a:p>
          </p:txBody>
        </p:sp>
        <p:sp>
          <p:nvSpPr>
            <p:cNvPr id="142" name="Rectangle 141"/>
            <p:cNvSpPr/>
            <p:nvPr>
              <p:custDataLst>
                <p:tags r:id="rId3"/>
              </p:custDataLst>
            </p:nvPr>
          </p:nvSpPr>
          <p:spPr>
            <a:xfrm>
              <a:off x="6008672" y="1119263"/>
              <a:ext cx="2198668" cy="402408"/>
            </a:xfrm>
            <a:prstGeom prst="rect">
              <a:avLst/>
            </a:prstGeom>
            <a:gradFill>
              <a:gsLst>
                <a:gs pos="0">
                  <a:srgbClr val="5D87A1">
                    <a:alpha val="51000"/>
                  </a:srgbClr>
                </a:gs>
                <a:gs pos="100000">
                  <a:srgbClr val="5D87A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Cloud Security, etc…</a:t>
              </a:r>
              <a:endParaRPr lang="en-US" sz="1100" b="1" dirty="0">
                <a:solidFill>
                  <a:schemeClr val="tx1"/>
                </a:solidFill>
              </a:endParaRPr>
            </a:p>
          </p:txBody>
        </p:sp>
        <p:sp>
          <p:nvSpPr>
            <p:cNvPr id="163" name="Rounded Rectangle 162"/>
            <p:cNvSpPr/>
            <p:nvPr>
              <p:custDataLst>
                <p:tags r:id="rId4"/>
              </p:custDataLst>
            </p:nvPr>
          </p:nvSpPr>
          <p:spPr>
            <a:xfrm>
              <a:off x="3801438" y="940245"/>
              <a:ext cx="4397340" cy="210462"/>
            </a:xfrm>
            <a:prstGeom prst="roundRect">
              <a:avLst/>
            </a:prstGeom>
            <a:gradFill flip="none" rotWithShape="1">
              <a:gsLst>
                <a:gs pos="100000">
                  <a:schemeClr val="accent5"/>
                </a:gs>
                <a:gs pos="0">
                  <a:srgbClr val="5D87A1"/>
                </a:gs>
              </a:gsLst>
              <a:lin ang="16200000" scaled="1"/>
              <a:tileRect/>
            </a:gradFill>
            <a:ln w="25400">
              <a:solidFill>
                <a:schemeClr val="bg1"/>
              </a:solidFill>
              <a:round/>
              <a:headEnd/>
              <a:tailEnd/>
            </a:ln>
            <a:effectLst>
              <a:outerShdw blurRad="63500" algn="ctr" rotWithShape="0">
                <a:prstClr val="black">
                  <a:alpha val="40000"/>
                </a:prstClr>
              </a:outerShdw>
            </a:effectLst>
          </p:spPr>
          <p:txBody>
            <a:bodyPr vert="horz" wrap="square" lIns="274320" tIns="0" rIns="0" bIns="0" numCol="1" anchor="ctr" anchorCtr="0" compatLnSpc="1">
              <a:prstTxWarp prst="textNoShape">
                <a:avLst/>
              </a:prstTxWarp>
            </a:bodyPr>
            <a:lstStyle/>
            <a:p>
              <a:pPr marL="177800" indent="-177800" algn="ctr" defTabSz="1200150">
                <a:lnSpc>
                  <a:spcPct val="106000"/>
                </a:lnSpc>
                <a:spcAft>
                  <a:spcPts val="2400"/>
                </a:spcAft>
                <a:buClr>
                  <a:srgbClr val="4D4D4D"/>
                </a:buClr>
                <a:buSzPct val="25000"/>
                <a:tabLst>
                  <a:tab pos="177800" algn="l"/>
                </a:tabLst>
                <a:defRPr/>
              </a:pPr>
              <a:r>
                <a:rPr lang="en-US" sz="1400" dirty="0" smtClean="0">
                  <a:solidFill>
                    <a:schemeClr val="bg1"/>
                  </a:solidFill>
                </a:rPr>
                <a:t>End-Customer Solutions</a:t>
              </a:r>
            </a:p>
          </p:txBody>
        </p:sp>
      </p:grpSp>
      <p:sp>
        <p:nvSpPr>
          <p:cNvPr id="348" name="TextBox 347"/>
          <p:cNvSpPr txBox="1"/>
          <p:nvPr/>
        </p:nvSpPr>
        <p:spPr>
          <a:xfrm>
            <a:off x="6034542" y="1589142"/>
            <a:ext cx="2860158" cy="307777"/>
          </a:xfrm>
          <a:prstGeom prst="rect">
            <a:avLst/>
          </a:prstGeom>
          <a:noFill/>
        </p:spPr>
        <p:txBody>
          <a:bodyPr wrap="square" rtlCol="0">
            <a:spAutoFit/>
          </a:bodyPr>
          <a:lstStyle/>
          <a:p>
            <a:pPr algn="ctr"/>
            <a:r>
              <a:rPr lang="en-US" sz="1400" b="1" dirty="0" smtClean="0"/>
              <a:t>Enterprise or SP Data Center</a:t>
            </a:r>
            <a:endParaRPr lang="en-US" sz="1400" b="1" dirty="0"/>
          </a:p>
        </p:txBody>
      </p:sp>
      <p:cxnSp>
        <p:nvCxnSpPr>
          <p:cNvPr id="165" name="Straight Connector 164"/>
          <p:cNvCxnSpPr>
            <a:stCxn id="134" idx="3"/>
          </p:cNvCxnSpPr>
          <p:nvPr/>
        </p:nvCxnSpPr>
        <p:spPr>
          <a:xfrm>
            <a:off x="6647940" y="3678371"/>
            <a:ext cx="858646" cy="13785"/>
          </a:xfrm>
          <a:prstGeom prst="line">
            <a:avLst/>
          </a:prstGeom>
          <a:ln w="15875">
            <a:solidFill>
              <a:srgbClr val="FF0000"/>
            </a:solidFill>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7504771" y="3691054"/>
            <a:ext cx="323727" cy="398502"/>
          </a:xfrm>
          <a:prstGeom prst="line">
            <a:avLst/>
          </a:prstGeom>
          <a:ln w="15875">
            <a:solidFill>
              <a:srgbClr val="FF0000"/>
            </a:solidFill>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63" name="Text Box 50"/>
          <p:cNvSpPr txBox="1">
            <a:spLocks noChangeArrowheads="1"/>
          </p:cNvSpPr>
          <p:nvPr/>
        </p:nvSpPr>
        <p:spPr bwMode="auto">
          <a:xfrm>
            <a:off x="5277309" y="4110949"/>
            <a:ext cx="494182" cy="553998"/>
          </a:xfrm>
          <a:prstGeom prst="rect">
            <a:avLst/>
          </a:prstGeom>
          <a:noFill/>
          <a:ln w="28575" algn="ctr">
            <a:noFill/>
            <a:miter lim="800000"/>
            <a:headEnd/>
            <a:tailEnd/>
          </a:ln>
        </p:spPr>
        <p:txBody>
          <a:bodyPr wrap="square" lIns="0" tIns="0" rIns="0" bIns="0">
            <a:spAutoFit/>
          </a:bodyPr>
          <a:lstStyle/>
          <a:p>
            <a:pPr algn="r">
              <a:lnSpc>
                <a:spcPct val="90000"/>
              </a:lnSpc>
              <a:spcBef>
                <a:spcPct val="50000"/>
              </a:spcBef>
            </a:pPr>
            <a:r>
              <a:rPr lang="en-US" sz="1000" dirty="0" smtClean="0"/>
              <a:t>Data-Center Edge Router</a:t>
            </a:r>
            <a:endParaRPr lang="en-US" sz="1000" dirty="0"/>
          </a:p>
        </p:txBody>
      </p:sp>
      <p:grpSp>
        <p:nvGrpSpPr>
          <p:cNvPr id="465" name="Group 464"/>
          <p:cNvGrpSpPr/>
          <p:nvPr/>
        </p:nvGrpSpPr>
        <p:grpSpPr>
          <a:xfrm>
            <a:off x="7721755" y="3588134"/>
            <a:ext cx="1048624" cy="1238741"/>
            <a:chOff x="7709465" y="3600424"/>
            <a:chExt cx="1048624" cy="1238741"/>
          </a:xfrm>
        </p:grpSpPr>
        <p:sp>
          <p:nvSpPr>
            <p:cNvPr id="184" name="Rectangle 183"/>
            <p:cNvSpPr/>
            <p:nvPr/>
          </p:nvSpPr>
          <p:spPr>
            <a:xfrm>
              <a:off x="7773005" y="3651642"/>
              <a:ext cx="930624" cy="1187523"/>
            </a:xfrm>
            <a:prstGeom prst="rect">
              <a:avLst/>
            </a:prstGeom>
            <a:solidFill>
              <a:srgbClr val="5D87A1"/>
            </a:solidFill>
            <a:ln w="12700">
              <a:solidFill>
                <a:schemeClr val="accent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82"/>
            <p:cNvGrpSpPr/>
            <p:nvPr/>
          </p:nvGrpSpPr>
          <p:grpSpPr>
            <a:xfrm>
              <a:off x="7801131" y="3993711"/>
              <a:ext cx="850605" cy="829339"/>
              <a:chOff x="5923245" y="2215951"/>
              <a:chExt cx="1889791" cy="1909950"/>
            </a:xfrm>
          </p:grpSpPr>
          <p:sp>
            <p:nvSpPr>
              <p:cNvPr id="3" name="Oval 2"/>
              <p:cNvSpPr/>
              <p:nvPr/>
            </p:nvSpPr>
            <p:spPr>
              <a:xfrm>
                <a:off x="5923245" y="2215951"/>
                <a:ext cx="1889791" cy="1909950"/>
              </a:xfrm>
              <a:prstGeom prst="ellipse">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rot="5400000">
                <a:off x="6453758" y="2622603"/>
                <a:ext cx="262389" cy="429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6906984" y="2598745"/>
                <a:ext cx="262370" cy="477066"/>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15"/>
              <p:cNvGrpSpPr/>
              <p:nvPr/>
            </p:nvGrpSpPr>
            <p:grpSpPr>
              <a:xfrm>
                <a:off x="6528630" y="2324432"/>
                <a:ext cx="581773" cy="418606"/>
                <a:chOff x="5622900" y="2324432"/>
                <a:chExt cx="581773" cy="418606"/>
              </a:xfrm>
            </p:grpSpPr>
            <p:grpSp>
              <p:nvGrpSpPr>
                <p:cNvPr id="8" name="Group 12"/>
                <p:cNvGrpSpPr/>
                <p:nvPr/>
              </p:nvGrpSpPr>
              <p:grpSpPr>
                <a:xfrm>
                  <a:off x="5663986" y="2324432"/>
                  <a:ext cx="540687" cy="414796"/>
                  <a:chOff x="2887650" y="1901684"/>
                  <a:chExt cx="540687" cy="414796"/>
                </a:xfrm>
                <a:effectLst>
                  <a:outerShdw blurRad="50800" dist="38100" dir="2700000" algn="tl" rotWithShape="0">
                    <a:prstClr val="black">
                      <a:alpha val="40000"/>
                    </a:prstClr>
                  </a:outerShdw>
                </a:effectLst>
              </p:grpSpPr>
              <p:sp>
                <p:nvSpPr>
                  <p:cNvPr id="14" name="Rectangle 13"/>
                  <p:cNvSpPr/>
                  <p:nvPr/>
                </p:nvSpPr>
                <p:spPr>
                  <a:xfrm>
                    <a:off x="2887650" y="1901684"/>
                    <a:ext cx="539360"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15" name="Rectangle 14"/>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nvGrpSpPr>
                <p:cNvPr id="9" name="Group 7"/>
                <p:cNvGrpSpPr/>
                <p:nvPr/>
              </p:nvGrpSpPr>
              <p:grpSpPr>
                <a:xfrm>
                  <a:off x="5622900" y="2328241"/>
                  <a:ext cx="540687" cy="414797"/>
                  <a:chOff x="2887650" y="1938628"/>
                  <a:chExt cx="540687" cy="414797"/>
                </a:xfrm>
                <a:effectLst>
                  <a:outerShdw blurRad="50800" dist="38100" dir="2700000" algn="tl" rotWithShape="0">
                    <a:prstClr val="black">
                      <a:alpha val="40000"/>
                    </a:prstClr>
                  </a:outerShdw>
                </a:effectLst>
              </p:grpSpPr>
              <p:sp>
                <p:nvSpPr>
                  <p:cNvPr id="6" name="Rectangle 5"/>
                  <p:cNvSpPr/>
                  <p:nvPr/>
                </p:nvSpPr>
                <p:spPr>
                  <a:xfrm>
                    <a:off x="2887650" y="1938628"/>
                    <a:ext cx="539363"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7" name="Rectangle 6"/>
                  <p:cNvSpPr/>
                  <p:nvPr/>
                </p:nvSpPr>
                <p:spPr>
                  <a:xfrm>
                    <a:off x="2888974" y="2146691"/>
                    <a:ext cx="539363"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grpSp>
            <p:nvGrpSpPr>
              <p:cNvPr id="10" name="Group 16"/>
              <p:cNvGrpSpPr/>
              <p:nvPr/>
            </p:nvGrpSpPr>
            <p:grpSpPr>
              <a:xfrm>
                <a:off x="7007021" y="2968463"/>
                <a:ext cx="581773" cy="447931"/>
                <a:chOff x="5622900" y="2291297"/>
                <a:chExt cx="581773" cy="447931"/>
              </a:xfrm>
            </p:grpSpPr>
            <p:grpSp>
              <p:nvGrpSpPr>
                <p:cNvPr id="11" name="Group 12"/>
                <p:cNvGrpSpPr/>
                <p:nvPr/>
              </p:nvGrpSpPr>
              <p:grpSpPr>
                <a:xfrm>
                  <a:off x="5663986" y="2324432"/>
                  <a:ext cx="540687" cy="414796"/>
                  <a:chOff x="2887650" y="1901684"/>
                  <a:chExt cx="540687" cy="414796"/>
                </a:xfrm>
                <a:effectLst>
                  <a:outerShdw blurRad="50800" dist="38100" dir="2700000" algn="tl" rotWithShape="0">
                    <a:prstClr val="black">
                      <a:alpha val="40000"/>
                    </a:prstClr>
                  </a:outerShdw>
                </a:effectLst>
              </p:grpSpPr>
              <p:sp>
                <p:nvSpPr>
                  <p:cNvPr id="22" name="Rectangle 21"/>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23" name="Rectangle 22"/>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nvGrpSpPr>
                <p:cNvPr id="12" name="Group 7"/>
                <p:cNvGrpSpPr/>
                <p:nvPr/>
              </p:nvGrpSpPr>
              <p:grpSpPr>
                <a:xfrm>
                  <a:off x="5622900" y="2291297"/>
                  <a:ext cx="540687" cy="414796"/>
                  <a:chOff x="2887650" y="1901684"/>
                  <a:chExt cx="540687" cy="414796"/>
                </a:xfrm>
                <a:effectLst>
                  <a:outerShdw blurRad="50800" dist="38100" dir="2700000" algn="tl" rotWithShape="0">
                    <a:prstClr val="black">
                      <a:alpha val="40000"/>
                    </a:prstClr>
                  </a:outerShdw>
                </a:effectLst>
              </p:grpSpPr>
              <p:sp>
                <p:nvSpPr>
                  <p:cNvPr id="20" name="Rectangle 19"/>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21" name="Rectangle 20"/>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grpSp>
            <p:nvGrpSpPr>
              <p:cNvPr id="13" name="Group 30"/>
              <p:cNvGrpSpPr/>
              <p:nvPr/>
            </p:nvGrpSpPr>
            <p:grpSpPr>
              <a:xfrm>
                <a:off x="6093961" y="2968482"/>
                <a:ext cx="580448" cy="447931"/>
                <a:chOff x="5624225" y="2291297"/>
                <a:chExt cx="580448" cy="447931"/>
              </a:xfrm>
            </p:grpSpPr>
            <p:grpSp>
              <p:nvGrpSpPr>
                <p:cNvPr id="16" name="Group 12"/>
                <p:cNvGrpSpPr/>
                <p:nvPr/>
              </p:nvGrpSpPr>
              <p:grpSpPr>
                <a:xfrm>
                  <a:off x="5663986" y="2324432"/>
                  <a:ext cx="540687" cy="414796"/>
                  <a:chOff x="2887650" y="1901684"/>
                  <a:chExt cx="540687" cy="414796"/>
                </a:xfrm>
                <a:effectLst>
                  <a:outerShdw blurRad="50800" dist="38100" dir="2700000" algn="tl" rotWithShape="0">
                    <a:prstClr val="black">
                      <a:alpha val="40000"/>
                    </a:prstClr>
                  </a:outerShdw>
                </a:effectLst>
              </p:grpSpPr>
              <p:sp>
                <p:nvSpPr>
                  <p:cNvPr id="36" name="Rectangle 35"/>
                  <p:cNvSpPr/>
                  <p:nvPr/>
                </p:nvSpPr>
                <p:spPr>
                  <a:xfrm>
                    <a:off x="2887650"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37" name="Rectangle 36"/>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nvGrpSpPr>
                <p:cNvPr id="17" name="Group 7"/>
                <p:cNvGrpSpPr/>
                <p:nvPr/>
              </p:nvGrpSpPr>
              <p:grpSpPr>
                <a:xfrm>
                  <a:off x="5624225" y="2291297"/>
                  <a:ext cx="545988" cy="414796"/>
                  <a:chOff x="2888975" y="1901684"/>
                  <a:chExt cx="545988" cy="414796"/>
                </a:xfrm>
                <a:effectLst>
                  <a:outerShdw blurRad="50800" dist="38100" dir="2700000" algn="tl" rotWithShape="0">
                    <a:prstClr val="black">
                      <a:alpha val="40000"/>
                    </a:prstClr>
                  </a:outerShdw>
                </a:effectLst>
              </p:grpSpPr>
              <p:sp>
                <p:nvSpPr>
                  <p:cNvPr id="34" name="Rectangle 33"/>
                  <p:cNvSpPr/>
                  <p:nvPr/>
                </p:nvSpPr>
                <p:spPr>
                  <a:xfrm>
                    <a:off x="2895601" y="1901684"/>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sp>
                <p:nvSpPr>
                  <p:cNvPr id="35" name="Rectangle 34"/>
                  <p:cNvSpPr/>
                  <p:nvPr/>
                </p:nvSpPr>
                <p:spPr>
                  <a:xfrm>
                    <a:off x="2888975" y="2109746"/>
                    <a:ext cx="539362" cy="206734"/>
                  </a:xfrm>
                  <a:prstGeom prst="rect">
                    <a:avLst/>
                  </a:prstGeom>
                  <a:solidFill>
                    <a:schemeClr val="bg1"/>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4D4D4D"/>
                      </a:solidFill>
                    </a:endParaRPr>
                  </a:p>
                </p:txBody>
              </p:sp>
            </p:grpSp>
          </p:grpSp>
          <p:sp>
            <p:nvSpPr>
              <p:cNvPr id="42" name="TextBox 41"/>
              <p:cNvSpPr txBox="1"/>
              <p:nvPr/>
            </p:nvSpPr>
            <p:spPr>
              <a:xfrm>
                <a:off x="6505191" y="2922910"/>
                <a:ext cx="415498" cy="602482"/>
              </a:xfrm>
              <a:prstGeom prst="rect">
                <a:avLst/>
              </a:prstGeom>
              <a:noFill/>
            </p:spPr>
            <p:txBody>
              <a:bodyPr wrap="square" rtlCol="0">
                <a:spAutoFit/>
              </a:bodyPr>
              <a:lstStyle/>
              <a:p>
                <a:r>
                  <a:rPr lang="en-US" sz="1100" dirty="0" smtClean="0"/>
                  <a:t>…</a:t>
                </a:r>
                <a:endParaRPr lang="en-US" sz="1100" dirty="0"/>
              </a:p>
            </p:txBody>
          </p:sp>
          <p:sp>
            <p:nvSpPr>
              <p:cNvPr id="46" name="TextBox 45"/>
              <p:cNvSpPr txBox="1"/>
              <p:nvPr/>
            </p:nvSpPr>
            <p:spPr>
              <a:xfrm>
                <a:off x="6680430" y="3423932"/>
                <a:ext cx="410415" cy="467811"/>
              </a:xfrm>
              <a:prstGeom prst="rect">
                <a:avLst/>
              </a:prstGeom>
              <a:noFill/>
            </p:spPr>
            <p:txBody>
              <a:bodyPr wrap="none" rtlCol="0">
                <a:spAutoFit/>
              </a:bodyPr>
              <a:lstStyle/>
              <a:p>
                <a:pPr algn="ctr">
                  <a:lnSpc>
                    <a:spcPct val="90000"/>
                  </a:lnSpc>
                </a:pPr>
                <a:endParaRPr lang="en-US" sz="800" b="1" dirty="0"/>
              </a:p>
            </p:txBody>
          </p:sp>
        </p:grpSp>
        <p:sp>
          <p:nvSpPr>
            <p:cNvPr id="186" name="TextBox 185"/>
            <p:cNvSpPr txBox="1"/>
            <p:nvPr/>
          </p:nvSpPr>
          <p:spPr>
            <a:xfrm>
              <a:off x="7709465" y="3600424"/>
              <a:ext cx="1048624" cy="430887"/>
            </a:xfrm>
            <a:prstGeom prst="rect">
              <a:avLst/>
            </a:prstGeom>
            <a:noFill/>
          </p:spPr>
          <p:txBody>
            <a:bodyPr wrap="square" lIns="0" rIns="0" rtlCol="0">
              <a:spAutoFit/>
            </a:bodyPr>
            <a:lstStyle/>
            <a:p>
              <a:pPr algn="ctr"/>
              <a:r>
                <a:rPr lang="en-US" sz="1100" b="1" dirty="0" smtClean="0">
                  <a:solidFill>
                    <a:schemeClr val="bg1"/>
                  </a:solidFill>
                </a:rPr>
                <a:t>Service Complex / VA</a:t>
              </a:r>
              <a:endParaRPr lang="en-US" sz="1100" b="1" dirty="0">
                <a:solidFill>
                  <a:schemeClr val="bg1"/>
                </a:solidFill>
              </a:endParaRPr>
            </a:p>
          </p:txBody>
        </p:sp>
      </p:grpSp>
      <p:sp>
        <p:nvSpPr>
          <p:cNvPr id="257" name="Rectangle 5"/>
          <p:cNvSpPr>
            <a:spLocks noChangeArrowheads="1"/>
          </p:cNvSpPr>
          <p:nvPr/>
        </p:nvSpPr>
        <p:spPr bwMode="auto">
          <a:xfrm>
            <a:off x="7880437" y="2738584"/>
            <a:ext cx="851338" cy="225808"/>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Management</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8778" name="think-cell Slide" r:id="rId24" imgW="360" imgH="360" progId="">
                  <p:embed/>
                </p:oleObj>
              </mc:Choice>
              <mc:Fallback>
                <p:oleObj name="think-cell Slide" r:id="rId24" imgW="360" imgH="360" progId="">
                  <p:embed/>
                  <p:pic>
                    <p:nvPicPr>
                      <p:cNvPr id="0" name="Picture 2"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4"/>
          <p:cNvSpPr/>
          <p:nvPr>
            <p:custDataLst>
              <p:tags r:id="rId3"/>
            </p:custDataLst>
          </p:nvPr>
        </p:nvSpPr>
        <p:spPr bwMode="auto">
          <a:xfrm>
            <a:off x="387291" y="2902590"/>
            <a:ext cx="8597318" cy="1637253"/>
          </a:xfrm>
          <a:prstGeom prst="rect">
            <a:avLst/>
          </a:prstGeom>
          <a:solidFill>
            <a:schemeClr val="accent1">
              <a:lumMod val="40000"/>
              <a:lumOff val="6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fontAlgn="base" hangingPunct="0">
              <a:spcBef>
                <a:spcPct val="0"/>
              </a:spcBef>
              <a:spcAft>
                <a:spcPct val="0"/>
              </a:spcAft>
            </a:pPr>
            <a:endParaRPr lang="en-US" sz="1200" b="1" smtClean="0">
              <a:solidFill>
                <a:srgbClr val="333333"/>
              </a:solidFill>
              <a:ea typeface="ＭＳ Ｐゴシック" pitchFamily="34" charset="-128"/>
            </a:endParaRPr>
          </a:p>
        </p:txBody>
      </p:sp>
      <p:sp>
        <p:nvSpPr>
          <p:cNvPr id="34" name="Rectangle 33"/>
          <p:cNvSpPr/>
          <p:nvPr>
            <p:custDataLst>
              <p:tags r:id="rId4"/>
            </p:custDataLst>
          </p:nvPr>
        </p:nvSpPr>
        <p:spPr bwMode="auto">
          <a:xfrm>
            <a:off x="387291" y="4554985"/>
            <a:ext cx="8597318" cy="163725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fontAlgn="base" hangingPunct="0">
              <a:spcBef>
                <a:spcPct val="0"/>
              </a:spcBef>
              <a:spcAft>
                <a:spcPct val="0"/>
              </a:spcAft>
            </a:pPr>
            <a:endParaRPr lang="en-US" sz="1200" b="1" smtClean="0">
              <a:solidFill>
                <a:srgbClr val="333333"/>
              </a:solidFill>
              <a:ea typeface="ＭＳ Ｐゴシック" pitchFamily="34" charset="-128"/>
            </a:endParaRPr>
          </a:p>
        </p:txBody>
      </p:sp>
      <p:sp>
        <p:nvSpPr>
          <p:cNvPr id="33" name="Rectangle 32"/>
          <p:cNvSpPr/>
          <p:nvPr>
            <p:custDataLst>
              <p:tags r:id="rId5"/>
            </p:custDataLst>
          </p:nvPr>
        </p:nvSpPr>
        <p:spPr bwMode="auto">
          <a:xfrm>
            <a:off x="387291" y="1256950"/>
            <a:ext cx="8597318" cy="163725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fontAlgn="base" hangingPunct="0">
              <a:spcBef>
                <a:spcPct val="0"/>
              </a:spcBef>
              <a:spcAft>
                <a:spcPct val="0"/>
              </a:spcAft>
            </a:pPr>
            <a:endParaRPr lang="en-US" sz="1200" b="1" smtClean="0">
              <a:solidFill>
                <a:srgbClr val="333333"/>
              </a:solidFill>
              <a:ea typeface="ＭＳ Ｐゴシック" pitchFamily="34" charset="-128"/>
            </a:endParaRPr>
          </a:p>
        </p:txBody>
      </p:sp>
      <p:pic>
        <p:nvPicPr>
          <p:cNvPr id="31" name="Picture 56" descr="Network Cloud 1.png"/>
          <p:cNvPicPr>
            <a:picLocks noChangeAspect="1"/>
          </p:cNvPicPr>
          <p:nvPr>
            <p:custDataLst>
              <p:tags r:id="rId6"/>
            </p:custDataLst>
          </p:nvPr>
        </p:nvPicPr>
        <p:blipFill>
          <a:blip r:embed="rId26" cstate="print"/>
          <a:srcRect/>
          <a:stretch>
            <a:fillRect/>
          </a:stretch>
        </p:blipFill>
        <p:spPr bwMode="auto">
          <a:xfrm>
            <a:off x="1434897" y="4950847"/>
            <a:ext cx="1619682" cy="1198045"/>
          </a:xfrm>
          <a:prstGeom prst="rect">
            <a:avLst/>
          </a:prstGeom>
          <a:noFill/>
          <a:ln w="9525">
            <a:noFill/>
            <a:miter lim="800000"/>
            <a:headEnd/>
            <a:tailEnd/>
          </a:ln>
        </p:spPr>
      </p:pic>
      <p:sp>
        <p:nvSpPr>
          <p:cNvPr id="5" name="Title 4"/>
          <p:cNvSpPr>
            <a:spLocks noGrp="1"/>
          </p:cNvSpPr>
          <p:nvPr>
            <p:ph type="title"/>
            <p:custDataLst>
              <p:tags r:id="rId7"/>
            </p:custDataLst>
          </p:nvPr>
        </p:nvSpPr>
        <p:spPr/>
        <p:txBody>
          <a:bodyPr/>
          <a:lstStyle/>
          <a:p>
            <a:r>
              <a:rPr lang="en-US" dirty="0" smtClean="0"/>
              <a:t>SERVICE COMPLEX OPTIONS &amp; CONSIDERATIONS</a:t>
            </a:r>
            <a:endParaRPr lang="en-US" dirty="0"/>
          </a:p>
        </p:txBody>
      </p:sp>
      <p:pic>
        <p:nvPicPr>
          <p:cNvPr id="7" name="Picture 6" descr="MX Series_960.png"/>
          <p:cNvPicPr>
            <a:picLocks noChangeAspect="1"/>
          </p:cNvPicPr>
          <p:nvPr>
            <p:custDataLst>
              <p:tags r:id="rId8"/>
            </p:custDataLst>
          </p:nvPr>
        </p:nvPicPr>
        <p:blipFill>
          <a:blip r:embed="rId27" cstate="print"/>
          <a:stretch>
            <a:fillRect/>
          </a:stretch>
        </p:blipFill>
        <p:spPr>
          <a:xfrm>
            <a:off x="739895" y="1761688"/>
            <a:ext cx="569695" cy="837501"/>
          </a:xfrm>
          <a:prstGeom prst="rect">
            <a:avLst/>
          </a:prstGeom>
        </p:spPr>
      </p:pic>
      <p:pic>
        <p:nvPicPr>
          <p:cNvPr id="20" name="Picture 19" descr="FPCs_DPCs.png"/>
          <p:cNvPicPr>
            <a:picLocks noChangeAspect="1"/>
          </p:cNvPicPr>
          <p:nvPr>
            <p:custDataLst>
              <p:tags r:id="rId9"/>
            </p:custDataLst>
          </p:nvPr>
        </p:nvPicPr>
        <p:blipFill>
          <a:blip r:embed="rId28" cstate="print"/>
          <a:stretch>
            <a:fillRect/>
          </a:stretch>
        </p:blipFill>
        <p:spPr>
          <a:xfrm flipH="1">
            <a:off x="1648505" y="1799005"/>
            <a:ext cx="589718" cy="759637"/>
          </a:xfrm>
          <a:prstGeom prst="rect">
            <a:avLst/>
          </a:prstGeom>
        </p:spPr>
      </p:pic>
      <p:cxnSp>
        <p:nvCxnSpPr>
          <p:cNvPr id="23" name="Straight Arrow Connector 22"/>
          <p:cNvCxnSpPr>
            <a:stCxn id="20" idx="3"/>
            <a:endCxn id="7" idx="3"/>
          </p:cNvCxnSpPr>
          <p:nvPr>
            <p:custDataLst>
              <p:tags r:id="rId10"/>
            </p:custDataLst>
          </p:nvPr>
        </p:nvCxnSpPr>
        <p:spPr bwMode="auto">
          <a:xfrm rot="10800000" flipV="1">
            <a:off x="1309591" y="2178823"/>
            <a:ext cx="338915" cy="1615"/>
          </a:xfrm>
          <a:prstGeom prst="straightConnector1">
            <a:avLst/>
          </a:prstGeom>
          <a:noFill/>
          <a:ln w="38100" cap="flat" cmpd="sng" algn="ctr">
            <a:solidFill>
              <a:schemeClr val="accent1"/>
            </a:solidFill>
            <a:prstDash val="solid"/>
            <a:round/>
            <a:headEnd type="none" w="med" len="med"/>
            <a:tailEnd type="arrow"/>
          </a:ln>
          <a:effectLst/>
        </p:spPr>
      </p:cxnSp>
      <p:pic>
        <p:nvPicPr>
          <p:cNvPr id="25" name="Picture 24" descr="MX Series_960.png"/>
          <p:cNvPicPr>
            <a:picLocks noChangeAspect="1"/>
          </p:cNvPicPr>
          <p:nvPr>
            <p:custDataLst>
              <p:tags r:id="rId11"/>
            </p:custDataLst>
          </p:nvPr>
        </p:nvPicPr>
        <p:blipFill>
          <a:blip r:embed="rId27" cstate="print"/>
          <a:stretch>
            <a:fillRect/>
          </a:stretch>
        </p:blipFill>
        <p:spPr>
          <a:xfrm>
            <a:off x="749683" y="3449273"/>
            <a:ext cx="569695" cy="837501"/>
          </a:xfrm>
          <a:prstGeom prst="rect">
            <a:avLst/>
          </a:prstGeom>
        </p:spPr>
      </p:pic>
      <p:sp>
        <p:nvSpPr>
          <p:cNvPr id="26" name="Can 25"/>
          <p:cNvSpPr/>
          <p:nvPr>
            <p:custDataLst>
              <p:tags r:id="rId12"/>
            </p:custDataLst>
          </p:nvPr>
        </p:nvSpPr>
        <p:spPr>
          <a:xfrm rot="5400000">
            <a:off x="1676129" y="3328764"/>
            <a:ext cx="90022" cy="919996"/>
          </a:xfrm>
          <a:prstGeom prst="can">
            <a:avLst>
              <a:gd name="adj" fmla="val 59614"/>
            </a:avLst>
          </a:prstGeom>
          <a:gradFill>
            <a:gsLst>
              <a:gs pos="0">
                <a:schemeClr val="accent5">
                  <a:lumMod val="75000"/>
                </a:schemeClr>
              </a:gs>
              <a:gs pos="50000">
                <a:schemeClr val="accent5"/>
              </a:gs>
              <a:gs pos="100000">
                <a:schemeClr val="accent5">
                  <a:lumMod val="75000"/>
                </a:schemeClr>
              </a:gs>
            </a:gsLst>
            <a:lin ang="10800000" scaled="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b="1" dirty="0">
              <a:solidFill>
                <a:srgbClr val="FFFFFF"/>
              </a:solidFill>
            </a:endParaRPr>
          </a:p>
        </p:txBody>
      </p:sp>
      <p:pic>
        <p:nvPicPr>
          <p:cNvPr id="21" name="Picture 20" descr="Rack Server.png"/>
          <p:cNvPicPr>
            <a:picLocks noChangeAspect="1"/>
          </p:cNvPicPr>
          <p:nvPr>
            <p:custDataLst>
              <p:tags r:id="rId13"/>
            </p:custDataLst>
          </p:nvPr>
        </p:nvPicPr>
        <p:blipFill>
          <a:blip r:embed="rId29" cstate="print"/>
          <a:stretch>
            <a:fillRect/>
          </a:stretch>
        </p:blipFill>
        <p:spPr>
          <a:xfrm>
            <a:off x="1713806" y="3673933"/>
            <a:ext cx="1180397" cy="191688"/>
          </a:xfrm>
          <a:prstGeom prst="rect">
            <a:avLst/>
          </a:prstGeom>
        </p:spPr>
      </p:pic>
      <p:pic>
        <p:nvPicPr>
          <p:cNvPr id="29" name="Picture 28" descr="MX Series_960.png"/>
          <p:cNvPicPr>
            <a:picLocks noChangeAspect="1"/>
          </p:cNvPicPr>
          <p:nvPr>
            <p:custDataLst>
              <p:tags r:id="rId14"/>
            </p:custDataLst>
          </p:nvPr>
        </p:nvPicPr>
        <p:blipFill>
          <a:blip r:embed="rId27" cstate="print"/>
          <a:stretch>
            <a:fillRect/>
          </a:stretch>
        </p:blipFill>
        <p:spPr>
          <a:xfrm>
            <a:off x="742693" y="5069509"/>
            <a:ext cx="569695" cy="837501"/>
          </a:xfrm>
          <a:prstGeom prst="rect">
            <a:avLst/>
          </a:prstGeom>
        </p:spPr>
      </p:pic>
      <p:sp>
        <p:nvSpPr>
          <p:cNvPr id="30" name="Can 29"/>
          <p:cNvSpPr/>
          <p:nvPr>
            <p:custDataLst>
              <p:tags r:id="rId15"/>
            </p:custDataLst>
          </p:nvPr>
        </p:nvSpPr>
        <p:spPr>
          <a:xfrm rot="5400000">
            <a:off x="1660749" y="4957389"/>
            <a:ext cx="90022" cy="919996"/>
          </a:xfrm>
          <a:prstGeom prst="can">
            <a:avLst>
              <a:gd name="adj" fmla="val 59614"/>
            </a:avLst>
          </a:prstGeom>
          <a:gradFill>
            <a:gsLst>
              <a:gs pos="0">
                <a:schemeClr val="accent5">
                  <a:lumMod val="75000"/>
                </a:schemeClr>
              </a:gs>
              <a:gs pos="50000">
                <a:schemeClr val="accent5"/>
              </a:gs>
              <a:gs pos="100000">
                <a:schemeClr val="accent5">
                  <a:lumMod val="75000"/>
                </a:schemeClr>
              </a:gs>
            </a:gsLst>
            <a:lin ang="10800000" scaled="0"/>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b="1" dirty="0">
              <a:solidFill>
                <a:srgbClr val="FFFFFF"/>
              </a:solidFill>
            </a:endParaRPr>
          </a:p>
        </p:txBody>
      </p:sp>
      <p:pic>
        <p:nvPicPr>
          <p:cNvPr id="19" name="Picture 18" descr="Racks W Multiple EX2200.png"/>
          <p:cNvPicPr>
            <a:picLocks noChangeAspect="1"/>
          </p:cNvPicPr>
          <p:nvPr>
            <p:custDataLst>
              <p:tags r:id="rId16"/>
            </p:custDataLst>
          </p:nvPr>
        </p:nvPicPr>
        <p:blipFill>
          <a:blip r:embed="rId30" cstate="print"/>
          <a:stretch>
            <a:fillRect/>
          </a:stretch>
        </p:blipFill>
        <p:spPr>
          <a:xfrm>
            <a:off x="1735502" y="5066712"/>
            <a:ext cx="982987" cy="947955"/>
          </a:xfrm>
          <a:prstGeom prst="rect">
            <a:avLst/>
          </a:prstGeom>
        </p:spPr>
      </p:pic>
      <p:cxnSp>
        <p:nvCxnSpPr>
          <p:cNvPr id="37" name="Straight Connector 36"/>
          <p:cNvCxnSpPr/>
          <p:nvPr/>
        </p:nvCxnSpPr>
        <p:spPr bwMode="auto">
          <a:xfrm rot="5400000">
            <a:off x="643085" y="3615657"/>
            <a:ext cx="5226339" cy="8388"/>
          </a:xfrm>
          <a:prstGeom prst="line">
            <a:avLst/>
          </a:prstGeom>
          <a:noFill/>
          <a:ln w="2857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a:off x="3502773" y="3621250"/>
            <a:ext cx="5219348" cy="6990"/>
          </a:xfrm>
          <a:prstGeom prst="line">
            <a:avLst/>
          </a:prstGeom>
          <a:noFill/>
          <a:ln w="28575" cap="flat" cmpd="sng" algn="ctr">
            <a:solidFill>
              <a:schemeClr val="tx1"/>
            </a:solidFill>
            <a:prstDash val="solid"/>
            <a:round/>
            <a:headEnd type="none" w="med" len="med"/>
            <a:tailEnd type="none" w="med" len="med"/>
          </a:ln>
          <a:effectLst/>
        </p:spPr>
      </p:cxnSp>
      <p:sp>
        <p:nvSpPr>
          <p:cNvPr id="39" name="TextBox 38"/>
          <p:cNvSpPr txBox="1"/>
          <p:nvPr/>
        </p:nvSpPr>
        <p:spPr>
          <a:xfrm>
            <a:off x="402671" y="1241571"/>
            <a:ext cx="1935145" cy="276999"/>
          </a:xfrm>
          <a:prstGeom prst="rect">
            <a:avLst/>
          </a:prstGeom>
          <a:noFill/>
        </p:spPr>
        <p:txBody>
          <a:bodyPr wrap="none" rtlCol="0">
            <a:spAutoFit/>
          </a:bodyPr>
          <a:lstStyle/>
          <a:p>
            <a:pPr fontAlgn="base">
              <a:spcBef>
                <a:spcPct val="0"/>
              </a:spcBef>
              <a:spcAft>
                <a:spcPct val="0"/>
              </a:spcAft>
            </a:pPr>
            <a:r>
              <a:rPr lang="en-US" sz="1200" b="1" dirty="0" smtClean="0">
                <a:solidFill>
                  <a:srgbClr val="333333"/>
                </a:solidFill>
                <a:ea typeface="ＭＳ Ｐゴシック" pitchFamily="34" charset="-128"/>
              </a:rPr>
              <a:t>Service Card in Chassis</a:t>
            </a:r>
            <a:endParaRPr lang="en-US" sz="1200" b="1" dirty="0">
              <a:solidFill>
                <a:srgbClr val="333333"/>
              </a:solidFill>
              <a:ea typeface="ＭＳ Ｐゴシック" pitchFamily="34" charset="-128"/>
            </a:endParaRPr>
          </a:p>
        </p:txBody>
      </p:sp>
      <p:sp>
        <p:nvSpPr>
          <p:cNvPr id="40" name="TextBox 39"/>
          <p:cNvSpPr txBox="1"/>
          <p:nvPr/>
        </p:nvSpPr>
        <p:spPr>
          <a:xfrm>
            <a:off x="412458" y="2920767"/>
            <a:ext cx="1434560" cy="276999"/>
          </a:xfrm>
          <a:prstGeom prst="rect">
            <a:avLst/>
          </a:prstGeom>
          <a:noFill/>
        </p:spPr>
        <p:txBody>
          <a:bodyPr wrap="none" rtlCol="0">
            <a:spAutoFit/>
          </a:bodyPr>
          <a:lstStyle/>
          <a:p>
            <a:pPr fontAlgn="base">
              <a:spcBef>
                <a:spcPct val="0"/>
              </a:spcBef>
              <a:spcAft>
                <a:spcPct val="0"/>
              </a:spcAft>
            </a:pPr>
            <a:r>
              <a:rPr lang="en-US" sz="1200" b="1" dirty="0" smtClean="0">
                <a:solidFill>
                  <a:srgbClr val="333333"/>
                </a:solidFill>
                <a:ea typeface="ＭＳ Ｐゴシック" pitchFamily="34" charset="-128"/>
              </a:rPr>
              <a:t>Virtual Appliance</a:t>
            </a:r>
            <a:endParaRPr lang="en-US" sz="1200" b="1" dirty="0">
              <a:solidFill>
                <a:srgbClr val="333333"/>
              </a:solidFill>
              <a:ea typeface="ＭＳ Ｐゴシック" pitchFamily="34" charset="-128"/>
            </a:endParaRPr>
          </a:p>
        </p:txBody>
      </p:sp>
      <p:sp>
        <p:nvSpPr>
          <p:cNvPr id="41" name="TextBox 40"/>
          <p:cNvSpPr txBox="1"/>
          <p:nvPr/>
        </p:nvSpPr>
        <p:spPr>
          <a:xfrm>
            <a:off x="397077" y="4549393"/>
            <a:ext cx="1289135" cy="276999"/>
          </a:xfrm>
          <a:prstGeom prst="rect">
            <a:avLst/>
          </a:prstGeom>
          <a:noFill/>
        </p:spPr>
        <p:txBody>
          <a:bodyPr wrap="none" rtlCol="0">
            <a:spAutoFit/>
          </a:bodyPr>
          <a:lstStyle/>
          <a:p>
            <a:pPr fontAlgn="base">
              <a:spcBef>
                <a:spcPct val="0"/>
              </a:spcBef>
              <a:spcAft>
                <a:spcPct val="0"/>
              </a:spcAft>
            </a:pPr>
            <a:r>
              <a:rPr lang="en-US" sz="1200" b="1" dirty="0" smtClean="0">
                <a:solidFill>
                  <a:srgbClr val="333333"/>
                </a:solidFill>
                <a:ea typeface="ＭＳ Ｐゴシック" pitchFamily="34" charset="-128"/>
              </a:rPr>
              <a:t>Cloud Platform</a:t>
            </a:r>
            <a:endParaRPr lang="en-US" sz="1200" b="1" dirty="0">
              <a:solidFill>
                <a:srgbClr val="333333"/>
              </a:solidFill>
              <a:ea typeface="ＭＳ Ｐゴシック" pitchFamily="34" charset="-128"/>
            </a:endParaRPr>
          </a:p>
        </p:txBody>
      </p:sp>
      <p:sp>
        <p:nvSpPr>
          <p:cNvPr id="42" name="Rounded Rectangle 41"/>
          <p:cNvSpPr/>
          <p:nvPr>
            <p:custDataLst>
              <p:tags r:id="rId17"/>
            </p:custDataLst>
          </p:nvPr>
        </p:nvSpPr>
        <p:spPr>
          <a:xfrm>
            <a:off x="3221446" y="1241570"/>
            <a:ext cx="2734811" cy="1568742"/>
          </a:xfrm>
          <a:prstGeom prst="roundRect">
            <a:avLst/>
          </a:prstGeom>
          <a:no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marL="225425" indent="-171450" fontAlgn="base">
              <a:spcBef>
                <a:spcPct val="0"/>
              </a:spcBef>
              <a:spcAft>
                <a:spcPts val="600"/>
              </a:spcAft>
              <a:buFont typeface="Wingdings" pitchFamily="2" charset="2"/>
              <a:buChar char="§"/>
            </a:pPr>
            <a:r>
              <a:rPr lang="en-US" sz="1200" dirty="0" smtClean="0">
                <a:solidFill>
                  <a:srgbClr val="333333"/>
                </a:solidFill>
              </a:rPr>
              <a:t>Large Central Office or Point of Presence</a:t>
            </a:r>
          </a:p>
          <a:p>
            <a:pPr marL="225425" indent="-171450" fontAlgn="base">
              <a:spcBef>
                <a:spcPct val="0"/>
              </a:spcBef>
              <a:spcAft>
                <a:spcPts val="600"/>
              </a:spcAft>
              <a:buFont typeface="Wingdings" pitchFamily="2" charset="2"/>
              <a:buChar char="§"/>
            </a:pPr>
            <a:r>
              <a:rPr lang="en-US" sz="1200" dirty="0" smtClean="0">
                <a:solidFill>
                  <a:srgbClr val="333333"/>
                </a:solidFill>
              </a:rPr>
              <a:t>Likely integrated with BNG or PE router</a:t>
            </a:r>
          </a:p>
          <a:p>
            <a:pPr marL="225425" indent="-171450" fontAlgn="base">
              <a:spcBef>
                <a:spcPct val="0"/>
              </a:spcBef>
              <a:spcAft>
                <a:spcPts val="600"/>
              </a:spcAft>
              <a:buFont typeface="Wingdings" pitchFamily="2" charset="2"/>
              <a:buChar char="§"/>
            </a:pPr>
            <a:r>
              <a:rPr lang="en-US" sz="1200" dirty="0" smtClean="0">
                <a:solidFill>
                  <a:srgbClr val="333333"/>
                </a:solidFill>
              </a:rPr>
              <a:t>Potentially as a Service Gateway or Aggregator</a:t>
            </a:r>
          </a:p>
        </p:txBody>
      </p:sp>
      <p:cxnSp>
        <p:nvCxnSpPr>
          <p:cNvPr id="43" name="Straight Connector 42"/>
          <p:cNvCxnSpPr/>
          <p:nvPr/>
        </p:nvCxnSpPr>
        <p:spPr bwMode="auto">
          <a:xfrm rot="10800000">
            <a:off x="285228" y="1224794"/>
            <a:ext cx="8758104" cy="8389"/>
          </a:xfrm>
          <a:prstGeom prst="line">
            <a:avLst/>
          </a:prstGeom>
          <a:noFill/>
          <a:ln w="28575" cap="flat" cmpd="sng" algn="ctr">
            <a:solidFill>
              <a:schemeClr val="tx1"/>
            </a:solidFill>
            <a:prstDash val="solid"/>
            <a:round/>
            <a:headEnd type="none" w="med" len="med"/>
            <a:tailEnd type="none" w="med" len="med"/>
          </a:ln>
          <a:effectLst/>
        </p:spPr>
      </p:cxnSp>
      <p:sp>
        <p:nvSpPr>
          <p:cNvPr id="46" name="TextBox 45"/>
          <p:cNvSpPr txBox="1"/>
          <p:nvPr/>
        </p:nvSpPr>
        <p:spPr>
          <a:xfrm>
            <a:off x="381845" y="935267"/>
            <a:ext cx="3078760"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333333"/>
                </a:solidFill>
                <a:ea typeface="ＭＳ Ｐゴシック" pitchFamily="34" charset="-128"/>
              </a:rPr>
              <a:t>Potential Models</a:t>
            </a:r>
            <a:endParaRPr lang="en-US" sz="1600" b="1" dirty="0">
              <a:solidFill>
                <a:srgbClr val="333333"/>
              </a:solidFill>
              <a:ea typeface="ＭＳ Ｐゴシック" pitchFamily="34" charset="-128"/>
            </a:endParaRPr>
          </a:p>
        </p:txBody>
      </p:sp>
      <p:sp>
        <p:nvSpPr>
          <p:cNvPr id="47" name="TextBox 46"/>
          <p:cNvSpPr txBox="1"/>
          <p:nvPr/>
        </p:nvSpPr>
        <p:spPr>
          <a:xfrm>
            <a:off x="3358466" y="935267"/>
            <a:ext cx="2986187" cy="338554"/>
          </a:xfrm>
          <a:prstGeom prst="rect">
            <a:avLst/>
          </a:prstGeom>
          <a:noFill/>
        </p:spPr>
        <p:txBody>
          <a:bodyPr wrap="square" lIns="0" rtlCol="0">
            <a:spAutoFit/>
          </a:bodyPr>
          <a:lstStyle/>
          <a:p>
            <a:pPr fontAlgn="base">
              <a:spcBef>
                <a:spcPct val="0"/>
              </a:spcBef>
              <a:spcAft>
                <a:spcPct val="0"/>
              </a:spcAft>
            </a:pPr>
            <a:r>
              <a:rPr lang="en-US" sz="1600" b="1" dirty="0" smtClean="0">
                <a:solidFill>
                  <a:srgbClr val="333333"/>
                </a:solidFill>
                <a:ea typeface="ＭＳ Ｐゴシック" pitchFamily="34" charset="-128"/>
              </a:rPr>
              <a:t>Likely Deployment Location</a:t>
            </a:r>
            <a:endParaRPr lang="en-US" sz="1600" b="1" dirty="0">
              <a:solidFill>
                <a:srgbClr val="333333"/>
              </a:solidFill>
              <a:ea typeface="ＭＳ Ｐゴシック" pitchFamily="34" charset="-128"/>
            </a:endParaRPr>
          </a:p>
        </p:txBody>
      </p:sp>
      <p:sp>
        <p:nvSpPr>
          <p:cNvPr id="48" name="TextBox 47"/>
          <p:cNvSpPr txBox="1"/>
          <p:nvPr/>
        </p:nvSpPr>
        <p:spPr>
          <a:xfrm>
            <a:off x="6174223" y="935267"/>
            <a:ext cx="2733413"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333333"/>
                </a:solidFill>
                <a:ea typeface="ＭＳ Ｐゴシック" pitchFamily="34" charset="-128"/>
              </a:rPr>
              <a:t>Considerations</a:t>
            </a:r>
            <a:endParaRPr lang="en-US" sz="1600" b="1" dirty="0">
              <a:solidFill>
                <a:srgbClr val="333333"/>
              </a:solidFill>
              <a:ea typeface="ＭＳ Ｐゴシック" pitchFamily="34" charset="-128"/>
            </a:endParaRPr>
          </a:p>
        </p:txBody>
      </p:sp>
      <p:sp>
        <p:nvSpPr>
          <p:cNvPr id="50" name="Rounded Rectangle 49"/>
          <p:cNvSpPr/>
          <p:nvPr>
            <p:custDataLst>
              <p:tags r:id="rId18"/>
            </p:custDataLst>
          </p:nvPr>
        </p:nvSpPr>
        <p:spPr>
          <a:xfrm>
            <a:off x="6121893" y="1242968"/>
            <a:ext cx="2894202" cy="1568742"/>
          </a:xfrm>
          <a:prstGeom prst="roundRect">
            <a:avLst/>
          </a:prstGeom>
          <a:no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marL="225425" indent="-171450" fontAlgn="base">
              <a:spcBef>
                <a:spcPct val="0"/>
              </a:spcBef>
              <a:spcAft>
                <a:spcPts val="600"/>
              </a:spcAft>
              <a:buFont typeface="Wingdings" pitchFamily="2" charset="2"/>
              <a:buChar char="§"/>
            </a:pPr>
            <a:r>
              <a:rPr lang="en-US" sz="1200" dirty="0" smtClean="0">
                <a:solidFill>
                  <a:srgbClr val="333333"/>
                </a:solidFill>
              </a:rPr>
              <a:t>Scale bounded by available router slots</a:t>
            </a:r>
          </a:p>
          <a:p>
            <a:pPr marL="225425" indent="-171450" fontAlgn="base">
              <a:spcBef>
                <a:spcPct val="0"/>
              </a:spcBef>
              <a:spcAft>
                <a:spcPts val="600"/>
              </a:spcAft>
              <a:buFont typeface="Wingdings" pitchFamily="2" charset="2"/>
              <a:buChar char="§"/>
            </a:pPr>
            <a:r>
              <a:rPr lang="en-US" sz="1200" dirty="0" smtClean="0">
                <a:solidFill>
                  <a:srgbClr val="333333"/>
                </a:solidFill>
              </a:rPr>
              <a:t>Simplified deployment &amp; operations</a:t>
            </a:r>
          </a:p>
          <a:p>
            <a:pPr marL="225425" indent="-171450" fontAlgn="base">
              <a:spcBef>
                <a:spcPct val="0"/>
              </a:spcBef>
              <a:spcAft>
                <a:spcPts val="600"/>
              </a:spcAft>
              <a:buFont typeface="Wingdings" pitchFamily="2" charset="2"/>
              <a:buChar char="§"/>
            </a:pPr>
            <a:r>
              <a:rPr lang="en-US" sz="1200" dirty="0" smtClean="0">
                <a:solidFill>
                  <a:srgbClr val="333333"/>
                </a:solidFill>
              </a:rPr>
              <a:t>Service location dictated by router placement</a:t>
            </a:r>
          </a:p>
          <a:p>
            <a:pPr marL="225425" indent="-171450" fontAlgn="base">
              <a:spcBef>
                <a:spcPct val="0"/>
              </a:spcBef>
              <a:spcAft>
                <a:spcPts val="600"/>
              </a:spcAft>
              <a:buFont typeface="Wingdings" pitchFamily="2" charset="2"/>
              <a:buChar char="§"/>
            </a:pPr>
            <a:r>
              <a:rPr lang="en-US" sz="1200" dirty="0" smtClean="0">
                <a:solidFill>
                  <a:srgbClr val="333333"/>
                </a:solidFill>
              </a:rPr>
              <a:t>Longer technology life cycle</a:t>
            </a:r>
          </a:p>
        </p:txBody>
      </p:sp>
      <p:sp>
        <p:nvSpPr>
          <p:cNvPr id="51" name="Rounded Rectangle 50"/>
          <p:cNvSpPr/>
          <p:nvPr>
            <p:custDataLst>
              <p:tags r:id="rId19"/>
            </p:custDataLst>
          </p:nvPr>
        </p:nvSpPr>
        <p:spPr>
          <a:xfrm>
            <a:off x="3214455" y="2920766"/>
            <a:ext cx="2734811" cy="1600900"/>
          </a:xfrm>
          <a:prstGeom prst="roundRect">
            <a:avLst/>
          </a:prstGeom>
          <a:no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marL="225425" indent="-171450" fontAlgn="base">
              <a:spcBef>
                <a:spcPct val="0"/>
              </a:spcBef>
              <a:spcAft>
                <a:spcPts val="600"/>
              </a:spcAft>
              <a:buFont typeface="Wingdings" pitchFamily="2" charset="2"/>
              <a:buChar char="§"/>
            </a:pPr>
            <a:r>
              <a:rPr lang="en-US" sz="1200" dirty="0" smtClean="0">
                <a:solidFill>
                  <a:srgbClr val="333333"/>
                </a:solidFill>
              </a:rPr>
              <a:t>Co-located with router platform in large CO or </a:t>
            </a:r>
            <a:r>
              <a:rPr lang="en-US" sz="1200" dirty="0" err="1" smtClean="0">
                <a:solidFill>
                  <a:srgbClr val="333333"/>
                </a:solidFill>
              </a:rPr>
              <a:t>PoP</a:t>
            </a:r>
            <a:r>
              <a:rPr lang="en-US" sz="1200" dirty="0" smtClean="0">
                <a:solidFill>
                  <a:srgbClr val="333333"/>
                </a:solidFill>
              </a:rPr>
              <a:t> </a:t>
            </a:r>
          </a:p>
          <a:p>
            <a:pPr marL="225425" indent="-171450" fontAlgn="base">
              <a:spcBef>
                <a:spcPct val="0"/>
              </a:spcBef>
              <a:spcAft>
                <a:spcPts val="600"/>
              </a:spcAft>
              <a:buFont typeface="Wingdings" pitchFamily="2" charset="2"/>
              <a:buChar char="§"/>
            </a:pPr>
            <a:r>
              <a:rPr lang="en-US" sz="1200" dirty="0" smtClean="0">
                <a:solidFill>
                  <a:srgbClr val="333333"/>
                </a:solidFill>
              </a:rPr>
              <a:t>Centralized in Metro </a:t>
            </a:r>
            <a:r>
              <a:rPr lang="en-US" sz="1200" dirty="0" err="1" smtClean="0">
                <a:solidFill>
                  <a:srgbClr val="333333"/>
                </a:solidFill>
              </a:rPr>
              <a:t>PoP</a:t>
            </a:r>
            <a:r>
              <a:rPr lang="en-US" sz="1200" dirty="0" smtClean="0">
                <a:solidFill>
                  <a:srgbClr val="333333"/>
                </a:solidFill>
              </a:rPr>
              <a:t> or Data Center</a:t>
            </a:r>
          </a:p>
        </p:txBody>
      </p:sp>
      <p:sp>
        <p:nvSpPr>
          <p:cNvPr id="52" name="Rounded Rectangle 51"/>
          <p:cNvSpPr/>
          <p:nvPr>
            <p:custDataLst>
              <p:tags r:id="rId20"/>
            </p:custDataLst>
          </p:nvPr>
        </p:nvSpPr>
        <p:spPr>
          <a:xfrm>
            <a:off x="6121893" y="2912376"/>
            <a:ext cx="2894202" cy="1609289"/>
          </a:xfrm>
          <a:prstGeom prst="roundRect">
            <a:avLst/>
          </a:prstGeom>
          <a:no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marL="225425" indent="-171450" fontAlgn="base">
              <a:spcBef>
                <a:spcPct val="0"/>
              </a:spcBef>
              <a:spcAft>
                <a:spcPts val="600"/>
              </a:spcAft>
              <a:buFont typeface="Wingdings" pitchFamily="2" charset="2"/>
              <a:buChar char="§"/>
            </a:pPr>
            <a:r>
              <a:rPr lang="en-US" sz="1200" dirty="0" smtClean="0">
                <a:solidFill>
                  <a:srgbClr val="333333"/>
                </a:solidFill>
              </a:rPr>
              <a:t>Flexible deployment options</a:t>
            </a:r>
          </a:p>
          <a:p>
            <a:pPr marL="225425" indent="-171450" fontAlgn="base">
              <a:spcBef>
                <a:spcPct val="0"/>
              </a:spcBef>
              <a:spcAft>
                <a:spcPts val="600"/>
              </a:spcAft>
              <a:buFont typeface="Wingdings" pitchFamily="2" charset="2"/>
              <a:buChar char="§"/>
            </a:pPr>
            <a:r>
              <a:rPr lang="en-US" sz="1200" dirty="0" smtClean="0">
                <a:solidFill>
                  <a:srgbClr val="333333"/>
                </a:solidFill>
              </a:rPr>
              <a:t>Simple to integrate new x86 technology</a:t>
            </a:r>
          </a:p>
          <a:p>
            <a:pPr marL="225425" indent="-171450" fontAlgn="base">
              <a:spcBef>
                <a:spcPct val="0"/>
              </a:spcBef>
              <a:spcAft>
                <a:spcPts val="600"/>
              </a:spcAft>
              <a:buFont typeface="Wingdings" pitchFamily="2" charset="2"/>
              <a:buChar char="§"/>
            </a:pPr>
            <a:r>
              <a:rPr lang="en-US" sz="1200" dirty="0" smtClean="0">
                <a:solidFill>
                  <a:srgbClr val="333333"/>
                </a:solidFill>
              </a:rPr>
              <a:t>Scale incrementally</a:t>
            </a:r>
          </a:p>
          <a:p>
            <a:pPr marL="225425" indent="-171450" fontAlgn="base">
              <a:spcBef>
                <a:spcPct val="0"/>
              </a:spcBef>
              <a:spcAft>
                <a:spcPts val="600"/>
              </a:spcAft>
              <a:buFont typeface="Wingdings" pitchFamily="2" charset="2"/>
              <a:buChar char="§"/>
            </a:pPr>
            <a:r>
              <a:rPr lang="en-US" sz="1200" dirty="0" smtClean="0">
                <a:solidFill>
                  <a:srgbClr val="333333"/>
                </a:solidFill>
              </a:rPr>
              <a:t>Multiple boxes - Potential operational issues &amp; conflicts</a:t>
            </a:r>
          </a:p>
        </p:txBody>
      </p:sp>
      <p:sp>
        <p:nvSpPr>
          <p:cNvPr id="53" name="Rounded Rectangle 52"/>
          <p:cNvSpPr/>
          <p:nvPr>
            <p:custDataLst>
              <p:tags r:id="rId21"/>
            </p:custDataLst>
          </p:nvPr>
        </p:nvSpPr>
        <p:spPr>
          <a:xfrm>
            <a:off x="3222844" y="4547993"/>
            <a:ext cx="2734811" cy="1568742"/>
          </a:xfrm>
          <a:prstGeom prst="roundRect">
            <a:avLst/>
          </a:prstGeom>
          <a:no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marL="225425" indent="-171450" fontAlgn="base">
              <a:spcBef>
                <a:spcPct val="0"/>
              </a:spcBef>
              <a:spcAft>
                <a:spcPts val="600"/>
              </a:spcAft>
              <a:buFont typeface="Wingdings" pitchFamily="2" charset="2"/>
              <a:buChar char="§"/>
            </a:pPr>
            <a:r>
              <a:rPr lang="en-US" sz="1200" dirty="0" smtClean="0">
                <a:solidFill>
                  <a:srgbClr val="333333"/>
                </a:solidFill>
              </a:rPr>
              <a:t>Centralized in Cloud Data Center</a:t>
            </a:r>
          </a:p>
        </p:txBody>
      </p:sp>
      <p:sp>
        <p:nvSpPr>
          <p:cNvPr id="54" name="Rounded Rectangle 53"/>
          <p:cNvSpPr/>
          <p:nvPr>
            <p:custDataLst>
              <p:tags r:id="rId22"/>
            </p:custDataLst>
          </p:nvPr>
        </p:nvSpPr>
        <p:spPr>
          <a:xfrm>
            <a:off x="6121894" y="4605536"/>
            <a:ext cx="2918590" cy="1568742"/>
          </a:xfrm>
          <a:prstGeom prst="roundRect">
            <a:avLst/>
          </a:prstGeom>
          <a:no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marL="225425" indent="-171450" fontAlgn="base">
              <a:spcBef>
                <a:spcPct val="0"/>
              </a:spcBef>
              <a:spcAft>
                <a:spcPts val="600"/>
              </a:spcAft>
              <a:buFont typeface="Wingdings" pitchFamily="2" charset="2"/>
              <a:buChar char="§"/>
            </a:pPr>
            <a:r>
              <a:rPr lang="en-US" sz="1200" dirty="0" smtClean="0">
                <a:solidFill>
                  <a:srgbClr val="333333"/>
                </a:solidFill>
              </a:rPr>
              <a:t>On demand linear scale &amp; multi-tenancy to scale instances)</a:t>
            </a:r>
          </a:p>
          <a:p>
            <a:pPr marL="225425" indent="-171450" fontAlgn="base">
              <a:spcBef>
                <a:spcPct val="0"/>
              </a:spcBef>
              <a:spcAft>
                <a:spcPts val="600"/>
              </a:spcAft>
              <a:buFont typeface="Wingdings" pitchFamily="2" charset="2"/>
              <a:buChar char="§"/>
            </a:pPr>
            <a:r>
              <a:rPr lang="en-US" sz="1200" dirty="0" smtClean="0">
                <a:solidFill>
                  <a:srgbClr val="333333"/>
                </a:solidFill>
              </a:rPr>
              <a:t>Requires support of &amp; integration with customer cloud platform</a:t>
            </a:r>
          </a:p>
          <a:p>
            <a:pPr marL="225425" indent="-171450" fontAlgn="base">
              <a:spcBef>
                <a:spcPct val="0"/>
              </a:spcBef>
              <a:spcAft>
                <a:spcPts val="600"/>
              </a:spcAft>
              <a:buFont typeface="Wingdings" pitchFamily="2" charset="2"/>
              <a:buChar char="§"/>
            </a:pPr>
            <a:r>
              <a:rPr lang="en-US" sz="1200" dirty="0" smtClean="0">
                <a:solidFill>
                  <a:srgbClr val="333333"/>
                </a:solidFill>
              </a:rPr>
              <a:t>Potential operational conflicts</a:t>
            </a:r>
          </a:p>
          <a:p>
            <a:pPr marL="225425" indent="-171450" fontAlgn="base">
              <a:spcBef>
                <a:spcPct val="0"/>
              </a:spcBef>
              <a:spcAft>
                <a:spcPts val="600"/>
              </a:spcAft>
              <a:buFont typeface="Wingdings" pitchFamily="2" charset="2"/>
              <a:buChar char="§"/>
            </a:pPr>
            <a:r>
              <a:rPr lang="en-US" sz="1200" dirty="0" smtClean="0">
                <a:solidFill>
                  <a:srgbClr val="333333"/>
                </a:solidFill>
              </a:rPr>
              <a:t>Potential of in-efficient traffic flow</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75518" name="think-cell Slide" r:id="rId64" imgW="0" imgH="0" progId="">
                  <p:embed/>
                </p:oleObj>
              </mc:Choice>
              <mc:Fallback>
                <p:oleObj name="think-cell Slide" r:id="rId6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Rectangle 39"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r>
              <a:rPr lang="en-US" sz="1000" dirty="0" smtClean="0">
                <a:latin typeface="Arial"/>
                <a:ea typeface="MS PGothic"/>
                <a:sym typeface="Arial"/>
              </a:rPr>
              <a:t>3.45</a:t>
            </a:r>
            <a:endParaRPr lang="en-US" sz="1000" dirty="0">
              <a:latin typeface="Arial"/>
              <a:ea typeface="MS PGothic"/>
              <a:sym typeface="Arial"/>
            </a:endParaRPr>
          </a:p>
        </p:txBody>
      </p:sp>
      <p:sp>
        <p:nvSpPr>
          <p:cNvPr id="20" name="Rectangle 4"/>
          <p:cNvSpPr>
            <a:spLocks noChangeArrowheads="1"/>
          </p:cNvSpPr>
          <p:nvPr>
            <p:custDataLst>
              <p:tags r:id="rId4"/>
            </p:custDataLst>
          </p:nvPr>
        </p:nvSpPr>
        <p:spPr bwMode="gray">
          <a:xfrm>
            <a:off x="452437" y="1362456"/>
            <a:ext cx="2827953" cy="2326712"/>
          </a:xfrm>
          <a:prstGeom prst="rect">
            <a:avLst/>
          </a:prstGeom>
          <a:solidFill>
            <a:schemeClr val="bg1"/>
          </a:solidFill>
          <a:ln w="12700">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sz="1200" dirty="0">
              <a:solidFill>
                <a:schemeClr val="dk1"/>
              </a:solidFill>
              <a:latin typeface="+mn-lt"/>
              <a:cs typeface="+mn-cs"/>
            </a:endParaRPr>
          </a:p>
        </p:txBody>
      </p:sp>
      <p:sp>
        <p:nvSpPr>
          <p:cNvPr id="2" name="Title 1"/>
          <p:cNvSpPr>
            <a:spLocks noGrp="1"/>
          </p:cNvSpPr>
          <p:nvPr>
            <p:ph type="title"/>
            <p:custDataLst>
              <p:tags r:id="rId5"/>
            </p:custDataLst>
          </p:nvPr>
        </p:nvSpPr>
        <p:spPr/>
        <p:txBody>
          <a:bodyPr/>
          <a:lstStyle/>
          <a:p>
            <a:r>
              <a:rPr lang="en-US" dirty="0" smtClean="0"/>
              <a:t>FINAL THOUGHT - EXAMPLE OF BUSINESS CASE</a:t>
            </a:r>
            <a:br>
              <a:rPr lang="en-US" dirty="0" smtClean="0"/>
            </a:br>
            <a:r>
              <a:rPr lang="en-US" dirty="0" smtClean="0"/>
              <a:t>REVENUE AND COST BENEFIT</a:t>
            </a:r>
            <a:endParaRPr lang="en-US" dirty="0"/>
          </a:p>
        </p:txBody>
      </p:sp>
      <p:sp>
        <p:nvSpPr>
          <p:cNvPr id="21" name="Rectangle 4"/>
          <p:cNvSpPr>
            <a:spLocks noChangeArrowheads="1"/>
          </p:cNvSpPr>
          <p:nvPr>
            <p:custDataLst>
              <p:tags r:id="rId6"/>
            </p:custDataLst>
          </p:nvPr>
        </p:nvSpPr>
        <p:spPr bwMode="gray">
          <a:xfrm>
            <a:off x="452437" y="1362456"/>
            <a:ext cx="2827953" cy="330574"/>
          </a:xfrm>
          <a:prstGeom prst="rect">
            <a:avLst/>
          </a:prstGeom>
          <a:solidFill>
            <a:srgbClr val="5D87A1"/>
          </a:solidFill>
          <a:ln w="9525">
            <a:headEnd/>
            <a:tailEnd/>
          </a:ln>
        </p:spPr>
        <p:style>
          <a:lnRef idx="2">
            <a:schemeClr val="accent1"/>
          </a:lnRef>
          <a:fillRef idx="1">
            <a:schemeClr val="lt1"/>
          </a:fillRef>
          <a:effectRef idx="0">
            <a:schemeClr val="accent1"/>
          </a:effectRef>
          <a:fontRef idx="minor">
            <a:schemeClr val="dk1"/>
          </a:fontRef>
        </p:style>
        <p:txBody>
          <a:bodyPr wrap="none" anchor="ctr"/>
          <a:lstStyle/>
          <a:p>
            <a:r>
              <a:rPr lang="en-US" sz="1200" b="1" dirty="0" smtClean="0">
                <a:solidFill>
                  <a:schemeClr val="bg1"/>
                </a:solidFill>
              </a:rPr>
              <a:t>Revenue benefit, $ mn</a:t>
            </a:r>
            <a:endParaRPr lang="en-US" sz="1200" b="1" i="0" dirty="0">
              <a:solidFill>
                <a:schemeClr val="bg1"/>
              </a:solidFill>
              <a:latin typeface="+mn-lt"/>
              <a:cs typeface="+mn-cs"/>
            </a:endParaRPr>
          </a:p>
        </p:txBody>
      </p:sp>
      <p:graphicFrame>
        <p:nvGraphicFramePr>
          <p:cNvPr id="44" name="Object 43"/>
          <p:cNvGraphicFramePr>
            <a:graphicFrameLocks noChangeAspect="1"/>
          </p:cNvGraphicFramePr>
          <p:nvPr>
            <p:custDataLst>
              <p:tags r:id="rId7"/>
            </p:custDataLst>
          </p:nvPr>
        </p:nvGraphicFramePr>
        <p:xfrm>
          <a:off x="619125" y="1899031"/>
          <a:ext cx="2467075" cy="1447850"/>
        </p:xfrm>
        <a:graphic>
          <a:graphicData uri="http://schemas.openxmlformats.org/presentationml/2006/ole">
            <mc:AlternateContent xmlns:mc="http://schemas.openxmlformats.org/markup-compatibility/2006">
              <mc:Choice xmlns:v="urn:schemas-microsoft-com:vml" Requires="v">
                <p:oleObj spid="_x0000_s575519" name="Chart" r:id="rId65" imgW="2467043" imgH="1447890" progId="MSGraph.Chart.8">
                  <p:embed followColorScheme="full"/>
                </p:oleObj>
              </mc:Choice>
              <mc:Fallback>
                <p:oleObj name="Chart" r:id="rId65" imgW="2467043" imgH="1447890" progId="MSGraph.Chart.8">
                  <p:embed followColorScheme="full"/>
                  <p:pic>
                    <p:nvPicPr>
                      <p:cNvPr id="0" name="Picture 3"/>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619125" y="1899031"/>
                        <a:ext cx="2467075" cy="144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 name="Rectangle 116"/>
          <p:cNvSpPr/>
          <p:nvPr>
            <p:custDataLst>
              <p:tags r:id="rId8"/>
            </p:custDataLst>
          </p:nvPr>
        </p:nvSpPr>
        <p:spPr bwMode="auto">
          <a:xfrm>
            <a:off x="2606675" y="1816481"/>
            <a:ext cx="3492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178B11E1-6736-41DB-9A8C-69AB5030BF4E}" type="datetime'''4''''8''2''''''''''''.''0'">
              <a:rPr lang="en-US" sz="1000" smtClean="0">
                <a:solidFill>
                  <a:schemeClr val="tx1"/>
                </a:solidFill>
                <a:latin typeface="Arial"/>
                <a:ea typeface="MS PGothic"/>
                <a:sym typeface="Arial"/>
              </a:rPr>
              <a:pPr algn="ctr"/>
              <a:t>482.0</a:t>
            </a:fld>
            <a:endParaRPr lang="en-US" sz="1000" dirty="0">
              <a:solidFill>
                <a:schemeClr val="tx1"/>
              </a:solidFill>
              <a:latin typeface="Arial"/>
              <a:ea typeface="MS PGothic"/>
              <a:sym typeface="Arial"/>
            </a:endParaRPr>
          </a:p>
        </p:txBody>
      </p:sp>
      <p:sp>
        <p:nvSpPr>
          <p:cNvPr id="49" name="Rectangle 48"/>
          <p:cNvSpPr/>
          <p:nvPr>
            <p:custDataLst>
              <p:tags r:id="rId9"/>
            </p:custDataLst>
          </p:nvPr>
        </p:nvSpPr>
        <p:spPr bwMode="auto">
          <a:xfrm>
            <a:off x="2635250" y="3343656"/>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2017</a:t>
            </a:r>
            <a:endParaRPr lang="en-US" sz="1000" dirty="0">
              <a:solidFill>
                <a:schemeClr val="tx1"/>
              </a:solidFill>
              <a:latin typeface="Arial"/>
              <a:ea typeface="MS PGothic"/>
              <a:sym typeface="Arial"/>
            </a:endParaRPr>
          </a:p>
        </p:txBody>
      </p:sp>
      <p:sp>
        <p:nvSpPr>
          <p:cNvPr id="50" name="Rectangle 49"/>
          <p:cNvSpPr/>
          <p:nvPr>
            <p:custDataLst>
              <p:tags r:id="rId10"/>
            </p:custDataLst>
          </p:nvPr>
        </p:nvSpPr>
        <p:spPr bwMode="auto">
          <a:xfrm>
            <a:off x="2328862" y="334365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16</a:t>
            </a:r>
            <a:endParaRPr lang="en-US" sz="1000" dirty="0">
              <a:solidFill>
                <a:schemeClr val="tx1"/>
              </a:solidFill>
              <a:latin typeface="Arial"/>
              <a:ea typeface="MS PGothic"/>
              <a:sym typeface="Arial"/>
            </a:endParaRPr>
          </a:p>
        </p:txBody>
      </p:sp>
      <p:sp>
        <p:nvSpPr>
          <p:cNvPr id="115" name="Rectangle 114"/>
          <p:cNvSpPr/>
          <p:nvPr>
            <p:custDataLst>
              <p:tags r:id="rId11"/>
            </p:custDataLst>
          </p:nvPr>
        </p:nvSpPr>
        <p:spPr bwMode="auto">
          <a:xfrm>
            <a:off x="1854200" y="2740406"/>
            <a:ext cx="3492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A72141FA-6C86-4D7A-A766-5BAB9C3ACB6C}" type="datetime'''''''''''''12''''''''''''''''3''.''''6'''''''''">
              <a:rPr lang="en-US" sz="1000" smtClean="0">
                <a:solidFill>
                  <a:schemeClr val="tx1"/>
                </a:solidFill>
                <a:latin typeface="Arial"/>
                <a:ea typeface="MS PGothic"/>
                <a:sym typeface="Arial"/>
              </a:rPr>
              <a:pPr algn="ctr"/>
              <a:t>123.6</a:t>
            </a:fld>
            <a:endParaRPr lang="en-US" sz="1000" dirty="0">
              <a:solidFill>
                <a:schemeClr val="tx1"/>
              </a:solidFill>
              <a:latin typeface="Arial"/>
              <a:ea typeface="MS PGothic"/>
              <a:sym typeface="Arial"/>
            </a:endParaRPr>
          </a:p>
        </p:txBody>
      </p:sp>
      <p:sp>
        <p:nvSpPr>
          <p:cNvPr id="52" name="Rectangle 51"/>
          <p:cNvSpPr/>
          <p:nvPr>
            <p:custDataLst>
              <p:tags r:id="rId12"/>
            </p:custDataLst>
          </p:nvPr>
        </p:nvSpPr>
        <p:spPr bwMode="auto">
          <a:xfrm>
            <a:off x="1576387" y="334365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14</a:t>
            </a:r>
            <a:endParaRPr lang="en-US" sz="1000" dirty="0">
              <a:solidFill>
                <a:schemeClr val="tx1"/>
              </a:solidFill>
              <a:latin typeface="Arial"/>
              <a:ea typeface="MS PGothic"/>
              <a:sym typeface="Arial"/>
            </a:endParaRPr>
          </a:p>
        </p:txBody>
      </p:sp>
      <p:sp>
        <p:nvSpPr>
          <p:cNvPr id="114" name="Rectangle 113"/>
          <p:cNvSpPr/>
          <p:nvPr>
            <p:custDataLst>
              <p:tags r:id="rId13"/>
            </p:custDataLst>
          </p:nvPr>
        </p:nvSpPr>
        <p:spPr bwMode="auto">
          <a:xfrm>
            <a:off x="1512887" y="2940431"/>
            <a:ext cx="279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E8912005-4657-408F-B173-9464FB037262}" type="datetime'''''''4''''''''''''''''''''7''''.''''''8'''''''''">
              <a:rPr lang="en-US" sz="1000" smtClean="0">
                <a:solidFill>
                  <a:schemeClr val="tx1"/>
                </a:solidFill>
                <a:latin typeface="Arial"/>
                <a:ea typeface="MS PGothic"/>
                <a:sym typeface="Arial"/>
              </a:rPr>
              <a:pPr algn="ctr"/>
              <a:t>47.8</a:t>
            </a:fld>
            <a:endParaRPr lang="en-US" sz="1000" dirty="0">
              <a:solidFill>
                <a:schemeClr val="tx1"/>
              </a:solidFill>
              <a:latin typeface="Arial"/>
              <a:ea typeface="MS PGothic"/>
              <a:sym typeface="Arial"/>
            </a:endParaRPr>
          </a:p>
        </p:txBody>
      </p:sp>
      <p:sp>
        <p:nvSpPr>
          <p:cNvPr id="53" name="Rectangle 52"/>
          <p:cNvSpPr/>
          <p:nvPr>
            <p:custDataLst>
              <p:tags r:id="rId14"/>
            </p:custDataLst>
          </p:nvPr>
        </p:nvSpPr>
        <p:spPr bwMode="auto">
          <a:xfrm>
            <a:off x="1200150" y="334365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13</a:t>
            </a:r>
            <a:endParaRPr lang="en-US" sz="1000" dirty="0">
              <a:solidFill>
                <a:schemeClr val="tx1"/>
              </a:solidFill>
              <a:latin typeface="Arial"/>
              <a:ea typeface="MS PGothic"/>
              <a:sym typeface="Arial"/>
            </a:endParaRPr>
          </a:p>
        </p:txBody>
      </p:sp>
      <p:sp>
        <p:nvSpPr>
          <p:cNvPr id="113" name="Rectangle 112"/>
          <p:cNvSpPr/>
          <p:nvPr>
            <p:custDataLst>
              <p:tags r:id="rId15"/>
            </p:custDataLst>
          </p:nvPr>
        </p:nvSpPr>
        <p:spPr bwMode="auto">
          <a:xfrm>
            <a:off x="1171575" y="3045206"/>
            <a:ext cx="2095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3CB55F40-A4C4-4E18-9855-F5DE73FF7217}" type="datetime'''''''''''''''''''8''''''''''''''''''''''''''''.''9'''''''">
              <a:rPr lang="en-US" sz="1000" smtClean="0">
                <a:solidFill>
                  <a:schemeClr val="tx1"/>
                </a:solidFill>
                <a:latin typeface="Arial"/>
                <a:ea typeface="MS PGothic"/>
                <a:sym typeface="Arial"/>
              </a:rPr>
              <a:pPr algn="ctr"/>
              <a:t>8.9</a:t>
            </a:fld>
            <a:endParaRPr lang="en-US" sz="1000" dirty="0">
              <a:solidFill>
                <a:schemeClr val="tx1"/>
              </a:solidFill>
              <a:latin typeface="Arial"/>
              <a:ea typeface="MS PGothic"/>
              <a:sym typeface="Arial"/>
            </a:endParaRPr>
          </a:p>
        </p:txBody>
      </p:sp>
      <p:sp>
        <p:nvSpPr>
          <p:cNvPr id="54" name="Rectangle 53"/>
          <p:cNvSpPr/>
          <p:nvPr>
            <p:custDataLst>
              <p:tags r:id="rId16"/>
            </p:custDataLst>
          </p:nvPr>
        </p:nvSpPr>
        <p:spPr bwMode="auto">
          <a:xfrm>
            <a:off x="754062" y="3343656"/>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2012</a:t>
            </a:r>
            <a:endParaRPr lang="en-US" sz="1000" dirty="0">
              <a:solidFill>
                <a:schemeClr val="tx1"/>
              </a:solidFill>
              <a:latin typeface="Arial"/>
              <a:ea typeface="MS PGothic"/>
              <a:sym typeface="Arial"/>
            </a:endParaRPr>
          </a:p>
        </p:txBody>
      </p:sp>
      <p:sp>
        <p:nvSpPr>
          <p:cNvPr id="112" name="Rectangle 111"/>
          <p:cNvSpPr/>
          <p:nvPr>
            <p:custDataLst>
              <p:tags r:id="rId17"/>
            </p:custDataLst>
          </p:nvPr>
        </p:nvSpPr>
        <p:spPr bwMode="auto">
          <a:xfrm>
            <a:off x="795337" y="3064256"/>
            <a:ext cx="2095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E4D9A61B-65B5-43B3-A08E-3F78DC27A893}" type="datetime'''''''''''''''''''''''0''''''''''''''''''''''.''''''7'''''''">
              <a:rPr lang="en-US" sz="1000" smtClean="0">
                <a:solidFill>
                  <a:schemeClr val="tx1"/>
                </a:solidFill>
                <a:latin typeface="Arial"/>
                <a:ea typeface="MS PGothic"/>
                <a:sym typeface="Arial"/>
              </a:rPr>
              <a:pPr algn="ctr"/>
              <a:t>0.7</a:t>
            </a:fld>
            <a:endParaRPr lang="en-US" sz="1000" dirty="0">
              <a:solidFill>
                <a:schemeClr val="tx1"/>
              </a:solidFill>
              <a:latin typeface="Arial"/>
              <a:ea typeface="MS PGothic"/>
              <a:sym typeface="Arial"/>
            </a:endParaRPr>
          </a:p>
        </p:txBody>
      </p:sp>
      <p:sp>
        <p:nvSpPr>
          <p:cNvPr id="51" name="Rectangle 50"/>
          <p:cNvSpPr/>
          <p:nvPr>
            <p:custDataLst>
              <p:tags r:id="rId18"/>
            </p:custDataLst>
          </p:nvPr>
        </p:nvSpPr>
        <p:spPr bwMode="auto">
          <a:xfrm>
            <a:off x="1952625" y="334365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15</a:t>
            </a:r>
            <a:endParaRPr lang="en-US" sz="1000" dirty="0">
              <a:solidFill>
                <a:schemeClr val="tx1"/>
              </a:solidFill>
              <a:latin typeface="Arial"/>
              <a:ea typeface="MS PGothic"/>
              <a:sym typeface="Arial"/>
            </a:endParaRPr>
          </a:p>
        </p:txBody>
      </p:sp>
      <p:sp>
        <p:nvSpPr>
          <p:cNvPr id="116" name="Rectangle 115"/>
          <p:cNvSpPr/>
          <p:nvPr>
            <p:custDataLst>
              <p:tags r:id="rId19"/>
            </p:custDataLst>
          </p:nvPr>
        </p:nvSpPr>
        <p:spPr bwMode="auto">
          <a:xfrm>
            <a:off x="2230437" y="2426081"/>
            <a:ext cx="3492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940F453F-CA8E-4072-AC43-862B5DD1CACF}" type="datetime'''2''4''''''''''''''''''''''''''''''8''''''''''.''''''2'''">
              <a:rPr lang="en-US" sz="1000" smtClean="0">
                <a:solidFill>
                  <a:schemeClr val="tx1"/>
                </a:solidFill>
                <a:latin typeface="Arial"/>
                <a:ea typeface="MS PGothic"/>
                <a:sym typeface="Arial"/>
              </a:rPr>
              <a:pPr algn="ctr"/>
              <a:t>248.2</a:t>
            </a:fld>
            <a:endParaRPr lang="en-US" sz="1000" dirty="0">
              <a:solidFill>
                <a:schemeClr val="tx1"/>
              </a:solidFill>
              <a:latin typeface="Arial"/>
              <a:ea typeface="MS PGothic"/>
              <a:sym typeface="Arial"/>
            </a:endParaRPr>
          </a:p>
        </p:txBody>
      </p:sp>
      <p:sp>
        <p:nvSpPr>
          <p:cNvPr id="55" name="Rectangle 4"/>
          <p:cNvSpPr>
            <a:spLocks noChangeArrowheads="1"/>
          </p:cNvSpPr>
          <p:nvPr>
            <p:custDataLst>
              <p:tags r:id="rId20"/>
            </p:custDataLst>
          </p:nvPr>
        </p:nvSpPr>
        <p:spPr bwMode="gray">
          <a:xfrm>
            <a:off x="452437" y="3731006"/>
            <a:ext cx="2827953" cy="2326712"/>
          </a:xfrm>
          <a:prstGeom prst="rect">
            <a:avLst/>
          </a:prstGeom>
          <a:solidFill>
            <a:schemeClr val="bg1"/>
          </a:solidFill>
          <a:ln w="12700">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sz="1200" dirty="0">
              <a:solidFill>
                <a:schemeClr val="dk1"/>
              </a:solidFill>
              <a:latin typeface="+mn-lt"/>
              <a:cs typeface="+mn-cs"/>
            </a:endParaRPr>
          </a:p>
        </p:txBody>
      </p:sp>
      <p:sp>
        <p:nvSpPr>
          <p:cNvPr id="71" name="Rectangle 4"/>
          <p:cNvSpPr>
            <a:spLocks noChangeArrowheads="1"/>
          </p:cNvSpPr>
          <p:nvPr>
            <p:custDataLst>
              <p:tags r:id="rId21"/>
            </p:custDataLst>
          </p:nvPr>
        </p:nvSpPr>
        <p:spPr bwMode="gray">
          <a:xfrm>
            <a:off x="452437" y="3731006"/>
            <a:ext cx="2827953" cy="330574"/>
          </a:xfrm>
          <a:prstGeom prst="rect">
            <a:avLst/>
          </a:prstGeom>
          <a:solidFill>
            <a:srgbClr val="5D87A1"/>
          </a:solidFill>
          <a:ln w="9525">
            <a:headEnd/>
            <a:tailEnd/>
          </a:ln>
        </p:spPr>
        <p:style>
          <a:lnRef idx="2">
            <a:schemeClr val="accent1"/>
          </a:lnRef>
          <a:fillRef idx="1">
            <a:schemeClr val="lt1"/>
          </a:fillRef>
          <a:effectRef idx="0">
            <a:schemeClr val="accent1"/>
          </a:effectRef>
          <a:fontRef idx="minor">
            <a:schemeClr val="dk1"/>
          </a:fontRef>
        </p:style>
        <p:txBody>
          <a:bodyPr wrap="none" anchor="ctr"/>
          <a:lstStyle/>
          <a:p>
            <a:r>
              <a:rPr lang="en-US" sz="1200" b="1" dirty="0" smtClean="0">
                <a:solidFill>
                  <a:schemeClr val="bg1"/>
                </a:solidFill>
              </a:rPr>
              <a:t>Capex benefit, $ mn</a:t>
            </a:r>
            <a:endParaRPr lang="en-US" sz="1200" b="1" i="0" dirty="0">
              <a:solidFill>
                <a:schemeClr val="bg1"/>
              </a:solidFill>
              <a:latin typeface="+mn-lt"/>
              <a:cs typeface="+mn-cs"/>
            </a:endParaRPr>
          </a:p>
        </p:txBody>
      </p:sp>
      <p:graphicFrame>
        <p:nvGraphicFramePr>
          <p:cNvPr id="72" name="Object 71"/>
          <p:cNvGraphicFramePr>
            <a:graphicFrameLocks noChangeAspect="1"/>
          </p:cNvGraphicFramePr>
          <p:nvPr>
            <p:custDataLst>
              <p:tags r:id="rId22"/>
            </p:custDataLst>
          </p:nvPr>
        </p:nvGraphicFramePr>
        <p:xfrm>
          <a:off x="619125" y="4283456"/>
          <a:ext cx="2467075" cy="1428900"/>
        </p:xfrm>
        <a:graphic>
          <a:graphicData uri="http://schemas.openxmlformats.org/presentationml/2006/ole">
            <mc:AlternateContent xmlns:mc="http://schemas.openxmlformats.org/markup-compatibility/2006">
              <mc:Choice xmlns:v="urn:schemas-microsoft-com:vml" Requires="v">
                <p:oleObj spid="_x0000_s575520" name="Chart" r:id="rId67" imgW="2467043" imgH="1428750" progId="MSGraph.Chart.8">
                  <p:embed followColorScheme="full"/>
                </p:oleObj>
              </mc:Choice>
              <mc:Fallback>
                <p:oleObj name="Chart" r:id="rId67" imgW="2467043" imgH="1428750" progId="MSGraph.Chart.8">
                  <p:embed followColorScheme="full"/>
                  <p:pic>
                    <p:nvPicPr>
                      <p:cNvPr id="0" name="Object 5"/>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19125" y="4283456"/>
                        <a:ext cx="2467075" cy="142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Rectangle 76"/>
          <p:cNvSpPr/>
          <p:nvPr>
            <p:custDataLst>
              <p:tags r:id="rId23"/>
            </p:custDataLst>
          </p:nvPr>
        </p:nvSpPr>
        <p:spPr bwMode="auto">
          <a:xfrm>
            <a:off x="1200150" y="5709031"/>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13</a:t>
            </a:r>
            <a:endParaRPr lang="en-US" sz="1000" dirty="0">
              <a:solidFill>
                <a:schemeClr val="tx1"/>
              </a:solidFill>
              <a:latin typeface="Arial"/>
              <a:ea typeface="MS PGothic"/>
              <a:sym typeface="Arial"/>
            </a:endParaRPr>
          </a:p>
        </p:txBody>
      </p:sp>
      <p:sp>
        <p:nvSpPr>
          <p:cNvPr id="78" name="Rectangle 77"/>
          <p:cNvSpPr/>
          <p:nvPr>
            <p:custDataLst>
              <p:tags r:id="rId24"/>
            </p:custDataLst>
          </p:nvPr>
        </p:nvSpPr>
        <p:spPr bwMode="auto">
          <a:xfrm>
            <a:off x="754062" y="5709031"/>
            <a:ext cx="292100" cy="11939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2012</a:t>
            </a:r>
            <a:endParaRPr lang="en-US" sz="1000" dirty="0">
              <a:solidFill>
                <a:schemeClr val="tx1"/>
              </a:solidFill>
              <a:latin typeface="Arial"/>
              <a:ea typeface="MS PGothic"/>
              <a:sym typeface="Arial"/>
            </a:endParaRPr>
          </a:p>
        </p:txBody>
      </p:sp>
      <p:sp>
        <p:nvSpPr>
          <p:cNvPr id="129" name="Rectangle 128"/>
          <p:cNvSpPr/>
          <p:nvPr>
            <p:custDataLst>
              <p:tags r:id="rId25"/>
            </p:custDataLst>
          </p:nvPr>
        </p:nvSpPr>
        <p:spPr bwMode="auto">
          <a:xfrm>
            <a:off x="2641600" y="4200906"/>
            <a:ext cx="279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822FB8A4-FBA3-40D5-8AF2-45FBB01160F2}" type="datetime'''''1''''4''.''''''''''''''''''''''7'''''''''''">
              <a:rPr lang="en-US" sz="1000" smtClean="0">
                <a:solidFill>
                  <a:schemeClr val="tx1"/>
                </a:solidFill>
                <a:latin typeface="Arial"/>
                <a:ea typeface="MS PGothic"/>
                <a:sym typeface="Arial"/>
              </a:rPr>
              <a:pPr algn="ctr"/>
              <a:t>14.7</a:t>
            </a:fld>
            <a:endParaRPr lang="en-US" sz="1000" dirty="0">
              <a:solidFill>
                <a:schemeClr val="tx1"/>
              </a:solidFill>
              <a:latin typeface="Arial"/>
              <a:ea typeface="MS PGothic"/>
              <a:sym typeface="Arial"/>
            </a:endParaRPr>
          </a:p>
        </p:txBody>
      </p:sp>
      <p:sp>
        <p:nvSpPr>
          <p:cNvPr id="125" name="Rectangle 124"/>
          <p:cNvSpPr/>
          <p:nvPr>
            <p:custDataLst>
              <p:tags r:id="rId26"/>
            </p:custDataLst>
          </p:nvPr>
        </p:nvSpPr>
        <p:spPr bwMode="auto">
          <a:xfrm>
            <a:off x="1171575" y="5315331"/>
            <a:ext cx="2095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1B0AC7BA-8774-4BAE-A460-337A836B3B94}" type="datetime'''''''''''''''''''1''''''''''''.''''''''''''''4'''">
              <a:rPr lang="en-US" sz="1000" smtClean="0">
                <a:solidFill>
                  <a:schemeClr val="tx1"/>
                </a:solidFill>
                <a:latin typeface="Arial"/>
                <a:ea typeface="MS PGothic"/>
                <a:sym typeface="Arial"/>
              </a:rPr>
              <a:pPr algn="ctr"/>
              <a:t>1.4</a:t>
            </a:fld>
            <a:endParaRPr lang="en-US" sz="1000" dirty="0">
              <a:solidFill>
                <a:schemeClr val="tx1"/>
              </a:solidFill>
              <a:latin typeface="Arial"/>
              <a:ea typeface="MS PGothic"/>
              <a:sym typeface="Arial"/>
            </a:endParaRPr>
          </a:p>
        </p:txBody>
      </p:sp>
      <p:sp>
        <p:nvSpPr>
          <p:cNvPr id="126" name="Rectangle 125"/>
          <p:cNvSpPr/>
          <p:nvPr>
            <p:custDataLst>
              <p:tags r:id="rId27"/>
            </p:custDataLst>
          </p:nvPr>
        </p:nvSpPr>
        <p:spPr bwMode="auto">
          <a:xfrm>
            <a:off x="1547812" y="5067681"/>
            <a:ext cx="2095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ABDA01F4-AA93-4573-825B-3E5E13D379F5}" type="datetime'''''''''''4''''''''''''''''''''''''''''''''''''''.''''3'''">
              <a:rPr lang="en-US" sz="1000" smtClean="0">
                <a:solidFill>
                  <a:schemeClr val="tx1"/>
                </a:solidFill>
                <a:latin typeface="Arial"/>
                <a:ea typeface="MS PGothic"/>
                <a:sym typeface="Arial"/>
              </a:rPr>
              <a:pPr algn="ctr"/>
              <a:t>4.3</a:t>
            </a:fld>
            <a:endParaRPr lang="en-US" sz="1000" dirty="0">
              <a:solidFill>
                <a:schemeClr val="tx1"/>
              </a:solidFill>
              <a:latin typeface="Arial"/>
              <a:ea typeface="MS PGothic"/>
              <a:sym typeface="Arial"/>
            </a:endParaRPr>
          </a:p>
        </p:txBody>
      </p:sp>
      <p:sp>
        <p:nvSpPr>
          <p:cNvPr id="127" name="Rectangle 126"/>
          <p:cNvSpPr/>
          <p:nvPr>
            <p:custDataLst>
              <p:tags r:id="rId28"/>
            </p:custDataLst>
          </p:nvPr>
        </p:nvSpPr>
        <p:spPr bwMode="auto">
          <a:xfrm>
            <a:off x="1924050" y="4810506"/>
            <a:ext cx="2095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62D22A02-D22D-4C24-AD74-AEB26939933B}" type="datetime'''''''7''''''''''''''''''''''''''''''''.4'''''''">
              <a:rPr lang="en-US" sz="1000" smtClean="0">
                <a:solidFill>
                  <a:schemeClr val="tx1"/>
                </a:solidFill>
                <a:latin typeface="Arial"/>
                <a:ea typeface="MS PGothic"/>
                <a:sym typeface="Arial"/>
              </a:rPr>
              <a:pPr algn="ctr"/>
              <a:t>7.4</a:t>
            </a:fld>
            <a:endParaRPr lang="en-US" sz="1000" dirty="0">
              <a:solidFill>
                <a:schemeClr val="tx1"/>
              </a:solidFill>
              <a:latin typeface="Arial"/>
              <a:ea typeface="MS PGothic"/>
              <a:sym typeface="Arial"/>
            </a:endParaRPr>
          </a:p>
        </p:txBody>
      </p:sp>
      <p:sp>
        <p:nvSpPr>
          <p:cNvPr id="128" name="Rectangle 127"/>
          <p:cNvSpPr/>
          <p:nvPr>
            <p:custDataLst>
              <p:tags r:id="rId29"/>
            </p:custDataLst>
          </p:nvPr>
        </p:nvSpPr>
        <p:spPr bwMode="auto">
          <a:xfrm>
            <a:off x="2265362" y="4553331"/>
            <a:ext cx="279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41C3286F-3D09-4ED8-98E9-F8D060D8E6D6}" type="datetime'''''''1''''''''''0''''.''''''''''''''''''''''''''4'">
              <a:rPr lang="en-US" sz="1000" smtClean="0">
                <a:solidFill>
                  <a:schemeClr val="tx1"/>
                </a:solidFill>
                <a:latin typeface="Arial"/>
                <a:ea typeface="MS PGothic"/>
                <a:sym typeface="Arial"/>
              </a:rPr>
              <a:pPr algn="ctr"/>
              <a:t>10.4</a:t>
            </a:fld>
            <a:endParaRPr lang="en-US" sz="1000" dirty="0">
              <a:solidFill>
                <a:schemeClr val="tx1"/>
              </a:solidFill>
              <a:latin typeface="Arial"/>
              <a:ea typeface="MS PGothic"/>
              <a:sym typeface="Arial"/>
            </a:endParaRPr>
          </a:p>
        </p:txBody>
      </p:sp>
      <p:sp>
        <p:nvSpPr>
          <p:cNvPr id="124" name="Rectangle 123"/>
          <p:cNvSpPr/>
          <p:nvPr>
            <p:custDataLst>
              <p:tags r:id="rId30"/>
            </p:custDataLst>
          </p:nvPr>
        </p:nvSpPr>
        <p:spPr bwMode="auto">
          <a:xfrm>
            <a:off x="795337" y="5410581"/>
            <a:ext cx="2095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68BA2F3E-40D9-4E89-A850-5D7716F65305}" type="datetime'''''''''''0''''''''''''''.''''3'''''">
              <a:rPr lang="en-US" sz="1000" smtClean="0">
                <a:solidFill>
                  <a:schemeClr val="tx1"/>
                </a:solidFill>
                <a:latin typeface="Arial"/>
                <a:ea typeface="MS PGothic"/>
                <a:sym typeface="Arial"/>
              </a:rPr>
              <a:pPr algn="ctr"/>
              <a:t>0.3</a:t>
            </a:fld>
            <a:endParaRPr lang="en-US" sz="1000" dirty="0">
              <a:solidFill>
                <a:schemeClr val="tx1"/>
              </a:solidFill>
              <a:latin typeface="Arial"/>
              <a:ea typeface="MS PGothic"/>
              <a:sym typeface="Arial"/>
            </a:endParaRPr>
          </a:p>
        </p:txBody>
      </p:sp>
      <p:sp>
        <p:nvSpPr>
          <p:cNvPr id="73" name="Rectangle 72"/>
          <p:cNvSpPr/>
          <p:nvPr>
            <p:custDataLst>
              <p:tags r:id="rId31"/>
            </p:custDataLst>
          </p:nvPr>
        </p:nvSpPr>
        <p:spPr bwMode="auto">
          <a:xfrm>
            <a:off x="2635250" y="5709031"/>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2017</a:t>
            </a:r>
            <a:endParaRPr lang="en-US" sz="1000" dirty="0">
              <a:solidFill>
                <a:schemeClr val="tx1"/>
              </a:solidFill>
              <a:latin typeface="Arial"/>
              <a:ea typeface="MS PGothic"/>
              <a:sym typeface="Arial"/>
            </a:endParaRPr>
          </a:p>
        </p:txBody>
      </p:sp>
      <p:sp>
        <p:nvSpPr>
          <p:cNvPr id="74" name="Rectangle 73"/>
          <p:cNvSpPr/>
          <p:nvPr>
            <p:custDataLst>
              <p:tags r:id="rId32"/>
            </p:custDataLst>
          </p:nvPr>
        </p:nvSpPr>
        <p:spPr bwMode="auto">
          <a:xfrm>
            <a:off x="2328862" y="5709031"/>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16</a:t>
            </a:r>
            <a:endParaRPr lang="en-US" sz="1000" dirty="0">
              <a:solidFill>
                <a:schemeClr val="tx1"/>
              </a:solidFill>
              <a:latin typeface="Arial"/>
              <a:ea typeface="MS PGothic"/>
              <a:sym typeface="Arial"/>
            </a:endParaRPr>
          </a:p>
        </p:txBody>
      </p:sp>
      <p:sp>
        <p:nvSpPr>
          <p:cNvPr id="75" name="Rectangle 74"/>
          <p:cNvSpPr/>
          <p:nvPr>
            <p:custDataLst>
              <p:tags r:id="rId33"/>
            </p:custDataLst>
          </p:nvPr>
        </p:nvSpPr>
        <p:spPr bwMode="auto">
          <a:xfrm>
            <a:off x="1952625" y="5709031"/>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15</a:t>
            </a:r>
            <a:endParaRPr lang="en-US" sz="1000" dirty="0">
              <a:solidFill>
                <a:schemeClr val="tx1"/>
              </a:solidFill>
              <a:latin typeface="Arial"/>
              <a:ea typeface="MS PGothic"/>
              <a:sym typeface="Arial"/>
            </a:endParaRPr>
          </a:p>
        </p:txBody>
      </p:sp>
      <p:sp>
        <p:nvSpPr>
          <p:cNvPr id="76" name="Rectangle 75"/>
          <p:cNvSpPr/>
          <p:nvPr>
            <p:custDataLst>
              <p:tags r:id="rId34"/>
            </p:custDataLst>
          </p:nvPr>
        </p:nvSpPr>
        <p:spPr bwMode="auto">
          <a:xfrm>
            <a:off x="1576387" y="5709031"/>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14</a:t>
            </a:r>
            <a:endParaRPr lang="en-US" sz="1000" dirty="0">
              <a:solidFill>
                <a:schemeClr val="tx1"/>
              </a:solidFill>
              <a:latin typeface="Arial"/>
              <a:ea typeface="MS PGothic"/>
              <a:sym typeface="Arial"/>
            </a:endParaRPr>
          </a:p>
        </p:txBody>
      </p:sp>
      <p:sp>
        <p:nvSpPr>
          <p:cNvPr id="79" name="Rectangle 4"/>
          <p:cNvSpPr>
            <a:spLocks noChangeArrowheads="1"/>
          </p:cNvSpPr>
          <p:nvPr>
            <p:custDataLst>
              <p:tags r:id="rId35"/>
            </p:custDataLst>
          </p:nvPr>
        </p:nvSpPr>
        <p:spPr bwMode="gray">
          <a:xfrm>
            <a:off x="3319462" y="1362456"/>
            <a:ext cx="2827953" cy="2326712"/>
          </a:xfrm>
          <a:prstGeom prst="rect">
            <a:avLst/>
          </a:prstGeom>
          <a:solidFill>
            <a:schemeClr val="bg1"/>
          </a:solidFill>
          <a:ln w="12700">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sz="1200" dirty="0">
              <a:solidFill>
                <a:schemeClr val="dk1"/>
              </a:solidFill>
              <a:latin typeface="+mn-lt"/>
              <a:cs typeface="+mn-cs"/>
            </a:endParaRPr>
          </a:p>
        </p:txBody>
      </p:sp>
      <p:sp>
        <p:nvSpPr>
          <p:cNvPr id="80" name="Rectangle 4"/>
          <p:cNvSpPr>
            <a:spLocks noChangeArrowheads="1"/>
          </p:cNvSpPr>
          <p:nvPr>
            <p:custDataLst>
              <p:tags r:id="rId36"/>
            </p:custDataLst>
          </p:nvPr>
        </p:nvSpPr>
        <p:spPr bwMode="gray">
          <a:xfrm>
            <a:off x="3319462" y="1362456"/>
            <a:ext cx="2827953" cy="330574"/>
          </a:xfrm>
          <a:prstGeom prst="rect">
            <a:avLst/>
          </a:prstGeom>
          <a:solidFill>
            <a:srgbClr val="5D87A1"/>
          </a:solidFill>
          <a:ln w="9525">
            <a:headEnd/>
            <a:tailEnd/>
          </a:ln>
        </p:spPr>
        <p:style>
          <a:lnRef idx="2">
            <a:schemeClr val="accent1"/>
          </a:lnRef>
          <a:fillRef idx="1">
            <a:schemeClr val="lt1"/>
          </a:fillRef>
          <a:effectRef idx="0">
            <a:schemeClr val="accent1"/>
          </a:effectRef>
          <a:fontRef idx="minor">
            <a:schemeClr val="dk1"/>
          </a:fontRef>
        </p:style>
        <p:txBody>
          <a:bodyPr wrap="none" anchor="ctr"/>
          <a:lstStyle/>
          <a:p>
            <a:r>
              <a:rPr lang="en-US" sz="1200" b="1" dirty="0" err="1" smtClean="0">
                <a:solidFill>
                  <a:schemeClr val="bg1"/>
                </a:solidFill>
              </a:rPr>
              <a:t>Opex</a:t>
            </a:r>
            <a:r>
              <a:rPr lang="en-US" sz="1200" b="1" dirty="0" smtClean="0">
                <a:solidFill>
                  <a:schemeClr val="bg1"/>
                </a:solidFill>
              </a:rPr>
              <a:t> benefit, $ mn</a:t>
            </a:r>
            <a:endParaRPr lang="en-US" sz="1200" b="1" i="0" dirty="0">
              <a:solidFill>
                <a:schemeClr val="bg1"/>
              </a:solidFill>
              <a:latin typeface="+mn-lt"/>
              <a:cs typeface="+mn-cs"/>
            </a:endParaRPr>
          </a:p>
        </p:txBody>
      </p:sp>
      <p:graphicFrame>
        <p:nvGraphicFramePr>
          <p:cNvPr id="81" name="Object 80"/>
          <p:cNvGraphicFramePr>
            <a:graphicFrameLocks noChangeAspect="1"/>
          </p:cNvGraphicFramePr>
          <p:nvPr>
            <p:custDataLst>
              <p:tags r:id="rId37"/>
            </p:custDataLst>
          </p:nvPr>
        </p:nvGraphicFramePr>
        <p:xfrm>
          <a:off x="3486150" y="1899031"/>
          <a:ext cx="2467075" cy="1447850"/>
        </p:xfrm>
        <a:graphic>
          <a:graphicData uri="http://schemas.openxmlformats.org/presentationml/2006/ole">
            <mc:AlternateContent xmlns:mc="http://schemas.openxmlformats.org/markup-compatibility/2006">
              <mc:Choice xmlns:v="urn:schemas-microsoft-com:vml" Requires="v">
                <p:oleObj spid="_x0000_s575521" name="Chart" r:id="rId69" imgW="2467043" imgH="1447890" progId="MSGraph.Chart.8">
                  <p:embed followColorScheme="full"/>
                </p:oleObj>
              </mc:Choice>
              <mc:Fallback>
                <p:oleObj name="Chart" r:id="rId69" imgW="2467043" imgH="1447890" progId="MSGraph.Chart.8">
                  <p:embed followColorScheme="full"/>
                  <p:pic>
                    <p:nvPicPr>
                      <p:cNvPr id="0" name="Picture 5"/>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3486150" y="1899031"/>
                        <a:ext cx="2467075" cy="144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Rectangle 83"/>
          <p:cNvSpPr/>
          <p:nvPr>
            <p:custDataLst>
              <p:tags r:id="rId38"/>
            </p:custDataLst>
          </p:nvPr>
        </p:nvSpPr>
        <p:spPr bwMode="auto">
          <a:xfrm>
            <a:off x="4819650" y="334365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15</a:t>
            </a:r>
            <a:endParaRPr lang="en-US" sz="1000" dirty="0">
              <a:solidFill>
                <a:schemeClr val="tx1"/>
              </a:solidFill>
              <a:latin typeface="Arial"/>
              <a:ea typeface="MS PGothic"/>
              <a:sym typeface="Arial"/>
            </a:endParaRPr>
          </a:p>
        </p:txBody>
      </p:sp>
      <p:sp>
        <p:nvSpPr>
          <p:cNvPr id="123" name="Rectangle 122"/>
          <p:cNvSpPr/>
          <p:nvPr>
            <p:custDataLst>
              <p:tags r:id="rId39"/>
            </p:custDataLst>
          </p:nvPr>
        </p:nvSpPr>
        <p:spPr bwMode="auto">
          <a:xfrm>
            <a:off x="5508625" y="1816481"/>
            <a:ext cx="279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1CB23225-5C71-47E8-BE8C-CEF89981E158}" type="datetime'''''''92''''''.''''8'''''''''''''''">
              <a:rPr lang="en-US" sz="1000" smtClean="0">
                <a:solidFill>
                  <a:schemeClr val="tx1"/>
                </a:solidFill>
                <a:latin typeface="Arial"/>
                <a:ea typeface="MS PGothic"/>
                <a:sym typeface="Arial"/>
              </a:rPr>
              <a:pPr algn="ctr"/>
              <a:t>92.8</a:t>
            </a:fld>
            <a:endParaRPr lang="en-US" sz="1000" dirty="0">
              <a:solidFill>
                <a:schemeClr val="tx1"/>
              </a:solidFill>
              <a:latin typeface="Arial"/>
              <a:ea typeface="MS PGothic"/>
              <a:sym typeface="Arial"/>
            </a:endParaRPr>
          </a:p>
        </p:txBody>
      </p:sp>
      <p:sp>
        <p:nvSpPr>
          <p:cNvPr id="83" name="Rectangle 82"/>
          <p:cNvSpPr/>
          <p:nvPr>
            <p:custDataLst>
              <p:tags r:id="rId40"/>
            </p:custDataLst>
          </p:nvPr>
        </p:nvSpPr>
        <p:spPr bwMode="auto">
          <a:xfrm>
            <a:off x="5195887" y="334365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16</a:t>
            </a:r>
            <a:endParaRPr lang="en-US" sz="1000" dirty="0">
              <a:solidFill>
                <a:schemeClr val="tx1"/>
              </a:solidFill>
              <a:latin typeface="Arial"/>
              <a:ea typeface="MS PGothic"/>
              <a:sym typeface="Arial"/>
            </a:endParaRPr>
          </a:p>
        </p:txBody>
      </p:sp>
      <p:sp>
        <p:nvSpPr>
          <p:cNvPr id="122" name="Rectangle 121"/>
          <p:cNvSpPr/>
          <p:nvPr>
            <p:custDataLst>
              <p:tags r:id="rId41"/>
            </p:custDataLst>
          </p:nvPr>
        </p:nvSpPr>
        <p:spPr bwMode="auto">
          <a:xfrm>
            <a:off x="5132387" y="2273681"/>
            <a:ext cx="279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6CD302B2-E297-443B-AF69-352BDC0E6F72}" type="datetime'''''''''''''5''''''''9''''.''''''''''''''''''0'''''''''''''">
              <a:rPr lang="en-US" sz="1000" smtClean="0">
                <a:solidFill>
                  <a:schemeClr val="tx1"/>
                </a:solidFill>
                <a:latin typeface="Arial"/>
                <a:ea typeface="MS PGothic"/>
                <a:sym typeface="Arial"/>
              </a:rPr>
              <a:pPr algn="ctr"/>
              <a:t>59.0</a:t>
            </a:fld>
            <a:endParaRPr lang="en-US" sz="1000" dirty="0">
              <a:solidFill>
                <a:schemeClr val="tx1"/>
              </a:solidFill>
              <a:latin typeface="Arial"/>
              <a:ea typeface="MS PGothic"/>
              <a:sym typeface="Arial"/>
            </a:endParaRPr>
          </a:p>
        </p:txBody>
      </p:sp>
      <p:sp>
        <p:nvSpPr>
          <p:cNvPr id="82" name="Rectangle 81"/>
          <p:cNvSpPr/>
          <p:nvPr>
            <p:custDataLst>
              <p:tags r:id="rId42"/>
            </p:custDataLst>
          </p:nvPr>
        </p:nvSpPr>
        <p:spPr bwMode="auto">
          <a:xfrm>
            <a:off x="5502275" y="3343656"/>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2017</a:t>
            </a:r>
            <a:endParaRPr lang="en-US" sz="1000" dirty="0">
              <a:solidFill>
                <a:schemeClr val="tx1"/>
              </a:solidFill>
              <a:latin typeface="Arial"/>
              <a:ea typeface="MS PGothic"/>
              <a:sym typeface="Arial"/>
            </a:endParaRPr>
          </a:p>
        </p:txBody>
      </p:sp>
      <p:sp>
        <p:nvSpPr>
          <p:cNvPr id="85" name="Rectangle 84"/>
          <p:cNvSpPr/>
          <p:nvPr>
            <p:custDataLst>
              <p:tags r:id="rId43"/>
            </p:custDataLst>
          </p:nvPr>
        </p:nvSpPr>
        <p:spPr bwMode="auto">
          <a:xfrm>
            <a:off x="4443412" y="334365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14</a:t>
            </a:r>
            <a:endParaRPr lang="en-US" sz="1000" dirty="0">
              <a:solidFill>
                <a:schemeClr val="tx1"/>
              </a:solidFill>
              <a:latin typeface="Arial"/>
              <a:ea typeface="MS PGothic"/>
              <a:sym typeface="Arial"/>
            </a:endParaRPr>
          </a:p>
        </p:txBody>
      </p:sp>
      <p:sp>
        <p:nvSpPr>
          <p:cNvPr id="120" name="Rectangle 119"/>
          <p:cNvSpPr/>
          <p:nvPr>
            <p:custDataLst>
              <p:tags r:id="rId44"/>
            </p:custDataLst>
          </p:nvPr>
        </p:nvSpPr>
        <p:spPr bwMode="auto">
          <a:xfrm>
            <a:off x="4379912" y="2807081"/>
            <a:ext cx="279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FDECDFE8-4B63-4AF2-8CDF-5A2E818A8B49}" type="datetime'''1''''9''''''''''''''''''''''.''''''''''''''''''''''''''''3'">
              <a:rPr lang="en-US" sz="1000" smtClean="0">
                <a:solidFill>
                  <a:schemeClr val="tx1"/>
                </a:solidFill>
                <a:latin typeface="Arial"/>
                <a:ea typeface="MS PGothic"/>
                <a:sym typeface="Arial"/>
              </a:rPr>
              <a:pPr algn="ctr"/>
              <a:t>19.3</a:t>
            </a:fld>
            <a:endParaRPr lang="en-US" sz="1000" dirty="0">
              <a:solidFill>
                <a:schemeClr val="tx1"/>
              </a:solidFill>
              <a:latin typeface="Arial"/>
              <a:ea typeface="MS PGothic"/>
              <a:sym typeface="Arial"/>
            </a:endParaRPr>
          </a:p>
        </p:txBody>
      </p:sp>
      <p:sp>
        <p:nvSpPr>
          <p:cNvPr id="121" name="Rectangle 120"/>
          <p:cNvSpPr/>
          <p:nvPr>
            <p:custDataLst>
              <p:tags r:id="rId45"/>
            </p:custDataLst>
          </p:nvPr>
        </p:nvSpPr>
        <p:spPr bwMode="auto">
          <a:xfrm>
            <a:off x="4756150" y="2559431"/>
            <a:ext cx="279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D95354B7-68D8-4C65-871D-2299191A8686}" type="datetime'''''''''''''''''3''''''7''''''''''''''''''''''.3'''''''''">
              <a:rPr lang="en-US" sz="1000" smtClean="0">
                <a:solidFill>
                  <a:schemeClr val="tx1"/>
                </a:solidFill>
                <a:latin typeface="Arial"/>
                <a:ea typeface="MS PGothic"/>
                <a:sym typeface="Arial"/>
              </a:rPr>
              <a:pPr algn="ctr"/>
              <a:t>37.3</a:t>
            </a:fld>
            <a:endParaRPr lang="en-US" sz="1000" dirty="0">
              <a:solidFill>
                <a:schemeClr val="tx1"/>
              </a:solidFill>
              <a:latin typeface="Arial"/>
              <a:ea typeface="MS PGothic"/>
              <a:sym typeface="Arial"/>
            </a:endParaRPr>
          </a:p>
        </p:txBody>
      </p:sp>
      <p:sp>
        <p:nvSpPr>
          <p:cNvPr id="86" name="Rectangle 85"/>
          <p:cNvSpPr/>
          <p:nvPr>
            <p:custDataLst>
              <p:tags r:id="rId46"/>
            </p:custDataLst>
          </p:nvPr>
        </p:nvSpPr>
        <p:spPr bwMode="auto">
          <a:xfrm>
            <a:off x="4067175" y="334365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13</a:t>
            </a:r>
            <a:endParaRPr lang="en-US" sz="1000" dirty="0">
              <a:solidFill>
                <a:schemeClr val="tx1"/>
              </a:solidFill>
              <a:latin typeface="Arial"/>
              <a:ea typeface="MS PGothic"/>
              <a:sym typeface="Arial"/>
            </a:endParaRPr>
          </a:p>
        </p:txBody>
      </p:sp>
      <p:sp>
        <p:nvSpPr>
          <p:cNvPr id="119" name="Rectangle 118"/>
          <p:cNvSpPr/>
          <p:nvPr>
            <p:custDataLst>
              <p:tags r:id="rId47"/>
            </p:custDataLst>
          </p:nvPr>
        </p:nvSpPr>
        <p:spPr bwMode="auto">
          <a:xfrm>
            <a:off x="4038600" y="2988056"/>
            <a:ext cx="2095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FEF886ED-8EE9-498A-A80D-24829469E3E0}" type="datetime'''''''''''''''''''''''''''5''''''''.''''''''4'''''''''">
              <a:rPr lang="en-US" sz="1000" smtClean="0">
                <a:solidFill>
                  <a:schemeClr val="tx1"/>
                </a:solidFill>
                <a:latin typeface="Arial"/>
                <a:ea typeface="MS PGothic"/>
                <a:sym typeface="Arial"/>
              </a:rPr>
              <a:pPr algn="ctr"/>
              <a:t>5.4</a:t>
            </a:fld>
            <a:endParaRPr lang="en-US" sz="1000" dirty="0">
              <a:solidFill>
                <a:schemeClr val="tx1"/>
              </a:solidFill>
              <a:latin typeface="Arial"/>
              <a:ea typeface="MS PGothic"/>
              <a:sym typeface="Arial"/>
            </a:endParaRPr>
          </a:p>
        </p:txBody>
      </p:sp>
      <p:sp>
        <p:nvSpPr>
          <p:cNvPr id="87" name="Rectangle 86"/>
          <p:cNvSpPr/>
          <p:nvPr>
            <p:custDataLst>
              <p:tags r:id="rId48"/>
            </p:custDataLst>
          </p:nvPr>
        </p:nvSpPr>
        <p:spPr bwMode="auto">
          <a:xfrm>
            <a:off x="3621087" y="3343656"/>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2012</a:t>
            </a:r>
          </a:p>
        </p:txBody>
      </p:sp>
      <p:sp>
        <p:nvSpPr>
          <p:cNvPr id="118" name="Rectangle 117"/>
          <p:cNvSpPr/>
          <p:nvPr>
            <p:custDataLst>
              <p:tags r:id="rId49"/>
            </p:custDataLst>
          </p:nvPr>
        </p:nvSpPr>
        <p:spPr bwMode="auto">
          <a:xfrm>
            <a:off x="3662362" y="3054731"/>
            <a:ext cx="20955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17462" tIns="0" rIns="17462" bIns="0" rtlCol="0" anchor="b" anchorCtr="0">
            <a:noAutofit/>
          </a:bodyPr>
          <a:lstStyle/>
          <a:p>
            <a:pPr algn="ctr"/>
            <a:fld id="{9CF90E3B-6B61-44D9-8745-9A9C3AEAA485}" type="datetime'''''''''''''0''''''''''''''''''''''''''''''''''''''.''9'''''''">
              <a:rPr lang="en-US" sz="1000" smtClean="0">
                <a:solidFill>
                  <a:schemeClr val="tx1"/>
                </a:solidFill>
                <a:latin typeface="Arial"/>
                <a:ea typeface="MS PGothic"/>
                <a:sym typeface="Arial"/>
              </a:rPr>
              <a:pPr algn="ctr"/>
              <a:t>0.9</a:t>
            </a:fld>
            <a:endParaRPr lang="en-US" sz="1000" dirty="0">
              <a:solidFill>
                <a:schemeClr val="tx1"/>
              </a:solidFill>
              <a:latin typeface="Arial"/>
              <a:ea typeface="MS PGothic"/>
              <a:sym typeface="Arial"/>
            </a:endParaRPr>
          </a:p>
        </p:txBody>
      </p:sp>
      <p:sp>
        <p:nvSpPr>
          <p:cNvPr id="88" name="Rectangle 4"/>
          <p:cNvSpPr>
            <a:spLocks noChangeArrowheads="1"/>
          </p:cNvSpPr>
          <p:nvPr>
            <p:custDataLst>
              <p:tags r:id="rId50"/>
            </p:custDataLst>
          </p:nvPr>
        </p:nvSpPr>
        <p:spPr bwMode="gray">
          <a:xfrm>
            <a:off x="3319462" y="3731006"/>
            <a:ext cx="2827953" cy="2326712"/>
          </a:xfrm>
          <a:prstGeom prst="rect">
            <a:avLst/>
          </a:prstGeom>
          <a:solidFill>
            <a:schemeClr val="bg1"/>
          </a:solidFill>
          <a:ln w="12700">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sz="1200" dirty="0">
              <a:solidFill>
                <a:schemeClr val="dk1"/>
              </a:solidFill>
              <a:latin typeface="+mn-lt"/>
              <a:cs typeface="+mn-cs"/>
            </a:endParaRPr>
          </a:p>
        </p:txBody>
      </p:sp>
      <p:sp>
        <p:nvSpPr>
          <p:cNvPr id="89" name="Rectangle 4"/>
          <p:cNvSpPr>
            <a:spLocks noChangeArrowheads="1"/>
          </p:cNvSpPr>
          <p:nvPr>
            <p:custDataLst>
              <p:tags r:id="rId51"/>
            </p:custDataLst>
          </p:nvPr>
        </p:nvSpPr>
        <p:spPr bwMode="gray">
          <a:xfrm>
            <a:off x="3319462" y="3731006"/>
            <a:ext cx="2827953" cy="330574"/>
          </a:xfrm>
          <a:prstGeom prst="rect">
            <a:avLst/>
          </a:prstGeom>
          <a:solidFill>
            <a:srgbClr val="5D87A1"/>
          </a:solidFill>
          <a:ln w="9525">
            <a:headEnd/>
            <a:tailEnd/>
          </a:ln>
        </p:spPr>
        <p:style>
          <a:lnRef idx="2">
            <a:schemeClr val="accent1"/>
          </a:lnRef>
          <a:fillRef idx="1">
            <a:schemeClr val="lt1"/>
          </a:fillRef>
          <a:effectRef idx="0">
            <a:schemeClr val="accent1"/>
          </a:effectRef>
          <a:fontRef idx="minor">
            <a:schemeClr val="dk1"/>
          </a:fontRef>
        </p:style>
        <p:txBody>
          <a:bodyPr wrap="none" anchor="ctr"/>
          <a:lstStyle/>
          <a:p>
            <a:r>
              <a:rPr lang="en-US" sz="1200" b="1" dirty="0" smtClean="0">
                <a:solidFill>
                  <a:schemeClr val="bg1"/>
                </a:solidFill>
              </a:rPr>
              <a:t>Margin benefit, % points</a:t>
            </a:r>
            <a:endParaRPr lang="en-US" sz="1200" b="1" i="0" dirty="0">
              <a:solidFill>
                <a:schemeClr val="bg1"/>
              </a:solidFill>
              <a:latin typeface="+mn-lt"/>
              <a:cs typeface="+mn-cs"/>
            </a:endParaRPr>
          </a:p>
        </p:txBody>
      </p:sp>
      <p:graphicFrame>
        <p:nvGraphicFramePr>
          <p:cNvPr id="90" name="Object 89"/>
          <p:cNvGraphicFramePr>
            <a:graphicFrameLocks noChangeAspect="1"/>
          </p:cNvGraphicFramePr>
          <p:nvPr>
            <p:custDataLst>
              <p:tags r:id="rId52"/>
            </p:custDataLst>
          </p:nvPr>
        </p:nvGraphicFramePr>
        <p:xfrm>
          <a:off x="3486150" y="4067556"/>
          <a:ext cx="2467075" cy="1647725"/>
        </p:xfrm>
        <a:graphic>
          <a:graphicData uri="http://schemas.openxmlformats.org/presentationml/2006/ole">
            <mc:AlternateContent xmlns:mc="http://schemas.openxmlformats.org/markup-compatibility/2006">
              <mc:Choice xmlns:v="urn:schemas-microsoft-com:vml" Requires="v">
                <p:oleObj spid="_x0000_s575522" name="Chart" r:id="rId71" imgW="2467043" imgH="1647915" progId="MSGraph.Chart.8">
                  <p:embed followColorScheme="full"/>
                </p:oleObj>
              </mc:Choice>
              <mc:Fallback>
                <p:oleObj name="Chart" r:id="rId71" imgW="2467043" imgH="1647915" progId="MSGraph.Chart.8">
                  <p:embed followColorScheme="full"/>
                  <p:pic>
                    <p:nvPicPr>
                      <p:cNvPr id="0" name="Picture 6"/>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3486150" y="4067556"/>
                        <a:ext cx="2467075" cy="16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Rectangle 90"/>
          <p:cNvSpPr/>
          <p:nvPr>
            <p:custDataLst>
              <p:tags r:id="rId53"/>
            </p:custDataLst>
          </p:nvPr>
        </p:nvSpPr>
        <p:spPr bwMode="auto">
          <a:xfrm>
            <a:off x="5502275" y="5712206"/>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2017</a:t>
            </a:r>
            <a:endParaRPr lang="en-US" sz="1000" dirty="0">
              <a:solidFill>
                <a:schemeClr val="tx1"/>
              </a:solidFill>
              <a:latin typeface="Arial"/>
              <a:ea typeface="MS PGothic"/>
              <a:sym typeface="Arial"/>
            </a:endParaRPr>
          </a:p>
        </p:txBody>
      </p:sp>
      <p:sp>
        <p:nvSpPr>
          <p:cNvPr id="92" name="Rectangle 91"/>
          <p:cNvSpPr/>
          <p:nvPr>
            <p:custDataLst>
              <p:tags r:id="rId54"/>
            </p:custDataLst>
          </p:nvPr>
        </p:nvSpPr>
        <p:spPr bwMode="auto">
          <a:xfrm>
            <a:off x="5195887" y="571220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16</a:t>
            </a:r>
            <a:endParaRPr lang="en-US" sz="1000" dirty="0">
              <a:solidFill>
                <a:schemeClr val="tx1"/>
              </a:solidFill>
              <a:latin typeface="Arial"/>
              <a:ea typeface="MS PGothic"/>
              <a:sym typeface="Arial"/>
            </a:endParaRPr>
          </a:p>
        </p:txBody>
      </p:sp>
      <p:sp>
        <p:nvSpPr>
          <p:cNvPr id="93" name="Rectangle 92"/>
          <p:cNvSpPr/>
          <p:nvPr>
            <p:custDataLst>
              <p:tags r:id="rId55"/>
            </p:custDataLst>
          </p:nvPr>
        </p:nvSpPr>
        <p:spPr bwMode="auto">
          <a:xfrm>
            <a:off x="4819650" y="571220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15</a:t>
            </a:r>
            <a:endParaRPr lang="en-US" sz="1000" dirty="0">
              <a:solidFill>
                <a:schemeClr val="tx1"/>
              </a:solidFill>
              <a:latin typeface="Arial"/>
              <a:ea typeface="MS PGothic"/>
              <a:sym typeface="Arial"/>
            </a:endParaRPr>
          </a:p>
        </p:txBody>
      </p:sp>
      <p:sp>
        <p:nvSpPr>
          <p:cNvPr id="94" name="Rectangle 93"/>
          <p:cNvSpPr/>
          <p:nvPr>
            <p:custDataLst>
              <p:tags r:id="rId56"/>
            </p:custDataLst>
          </p:nvPr>
        </p:nvSpPr>
        <p:spPr bwMode="auto">
          <a:xfrm>
            <a:off x="4443412" y="571220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14</a:t>
            </a:r>
            <a:endParaRPr lang="en-US" sz="1000" dirty="0">
              <a:solidFill>
                <a:schemeClr val="tx1"/>
              </a:solidFill>
              <a:latin typeface="Arial"/>
              <a:ea typeface="MS PGothic"/>
              <a:sym typeface="Arial"/>
            </a:endParaRPr>
          </a:p>
        </p:txBody>
      </p:sp>
      <p:sp>
        <p:nvSpPr>
          <p:cNvPr id="95" name="Rectangle 94"/>
          <p:cNvSpPr/>
          <p:nvPr>
            <p:custDataLst>
              <p:tags r:id="rId57"/>
            </p:custDataLst>
          </p:nvPr>
        </p:nvSpPr>
        <p:spPr bwMode="auto">
          <a:xfrm>
            <a:off x="4067175" y="5712206"/>
            <a:ext cx="152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13</a:t>
            </a:r>
            <a:endParaRPr lang="en-US" sz="1000" dirty="0">
              <a:solidFill>
                <a:schemeClr val="tx1"/>
              </a:solidFill>
              <a:latin typeface="Arial"/>
              <a:ea typeface="MS PGothic"/>
              <a:sym typeface="Arial"/>
            </a:endParaRPr>
          </a:p>
        </p:txBody>
      </p:sp>
      <p:sp>
        <p:nvSpPr>
          <p:cNvPr id="96" name="Rectangle 95"/>
          <p:cNvSpPr/>
          <p:nvPr>
            <p:custDataLst>
              <p:tags r:id="rId58"/>
            </p:custDataLst>
          </p:nvPr>
        </p:nvSpPr>
        <p:spPr bwMode="auto">
          <a:xfrm>
            <a:off x="3621087" y="5712206"/>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lgn="ctr"/>
            <a:r>
              <a:rPr lang="en-US" sz="1000" dirty="0" smtClean="0">
                <a:solidFill>
                  <a:schemeClr val="tx1"/>
                </a:solidFill>
                <a:latin typeface="Arial"/>
                <a:ea typeface="MS PGothic"/>
                <a:sym typeface="Arial"/>
              </a:rPr>
              <a:t>2012</a:t>
            </a:r>
            <a:endParaRPr lang="en-US" sz="1000" dirty="0">
              <a:solidFill>
                <a:schemeClr val="tx1"/>
              </a:solidFill>
              <a:latin typeface="Arial"/>
              <a:ea typeface="MS PGothic"/>
              <a:sym typeface="Arial"/>
            </a:endParaRPr>
          </a:p>
        </p:txBody>
      </p:sp>
      <p:sp>
        <p:nvSpPr>
          <p:cNvPr id="101" name="Isosceles Triangle 100"/>
          <p:cNvSpPr/>
          <p:nvPr>
            <p:custDataLst>
              <p:tags r:id="rId59"/>
            </p:custDataLst>
          </p:nvPr>
        </p:nvSpPr>
        <p:spPr>
          <a:xfrm rot="5400000">
            <a:off x="5302046" y="3665919"/>
            <a:ext cx="2209800" cy="228600"/>
          </a:xfrm>
          <a:prstGeom prst="triangle">
            <a:avLst/>
          </a:prstGeom>
          <a:solidFill>
            <a:srgbClr val="5D87A1"/>
          </a:solidFill>
          <a:ln w="9525">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sz="1200" b="1" dirty="0">
              <a:solidFill>
                <a:schemeClr val="bg1"/>
              </a:solidFill>
            </a:endParaRPr>
          </a:p>
        </p:txBody>
      </p:sp>
      <p:sp>
        <p:nvSpPr>
          <p:cNvPr id="102" name="Rectangle 101"/>
          <p:cNvSpPr/>
          <p:nvPr>
            <p:custDataLst>
              <p:tags r:id="rId60"/>
            </p:custDataLst>
          </p:nvPr>
        </p:nvSpPr>
        <p:spPr>
          <a:xfrm>
            <a:off x="6696862" y="2018094"/>
            <a:ext cx="2018259" cy="338554"/>
          </a:xfrm>
          <a:prstGeom prst="rect">
            <a:avLst/>
          </a:prstGeom>
          <a:ln w="127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spAutoFit/>
          </a:bodyPr>
          <a:lstStyle/>
          <a:p>
            <a:pPr marL="114300" lvl="1" indent="-114300" defTabSz="533400">
              <a:lnSpc>
                <a:spcPct val="90000"/>
              </a:lnSpc>
              <a:spcAft>
                <a:spcPts val="0"/>
              </a:spcAft>
            </a:pPr>
            <a:r>
              <a:rPr lang="en-US" sz="1200" b="1" i="0" dirty="0" smtClean="0">
                <a:solidFill>
                  <a:srgbClr val="333333">
                    <a:hueOff val="0"/>
                    <a:satOff val="0"/>
                    <a:lumOff val="0"/>
                    <a:alphaOff val="0"/>
                  </a:srgbClr>
                </a:solidFill>
              </a:rPr>
              <a:t>Rationale / Description</a:t>
            </a:r>
            <a:endParaRPr lang="en-US" sz="1200" b="1" i="0" dirty="0">
              <a:solidFill>
                <a:srgbClr val="333333">
                  <a:hueOff val="0"/>
                  <a:satOff val="0"/>
                  <a:lumOff val="0"/>
                  <a:alphaOff val="0"/>
                </a:srgbClr>
              </a:solidFill>
            </a:endParaRPr>
          </a:p>
        </p:txBody>
      </p:sp>
      <p:cxnSp>
        <p:nvCxnSpPr>
          <p:cNvPr id="103" name="Straight Connector 102"/>
          <p:cNvCxnSpPr/>
          <p:nvPr>
            <p:custDataLst>
              <p:tags r:id="rId61"/>
            </p:custDataLst>
          </p:nvPr>
        </p:nvCxnSpPr>
        <p:spPr>
          <a:xfrm>
            <a:off x="6773062" y="2322894"/>
            <a:ext cx="192306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 name="Rectangle 21"/>
          <p:cNvSpPr>
            <a:spLocks noChangeArrowheads="1"/>
          </p:cNvSpPr>
          <p:nvPr>
            <p:custDataLst>
              <p:tags r:id="rId62"/>
            </p:custDataLst>
          </p:nvPr>
        </p:nvSpPr>
        <p:spPr bwMode="auto">
          <a:xfrm>
            <a:off x="6774467" y="2418144"/>
            <a:ext cx="1920344" cy="3370153"/>
          </a:xfrm>
          <a:prstGeom prst="rect">
            <a:avLst/>
          </a:prstGeom>
          <a:noFill/>
          <a:ln w="9525">
            <a:noFill/>
            <a:miter lim="800000"/>
            <a:headEnd/>
            <a:tailEnd/>
          </a:ln>
          <a:effectLst/>
        </p:spPr>
        <p:txBody>
          <a:bodyPr wrap="square" lIns="0" tIns="0" rIns="0" bIns="0">
            <a:spAutoFit/>
          </a:bodyPr>
          <a:lstStyle/>
          <a:p>
            <a:pPr marL="193675" lvl="1" indent="-192088" defTabSz="895350" fontAlgn="auto">
              <a:spcBef>
                <a:spcPts val="300"/>
              </a:spcBef>
              <a:spcAft>
                <a:spcPts val="600"/>
              </a:spcAft>
              <a:buFont typeface="Wingdings" pitchFamily="2" charset="2"/>
              <a:buChar char="§"/>
              <a:defRPr/>
            </a:pPr>
            <a:r>
              <a:rPr lang="en-US" sz="1200" kern="0" dirty="0" smtClean="0"/>
              <a:t>Revenue benefit is driven primarily from reduced service churn in cloud CPE model and from new service (My Home VPN )</a:t>
            </a:r>
          </a:p>
          <a:p>
            <a:pPr marL="193675" lvl="1" indent="-192088" defTabSz="895350" fontAlgn="auto">
              <a:spcBef>
                <a:spcPts val="300"/>
              </a:spcBef>
              <a:spcAft>
                <a:spcPts val="600"/>
              </a:spcAft>
              <a:buFont typeface="Wingdings" pitchFamily="2" charset="2"/>
              <a:buChar char="§"/>
              <a:defRPr/>
            </a:pPr>
            <a:r>
              <a:rPr lang="en-US" sz="1200" b="0" i="0" kern="0" dirty="0" smtClean="0"/>
              <a:t>Opex benefit comes from reduced volume of support calls related to CPE and service issues (partially offset by increased licensing fees)</a:t>
            </a:r>
          </a:p>
          <a:p>
            <a:pPr marL="193675" lvl="1" indent="-192088" defTabSz="895350" fontAlgn="auto">
              <a:spcBef>
                <a:spcPts val="300"/>
              </a:spcBef>
              <a:spcAft>
                <a:spcPts val="600"/>
              </a:spcAft>
              <a:buFont typeface="Wingdings" pitchFamily="2" charset="2"/>
              <a:buChar char="§"/>
              <a:defRPr/>
            </a:pPr>
            <a:r>
              <a:rPr lang="en-US" sz="1200" kern="0" dirty="0" smtClean="0"/>
              <a:t>Capex benefit comes from reduced price of CPE equipment and less frequent CPE replacement</a:t>
            </a:r>
            <a:endParaRPr lang="en-US" sz="1200" b="0" i="0" kern="0" dirty="0" smtClean="0"/>
          </a:p>
        </p:txBody>
      </p:sp>
      <p:sp>
        <p:nvSpPr>
          <p:cNvPr id="67" name="Rectangle 66"/>
          <p:cNvSpPr/>
          <p:nvPr/>
        </p:nvSpPr>
        <p:spPr>
          <a:xfrm>
            <a:off x="327803" y="1035495"/>
            <a:ext cx="8453888" cy="261610"/>
          </a:xfrm>
          <a:prstGeom prst="rect">
            <a:avLst/>
          </a:prstGeom>
        </p:spPr>
        <p:txBody>
          <a:bodyPr wrap="square">
            <a:spAutoFit/>
          </a:bodyPr>
          <a:lstStyle/>
          <a:p>
            <a:pPr marL="63500" lvl="1" indent="-3175" defTabSz="895350" fontAlgn="auto">
              <a:spcBef>
                <a:spcPts val="300"/>
              </a:spcBef>
              <a:spcAft>
                <a:spcPts val="600"/>
              </a:spcAft>
              <a:defRPr/>
            </a:pPr>
            <a:r>
              <a:rPr lang="en-US" sz="1100" b="1" kern="0" dirty="0" smtClean="0"/>
              <a:t>Outcome of business case for a service provider with 9M </a:t>
            </a:r>
            <a:r>
              <a:rPr lang="en-US" sz="1100" b="1" u="sng" kern="0" dirty="0" smtClean="0"/>
              <a:t>residential </a:t>
            </a:r>
            <a:r>
              <a:rPr lang="en-US" sz="1100" b="1" kern="0" dirty="0" smtClean="0"/>
              <a:t>subscribers (DSL and fiber )</a:t>
            </a:r>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70" name="Rectangle 2"/>
          <p:cNvSpPr>
            <a:spLocks noGrp="1" noChangeArrowheads="1"/>
          </p:cNvSpPr>
          <p:nvPr>
            <p:ph type="title" idx="4294967295"/>
          </p:nvPr>
        </p:nvSpPr>
        <p:spPr>
          <a:xfrm>
            <a:off x="1066768" y="2618965"/>
            <a:ext cx="7334250" cy="917575"/>
          </a:xfrm>
        </p:spPr>
        <p:txBody>
          <a:bodyPr/>
          <a:lstStyle/>
          <a:p>
            <a:r>
              <a:rPr lang="en-US" sz="3200" b="0" dirty="0" smtClean="0">
                <a:solidFill>
                  <a:schemeClr val="tx1"/>
                </a:solidFill>
              </a:rPr>
              <a:t>Thank you</a:t>
            </a:r>
            <a:endParaRPr lang="en-US" sz="3200" b="0" dirty="0">
              <a:solidFill>
                <a:schemeClr val="tx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noProof="0" dirty="0" smtClean="0"/>
              <a:t>CHALLENGES WITH TODAY’S FIXED SERVICE ARCHITECTURE</a:t>
            </a:r>
            <a:endParaRPr lang="en-US" sz="2000" noProof="0" dirty="0"/>
          </a:p>
        </p:txBody>
      </p:sp>
      <p:sp>
        <p:nvSpPr>
          <p:cNvPr id="38" name="Content Placeholder 37"/>
          <p:cNvSpPr>
            <a:spLocks noGrp="1"/>
          </p:cNvSpPr>
          <p:nvPr>
            <p:ph sz="quarter" idx="4294967295"/>
          </p:nvPr>
        </p:nvSpPr>
        <p:spPr>
          <a:xfrm>
            <a:off x="209655" y="4304487"/>
            <a:ext cx="5822178" cy="1690575"/>
          </a:xfrm>
          <a:prstGeom prst="rect">
            <a:avLst/>
          </a:prstGeom>
        </p:spPr>
        <p:txBody>
          <a:bodyPr>
            <a:noAutofit/>
          </a:bodyPr>
          <a:lstStyle/>
          <a:p>
            <a:pPr>
              <a:buNone/>
            </a:pPr>
            <a:r>
              <a:rPr lang="en-US" sz="1800" b="1" noProof="0" dirty="0" smtClean="0"/>
              <a:t>New Services = additional CPE functionality</a:t>
            </a:r>
          </a:p>
          <a:p>
            <a:pPr marL="512763" lvl="1" indent="-223838">
              <a:buFont typeface="Wingdings" pitchFamily="2" charset="2"/>
              <a:buChar char="§"/>
            </a:pPr>
            <a:r>
              <a:rPr lang="en-US" sz="1600" dirty="0" smtClean="0">
                <a:latin typeface="Arial" pitchFamily="34" charset="0"/>
              </a:rPr>
              <a:t>CPE is low margin resale</a:t>
            </a:r>
          </a:p>
          <a:p>
            <a:pPr marL="512763" lvl="1" indent="-223838">
              <a:buFont typeface="Wingdings" pitchFamily="2" charset="2"/>
              <a:buChar char="§"/>
            </a:pPr>
            <a:r>
              <a:rPr lang="en-US" sz="1600" noProof="0" dirty="0" smtClean="0"/>
              <a:t>Higher function, or more CPE increases CAPEX</a:t>
            </a:r>
          </a:p>
          <a:p>
            <a:pPr marL="512763" lvl="1" indent="-223838">
              <a:buFont typeface="Wingdings" pitchFamily="2" charset="2"/>
              <a:buChar char="§"/>
            </a:pPr>
            <a:r>
              <a:rPr lang="en-US" sz="1600" noProof="0" dirty="0" smtClean="0"/>
              <a:t>Increased complexity of CPE increases OPEX</a:t>
            </a:r>
          </a:p>
          <a:p>
            <a:pPr marL="512763" lvl="1" indent="-223838">
              <a:buFont typeface="Wingdings" pitchFamily="2" charset="2"/>
              <a:buChar char="§"/>
            </a:pPr>
            <a:r>
              <a:rPr lang="en-US" sz="1600" noProof="0" dirty="0" smtClean="0"/>
              <a:t>Complexity increases probability of poor user experience</a:t>
            </a:r>
            <a:endParaRPr lang="en-US" sz="1600" noProof="0" dirty="0"/>
          </a:p>
        </p:txBody>
      </p:sp>
      <p:sp>
        <p:nvSpPr>
          <p:cNvPr id="40" name="Content Placeholder 37"/>
          <p:cNvSpPr txBox="1">
            <a:spLocks/>
          </p:cNvSpPr>
          <p:nvPr/>
        </p:nvSpPr>
        <p:spPr>
          <a:xfrm>
            <a:off x="129444" y="2487707"/>
            <a:ext cx="5470078" cy="1633071"/>
          </a:xfrm>
          <a:prstGeom prst="rect">
            <a:avLst/>
          </a:prstGeom>
        </p:spPr>
        <p:txBody>
          <a:bodyPr vert="horz" lIns="0" tIns="45720" rIns="91440" bIns="45720" rtlCol="0">
            <a:noAutofit/>
          </a:bodyPr>
          <a:lstStyle/>
          <a:p>
            <a:pPr marL="112713" marR="0" lvl="0" indent="-112713" algn="l" defTabSz="914400" rtl="0" eaLnBrk="1" fontAlgn="auto" latinLnBrk="0" hangingPunct="1">
              <a:lnSpc>
                <a:spcPct val="100000"/>
              </a:lnSpc>
              <a:spcBef>
                <a:spcPts val="800"/>
              </a:spcBef>
              <a:spcAft>
                <a:spcPts val="400"/>
              </a:spcAft>
              <a:buClr>
                <a:schemeClr val="tx1"/>
              </a:buClr>
              <a:buSzPct val="25000"/>
              <a:buFont typeface="Arial" pitchFamily="34" charset="0"/>
              <a:buChar char=" "/>
              <a:tabLst/>
              <a:defRPr/>
            </a:pPr>
            <a:r>
              <a:rPr kumimoji="0" lang="en-US" b="1" i="0" u="none" strike="noStrike" kern="1200" cap="none" spc="0" normalizeH="0" baseline="0" noProof="0" dirty="0" smtClean="0">
                <a:ln>
                  <a:noFill/>
                </a:ln>
                <a:solidFill>
                  <a:schemeClr val="tx1"/>
                </a:solidFill>
                <a:effectLst/>
                <a:uLnTx/>
                <a:uFillTx/>
                <a:latin typeface="Arial" pitchFamily="34" charset="0"/>
                <a:ea typeface="+mn-ea"/>
                <a:cs typeface="+mn-cs"/>
              </a:rPr>
              <a:t>Stalled</a:t>
            </a:r>
            <a:r>
              <a:rPr kumimoji="0" lang="en-US" b="1" i="0" u="none" strike="noStrike" kern="1200" cap="none" spc="0" normalizeH="0" noProof="0" dirty="0" smtClean="0">
                <a:ln>
                  <a:noFill/>
                </a:ln>
                <a:solidFill>
                  <a:schemeClr val="tx1"/>
                </a:solidFill>
                <a:effectLst/>
                <a:uLnTx/>
                <a:uFillTx/>
                <a:latin typeface="Arial" pitchFamily="34" charset="0"/>
                <a:ea typeface="+mn-ea"/>
                <a:cs typeface="+mn-cs"/>
              </a:rPr>
              <a:t> </a:t>
            </a:r>
            <a:r>
              <a:rPr kumimoji="0" lang="en-US" b="1" i="0" u="none" strike="noStrike" kern="1200" cap="none" spc="0" normalizeH="0" baseline="0" noProof="0" dirty="0" smtClean="0">
                <a:ln>
                  <a:noFill/>
                </a:ln>
                <a:solidFill>
                  <a:schemeClr val="tx1"/>
                </a:solidFill>
                <a:effectLst/>
                <a:uLnTx/>
                <a:uFillTx/>
                <a:latin typeface="Arial" pitchFamily="34" charset="0"/>
                <a:ea typeface="+mn-ea"/>
                <a:cs typeface="+mn-cs"/>
              </a:rPr>
              <a:t>Service Innovation</a:t>
            </a:r>
          </a:p>
          <a:p>
            <a:pPr marL="569913" lvl="1" indent="-225425">
              <a:spcAft>
                <a:spcPts val="500"/>
              </a:spcAft>
              <a:buClr>
                <a:schemeClr val="tx1"/>
              </a:buClr>
              <a:buSzPct val="90000"/>
              <a:buFont typeface="Wingdings" pitchFamily="2" charset="2"/>
              <a:buChar char="§"/>
              <a:defRPr/>
            </a:pPr>
            <a:r>
              <a:rPr lang="en-US" sz="1600" dirty="0" smtClean="0">
                <a:latin typeface="Arial" pitchFamily="34" charset="0"/>
              </a:rPr>
              <a:t>A Site / Location / Line = A Customer</a:t>
            </a:r>
          </a:p>
          <a:p>
            <a:pPr marL="569913" lvl="1" indent="-225425">
              <a:spcAft>
                <a:spcPts val="500"/>
              </a:spcAft>
              <a:buClr>
                <a:schemeClr val="tx1"/>
              </a:buClr>
              <a:buSzPct val="90000"/>
              <a:buFont typeface="Wingdings" pitchFamily="2" charset="2"/>
              <a:buChar char="§"/>
              <a:defRPr/>
            </a:pPr>
            <a:r>
              <a:rPr lang="en-US" sz="1600" dirty="0" smtClean="0">
                <a:latin typeface="Arial" pitchFamily="34" charset="0"/>
              </a:rPr>
              <a:t>No visibility of end devices, user sessions &amp; state</a:t>
            </a:r>
          </a:p>
          <a:p>
            <a:pPr marL="569913" lvl="1" indent="-225425">
              <a:spcAft>
                <a:spcPts val="500"/>
              </a:spcAft>
              <a:buClr>
                <a:schemeClr val="tx1"/>
              </a:buClr>
              <a:buSzPct val="90000"/>
              <a:buFont typeface="Wingdings" pitchFamily="2" charset="2"/>
              <a:buChar char="§"/>
              <a:defRPr/>
            </a:pPr>
            <a:r>
              <a:rPr lang="en-US" sz="1600" dirty="0" smtClean="0">
                <a:latin typeface="Arial" pitchFamily="34" charset="0"/>
              </a:rPr>
              <a:t>High touch upgrades impede new service rollout </a:t>
            </a:r>
          </a:p>
          <a:p>
            <a:pPr marL="569913" lvl="1" indent="-225425">
              <a:spcAft>
                <a:spcPts val="500"/>
              </a:spcAft>
              <a:buClr>
                <a:schemeClr val="tx1"/>
              </a:buClr>
              <a:buSzPct val="90000"/>
              <a:buFont typeface="Wingdings" pitchFamily="2" charset="2"/>
              <a:buChar char="§"/>
              <a:defRPr/>
            </a:pPr>
            <a:r>
              <a:rPr lang="en-US" sz="1600" dirty="0" smtClean="0">
                <a:latin typeface="Arial" pitchFamily="34" charset="0"/>
              </a:rPr>
              <a:t>Proliferation of OTT substitutes = “the invisible cloud” </a:t>
            </a:r>
          </a:p>
        </p:txBody>
      </p:sp>
      <p:grpSp>
        <p:nvGrpSpPr>
          <p:cNvPr id="2" name="Group 47"/>
          <p:cNvGrpSpPr/>
          <p:nvPr/>
        </p:nvGrpSpPr>
        <p:grpSpPr>
          <a:xfrm>
            <a:off x="5667201" y="4454803"/>
            <a:ext cx="3024995" cy="1383744"/>
            <a:chOff x="495301" y="1085849"/>
            <a:chExt cx="3448049" cy="1504950"/>
          </a:xfrm>
          <a:effectLst>
            <a:glow rad="228600">
              <a:schemeClr val="accent3">
                <a:satMod val="175000"/>
                <a:alpha val="40000"/>
              </a:schemeClr>
            </a:glow>
          </a:effectLst>
        </p:grpSpPr>
        <p:sp>
          <p:nvSpPr>
            <p:cNvPr id="32" name="Down Arrow 31"/>
            <p:cNvSpPr/>
            <p:nvPr/>
          </p:nvSpPr>
          <p:spPr>
            <a:xfrm rot="5400000">
              <a:off x="2676526" y="1123954"/>
              <a:ext cx="1142997" cy="1390650"/>
            </a:xfrm>
            <a:prstGeom prst="downArrow">
              <a:avLst>
                <a:gd name="adj1" fmla="val 50000"/>
                <a:gd name="adj2" fmla="val 26880"/>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smtClean="0"/>
                <a:t>Increasing CAPEX</a:t>
              </a:r>
              <a:endParaRPr lang="en-US" sz="1200" b="1" dirty="0"/>
            </a:p>
          </p:txBody>
        </p:sp>
        <p:sp>
          <p:nvSpPr>
            <p:cNvPr id="33" name="Flowchart: Manual Operation 32"/>
            <p:cNvSpPr/>
            <p:nvPr/>
          </p:nvSpPr>
          <p:spPr>
            <a:xfrm>
              <a:off x="1666875" y="1085849"/>
              <a:ext cx="1114425" cy="752475"/>
            </a:xfrm>
            <a:prstGeom prst="flowChartManualOperat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Operation 34"/>
            <p:cNvSpPr/>
            <p:nvPr/>
          </p:nvSpPr>
          <p:spPr>
            <a:xfrm flipV="1">
              <a:off x="1676400" y="1838324"/>
              <a:ext cx="1114425" cy="752475"/>
            </a:xfrm>
            <a:prstGeom prst="flowChartManualOperat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5400000" flipV="1">
              <a:off x="619127" y="1133480"/>
              <a:ext cx="1142997" cy="1390650"/>
            </a:xfrm>
            <a:prstGeom prst="downArrow">
              <a:avLst>
                <a:gd name="adj1" fmla="val 50000"/>
                <a:gd name="adj2" fmla="val 26880"/>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b="1" dirty="0" smtClean="0"/>
                <a:t>Increasing OPEX</a:t>
              </a:r>
              <a:endParaRPr lang="en-US" sz="1200" b="1" dirty="0"/>
            </a:p>
          </p:txBody>
        </p:sp>
        <p:sp>
          <p:nvSpPr>
            <p:cNvPr id="39" name="TextBox 38"/>
            <p:cNvSpPr txBox="1"/>
            <p:nvPr/>
          </p:nvSpPr>
          <p:spPr>
            <a:xfrm>
              <a:off x="1647826" y="1524000"/>
              <a:ext cx="1181100" cy="502104"/>
            </a:xfrm>
            <a:prstGeom prst="rect">
              <a:avLst/>
            </a:prstGeom>
            <a:noFill/>
          </p:spPr>
          <p:txBody>
            <a:bodyPr wrap="square" rtlCol="0">
              <a:spAutoFit/>
            </a:bodyPr>
            <a:lstStyle/>
            <a:p>
              <a:pPr algn="ctr"/>
              <a:r>
                <a:rPr lang="en-US" sz="1200" b="1" dirty="0" smtClean="0">
                  <a:solidFill>
                    <a:schemeClr val="bg1"/>
                  </a:solidFill>
                </a:rPr>
                <a:t>Service Margin</a:t>
              </a:r>
            </a:p>
          </p:txBody>
        </p:sp>
      </p:grpSp>
      <p:grpSp>
        <p:nvGrpSpPr>
          <p:cNvPr id="3" name="Group 48"/>
          <p:cNvGrpSpPr/>
          <p:nvPr/>
        </p:nvGrpSpPr>
        <p:grpSpPr>
          <a:xfrm>
            <a:off x="5672610" y="2638043"/>
            <a:ext cx="3024995" cy="1383744"/>
            <a:chOff x="476251" y="4619624"/>
            <a:chExt cx="3448049" cy="1504950"/>
          </a:xfrm>
          <a:effectLst>
            <a:glow rad="228600">
              <a:schemeClr val="accent3">
                <a:satMod val="175000"/>
                <a:alpha val="40000"/>
              </a:schemeClr>
            </a:glow>
          </a:effectLst>
        </p:grpSpPr>
        <p:sp>
          <p:nvSpPr>
            <p:cNvPr id="41" name="Down Arrow 40"/>
            <p:cNvSpPr/>
            <p:nvPr/>
          </p:nvSpPr>
          <p:spPr>
            <a:xfrm rot="5400000">
              <a:off x="2657476" y="4657729"/>
              <a:ext cx="1142997" cy="1390650"/>
            </a:xfrm>
            <a:prstGeom prst="downArrow">
              <a:avLst>
                <a:gd name="adj1" fmla="val 50000"/>
                <a:gd name="adj2" fmla="val 26880"/>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smtClean="0"/>
                <a:t>Increasing Churn</a:t>
              </a:r>
              <a:endParaRPr lang="en-US" sz="1200" b="1" dirty="0"/>
            </a:p>
          </p:txBody>
        </p:sp>
        <p:sp>
          <p:nvSpPr>
            <p:cNvPr id="42" name="Flowchart: Manual Operation 41"/>
            <p:cNvSpPr/>
            <p:nvPr/>
          </p:nvSpPr>
          <p:spPr>
            <a:xfrm>
              <a:off x="1647825" y="4619624"/>
              <a:ext cx="1114425" cy="752475"/>
            </a:xfrm>
            <a:prstGeom prst="flowChartManualOperat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flipV="1">
              <a:off x="1657350" y="5372099"/>
              <a:ext cx="1114425" cy="752475"/>
            </a:xfrm>
            <a:prstGeom prst="flowChartManualOperat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rot="5400000" flipV="1">
              <a:off x="600077" y="4667255"/>
              <a:ext cx="1142997" cy="1390650"/>
            </a:xfrm>
            <a:prstGeom prst="downArrow">
              <a:avLst>
                <a:gd name="adj1" fmla="val 50000"/>
                <a:gd name="adj2" fmla="val 26880"/>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b="1" dirty="0" smtClean="0"/>
                <a:t>Slow Service Innovation</a:t>
              </a:r>
              <a:endParaRPr lang="en-US" sz="1200" b="1" dirty="0"/>
            </a:p>
          </p:txBody>
        </p:sp>
        <p:sp>
          <p:nvSpPr>
            <p:cNvPr id="45" name="TextBox 44"/>
            <p:cNvSpPr txBox="1"/>
            <p:nvPr/>
          </p:nvSpPr>
          <p:spPr>
            <a:xfrm>
              <a:off x="1714500" y="5133974"/>
              <a:ext cx="1000125" cy="502104"/>
            </a:xfrm>
            <a:prstGeom prst="rect">
              <a:avLst/>
            </a:prstGeom>
            <a:noFill/>
          </p:spPr>
          <p:txBody>
            <a:bodyPr wrap="square" rtlCol="0">
              <a:spAutoFit/>
            </a:bodyPr>
            <a:lstStyle/>
            <a:p>
              <a:pPr algn="ctr"/>
              <a:r>
                <a:rPr lang="en-US" sz="1200" b="1" dirty="0" smtClean="0">
                  <a:solidFill>
                    <a:schemeClr val="bg1"/>
                  </a:solidFill>
                </a:rPr>
                <a:t>Service Revenue</a:t>
              </a:r>
            </a:p>
          </p:txBody>
        </p:sp>
      </p:grpSp>
      <p:sp>
        <p:nvSpPr>
          <p:cNvPr id="54" name="AutoShape 3"/>
          <p:cNvSpPr>
            <a:spLocks noChangeArrowheads="1"/>
          </p:cNvSpPr>
          <p:nvPr/>
        </p:nvSpPr>
        <p:spPr bwMode="gray">
          <a:xfrm>
            <a:off x="778043" y="1058779"/>
            <a:ext cx="7749338" cy="1074821"/>
          </a:xfrm>
          <a:prstGeom prst="roundRect">
            <a:avLst>
              <a:gd name="adj" fmla="val 0"/>
            </a:avLst>
          </a:prstGeom>
          <a:solidFill>
            <a:srgbClr val="5D87A1"/>
          </a:solidFill>
          <a:ln w="2857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bIns="0" anchor="ctr"/>
          <a:lstStyle/>
          <a:p>
            <a:pPr algn="ctr">
              <a:spcBef>
                <a:spcPct val="0"/>
              </a:spcBef>
            </a:pPr>
            <a:r>
              <a:rPr lang="en-US" b="1" dirty="0" smtClean="0">
                <a:solidFill>
                  <a:schemeClr val="bg1"/>
                </a:solidFill>
              </a:rPr>
              <a:t>Today’s Fixed Service Architecture </a:t>
            </a:r>
          </a:p>
          <a:p>
            <a:pPr algn="ctr">
              <a:spcBef>
                <a:spcPct val="0"/>
              </a:spcBef>
            </a:pPr>
            <a:r>
              <a:rPr lang="en-US" b="1" dirty="0" smtClean="0">
                <a:solidFill>
                  <a:schemeClr val="bg1"/>
                </a:solidFill>
              </a:rPr>
              <a:t>is heavily dependent upon high-function CPE devices </a:t>
            </a:r>
          </a:p>
          <a:p>
            <a:pPr algn="ctr">
              <a:spcBef>
                <a:spcPct val="0"/>
              </a:spcBef>
            </a:pPr>
            <a:r>
              <a:rPr lang="en-US" b="1" dirty="0" smtClean="0">
                <a:solidFill>
                  <a:schemeClr val="bg1"/>
                </a:solidFill>
              </a:rPr>
              <a:t>that present challenges to the Service Provider Business Model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fade">
                                      <p:cBhvr>
                                        <p:cTn id="10" dur="2000"/>
                                        <p:tgtEl>
                                          <p:spTgt spid="3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xEl>
                                              <p:pRg st="1" end="1"/>
                                            </p:txEl>
                                          </p:spTgt>
                                        </p:tgtEl>
                                        <p:attrNameLst>
                                          <p:attrName>style.visibility</p:attrName>
                                        </p:attrNameLst>
                                      </p:cBhvr>
                                      <p:to>
                                        <p:strVal val="visible"/>
                                      </p:to>
                                    </p:set>
                                    <p:animEffect transition="in" filter="fade">
                                      <p:cBhvr>
                                        <p:cTn id="13" dur="2000"/>
                                        <p:tgtEl>
                                          <p:spTgt spid="3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xEl>
                                              <p:pRg st="2" end="2"/>
                                            </p:txEl>
                                          </p:spTgt>
                                        </p:tgtEl>
                                        <p:attrNameLst>
                                          <p:attrName>style.visibility</p:attrName>
                                        </p:attrNameLst>
                                      </p:cBhvr>
                                      <p:to>
                                        <p:strVal val="visible"/>
                                      </p:to>
                                    </p:set>
                                    <p:animEffect transition="in" filter="fade">
                                      <p:cBhvr>
                                        <p:cTn id="16" dur="2000"/>
                                        <p:tgtEl>
                                          <p:spTgt spid="3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xEl>
                                              <p:pRg st="3" end="3"/>
                                            </p:txEl>
                                          </p:spTgt>
                                        </p:tgtEl>
                                        <p:attrNameLst>
                                          <p:attrName>style.visibility</p:attrName>
                                        </p:attrNameLst>
                                      </p:cBhvr>
                                      <p:to>
                                        <p:strVal val="visible"/>
                                      </p:to>
                                    </p:set>
                                    <p:animEffect transition="in" filter="fade">
                                      <p:cBhvr>
                                        <p:cTn id="19" dur="2000"/>
                                        <p:tgtEl>
                                          <p:spTgt spid="3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xEl>
                                              <p:pRg st="4" end="4"/>
                                            </p:txEl>
                                          </p:spTgt>
                                        </p:tgtEl>
                                        <p:attrNameLst>
                                          <p:attrName>style.visibility</p:attrName>
                                        </p:attrNameLst>
                                      </p:cBhvr>
                                      <p:to>
                                        <p:strVal val="visible"/>
                                      </p:to>
                                    </p:set>
                                    <p:animEffect transition="in" filter="fade">
                                      <p:cBhvr>
                                        <p:cTn id="22" dur="20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Curved Connector 91"/>
          <p:cNvCxnSpPr/>
          <p:nvPr/>
        </p:nvCxnSpPr>
        <p:spPr>
          <a:xfrm flipV="1">
            <a:off x="1581765" y="3071800"/>
            <a:ext cx="5781674" cy="185738"/>
          </a:xfrm>
          <a:prstGeom prst="curvedConnector3">
            <a:avLst>
              <a:gd name="adj1" fmla="val 50000"/>
            </a:avLst>
          </a:prstGeom>
          <a:ln w="38100">
            <a:solidFill>
              <a:srgbClr val="4D4D4D"/>
            </a:solidFill>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35" name="Picture 34" descr="MX Series_960.png"/>
          <p:cNvPicPr>
            <a:picLocks noChangeAspect="1"/>
          </p:cNvPicPr>
          <p:nvPr/>
        </p:nvPicPr>
        <p:blipFill>
          <a:blip r:embed="rId3" cstate="print"/>
          <a:stretch>
            <a:fillRect/>
          </a:stretch>
        </p:blipFill>
        <p:spPr>
          <a:xfrm>
            <a:off x="7173322" y="2302163"/>
            <a:ext cx="1475992" cy="2169835"/>
          </a:xfrm>
          <a:prstGeom prst="rect">
            <a:avLst/>
          </a:prstGeom>
        </p:spPr>
      </p:pic>
      <p:sp>
        <p:nvSpPr>
          <p:cNvPr id="2" name="Title 1"/>
          <p:cNvSpPr>
            <a:spLocks noGrp="1"/>
          </p:cNvSpPr>
          <p:nvPr>
            <p:ph type="title"/>
          </p:nvPr>
        </p:nvSpPr>
        <p:spPr/>
        <p:txBody>
          <a:bodyPr/>
          <a:lstStyle/>
          <a:p>
            <a:r>
              <a:rPr lang="en-US" noProof="0" dirty="0" smtClean="0"/>
              <a:t>The concept of Cloud-Based CPE</a:t>
            </a:r>
            <a:endParaRPr lang="en-US" noProof="0" dirty="0"/>
          </a:p>
        </p:txBody>
      </p:sp>
      <p:grpSp>
        <p:nvGrpSpPr>
          <p:cNvPr id="3" name="Group 37"/>
          <p:cNvGrpSpPr/>
          <p:nvPr/>
        </p:nvGrpSpPr>
        <p:grpSpPr>
          <a:xfrm>
            <a:off x="2493609" y="2566607"/>
            <a:ext cx="3246491" cy="757604"/>
            <a:chOff x="1111870" y="2699970"/>
            <a:chExt cx="3246491" cy="757604"/>
          </a:xfrm>
        </p:grpSpPr>
        <p:grpSp>
          <p:nvGrpSpPr>
            <p:cNvPr id="4" name="Group 31"/>
            <p:cNvGrpSpPr/>
            <p:nvPr/>
          </p:nvGrpSpPr>
          <p:grpSpPr>
            <a:xfrm>
              <a:off x="3472954" y="2731297"/>
              <a:ext cx="885407" cy="657405"/>
              <a:chOff x="3276600" y="3429000"/>
              <a:chExt cx="914400" cy="727341"/>
            </a:xfrm>
          </p:grpSpPr>
          <p:sp>
            <p:nvSpPr>
              <p:cNvPr id="32" name="Rectangle 5"/>
              <p:cNvSpPr>
                <a:spLocks noChangeArrowheads="1"/>
              </p:cNvSpPr>
              <p:nvPr/>
            </p:nvSpPr>
            <p:spPr bwMode="auto">
              <a:xfrm>
                <a:off x="3276600" y="3927741"/>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DHCP</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3" name="Picture 13" descr="AAA.png"/>
              <p:cNvPicPr>
                <a:picLocks noChangeAspect="1"/>
              </p:cNvPicPr>
              <p:nvPr/>
            </p:nvPicPr>
            <p:blipFill>
              <a:blip r:embed="rId4" cstate="print"/>
              <a:stretch>
                <a:fillRect/>
              </a:stretch>
            </p:blipFill>
            <p:spPr>
              <a:xfrm>
                <a:off x="3445788" y="3429000"/>
                <a:ext cx="576024" cy="435218"/>
              </a:xfrm>
              <a:prstGeom prst="rect">
                <a:avLst/>
              </a:prstGeom>
            </p:spPr>
          </p:pic>
        </p:grpSp>
        <p:grpSp>
          <p:nvGrpSpPr>
            <p:cNvPr id="5" name="Group 32"/>
            <p:cNvGrpSpPr/>
            <p:nvPr/>
          </p:nvGrpSpPr>
          <p:grpSpPr>
            <a:xfrm>
              <a:off x="2808899" y="2768843"/>
              <a:ext cx="553629" cy="546543"/>
              <a:chOff x="2514600" y="3510114"/>
              <a:chExt cx="571758" cy="604686"/>
            </a:xfrm>
          </p:grpSpPr>
          <p:pic>
            <p:nvPicPr>
              <p:cNvPr id="30" name="Picture 4" descr="Firewall.png"/>
              <p:cNvPicPr>
                <a:picLocks noChangeAspect="1"/>
              </p:cNvPicPr>
              <p:nvPr/>
            </p:nvPicPr>
            <p:blipFill>
              <a:blip r:embed="rId5" cstate="print"/>
              <a:stretch>
                <a:fillRect/>
              </a:stretch>
            </p:blipFill>
            <p:spPr>
              <a:xfrm>
                <a:off x="2514600" y="3510114"/>
                <a:ext cx="571758" cy="452286"/>
              </a:xfrm>
              <a:prstGeom prst="rect">
                <a:avLst/>
              </a:prstGeom>
            </p:spPr>
          </p:pic>
          <p:sp>
            <p:nvSpPr>
              <p:cNvPr id="31" name="Rectangle 5"/>
              <p:cNvSpPr>
                <a:spLocks noChangeArrowheads="1"/>
              </p:cNvSpPr>
              <p:nvPr/>
            </p:nvSpPr>
            <p:spPr bwMode="auto">
              <a:xfrm>
                <a:off x="2514600" y="3962400"/>
                <a:ext cx="533400" cy="1524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Firewall</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6" name="Group 33"/>
            <p:cNvGrpSpPr/>
            <p:nvPr/>
          </p:nvGrpSpPr>
          <p:grpSpPr>
            <a:xfrm>
              <a:off x="1775925" y="2699970"/>
              <a:ext cx="885407" cy="619858"/>
              <a:chOff x="1371600" y="3429000"/>
              <a:chExt cx="914400" cy="685800"/>
            </a:xfrm>
          </p:grpSpPr>
          <p:pic>
            <p:nvPicPr>
              <p:cNvPr id="28" name="Picture 6" descr="Logical.png"/>
              <p:cNvPicPr>
                <a:picLocks noChangeAspect="1"/>
              </p:cNvPicPr>
              <p:nvPr/>
            </p:nvPicPr>
            <p:blipFill>
              <a:blip r:embed="rId6" cstate="print"/>
              <a:stretch>
                <a:fillRect/>
              </a:stretch>
            </p:blipFill>
            <p:spPr>
              <a:xfrm>
                <a:off x="1600200" y="3429000"/>
                <a:ext cx="445886" cy="445886"/>
              </a:xfrm>
              <a:prstGeom prst="rect">
                <a:avLst/>
              </a:prstGeom>
            </p:spPr>
          </p:pic>
          <p:sp>
            <p:nvSpPr>
              <p:cNvPr id="29" name="Rectangle 5"/>
              <p:cNvSpPr>
                <a:spLocks noChangeArrowheads="1"/>
              </p:cNvSpPr>
              <p:nvPr/>
            </p:nvSpPr>
            <p:spPr bwMode="auto">
              <a:xfrm>
                <a:off x="1371600" y="3886200"/>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Routing / IP Forwarding</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7" name="Group 34"/>
            <p:cNvGrpSpPr/>
            <p:nvPr/>
          </p:nvGrpSpPr>
          <p:grpSpPr>
            <a:xfrm>
              <a:off x="1111870" y="2768843"/>
              <a:ext cx="516487" cy="688731"/>
              <a:chOff x="685800" y="3276600"/>
              <a:chExt cx="533400" cy="762000"/>
            </a:xfrm>
          </p:grpSpPr>
          <p:pic>
            <p:nvPicPr>
              <p:cNvPr id="15" name="Picture 14" descr="RNC_BSC 2.png"/>
              <p:cNvPicPr>
                <a:picLocks noChangeAspect="1"/>
              </p:cNvPicPr>
              <p:nvPr/>
            </p:nvPicPr>
            <p:blipFill>
              <a:blip r:embed="rId7" cstate="print"/>
              <a:stretch>
                <a:fillRect/>
              </a:stretch>
            </p:blipFill>
            <p:spPr>
              <a:xfrm flipH="1">
                <a:off x="685800" y="3276600"/>
                <a:ext cx="512022" cy="512022"/>
              </a:xfrm>
              <a:prstGeom prst="rect">
                <a:avLst/>
              </a:prstGeom>
            </p:spPr>
          </p:pic>
          <p:sp>
            <p:nvSpPr>
              <p:cNvPr id="16" name="Rectangle 5"/>
              <p:cNvSpPr>
                <a:spLocks noChangeArrowheads="1"/>
              </p:cNvSpPr>
              <p:nvPr/>
            </p:nvSpPr>
            <p:spPr bwMode="auto">
              <a:xfrm>
                <a:off x="685800" y="3810000"/>
                <a:ext cx="533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NAT</a:t>
                </a:r>
                <a:endParaRPr kumimoji="0" lang="en-US" sz="1800" b="0" i="0" u="none" strike="noStrike" cap="none" normalizeH="0" baseline="0" dirty="0" smtClean="0">
                  <a:ln>
                    <a:noFill/>
                  </a:ln>
                  <a:solidFill>
                    <a:schemeClr val="tx1"/>
                  </a:solidFill>
                  <a:effectLst/>
                  <a:latin typeface="Arial" pitchFamily="34" charset="0"/>
                </a:endParaRPr>
              </a:p>
            </p:txBody>
          </p:sp>
        </p:grpSp>
      </p:grpSp>
      <p:grpSp>
        <p:nvGrpSpPr>
          <p:cNvPr id="8" name="Group 55"/>
          <p:cNvGrpSpPr/>
          <p:nvPr/>
        </p:nvGrpSpPr>
        <p:grpSpPr>
          <a:xfrm>
            <a:off x="2258039" y="2133587"/>
            <a:ext cx="3781425" cy="2085975"/>
            <a:chOff x="628650" y="1590675"/>
            <a:chExt cx="3781425" cy="2085975"/>
          </a:xfrm>
        </p:grpSpPr>
        <p:grpSp>
          <p:nvGrpSpPr>
            <p:cNvPr id="9" name="Group 30"/>
            <p:cNvGrpSpPr/>
            <p:nvPr/>
          </p:nvGrpSpPr>
          <p:grpSpPr>
            <a:xfrm>
              <a:off x="3358654" y="2850173"/>
              <a:ext cx="885407" cy="619858"/>
              <a:chOff x="3048000" y="4267200"/>
              <a:chExt cx="914400" cy="685800"/>
            </a:xfrm>
          </p:grpSpPr>
          <p:pic>
            <p:nvPicPr>
              <p:cNvPr id="25" name="Picture 8" descr="ONT.png"/>
              <p:cNvPicPr>
                <a:picLocks noChangeAspect="1"/>
              </p:cNvPicPr>
              <p:nvPr/>
            </p:nvPicPr>
            <p:blipFill>
              <a:blip r:embed="rId8" cstate="print"/>
              <a:stretch>
                <a:fillRect/>
              </a:stretch>
            </p:blipFill>
            <p:spPr>
              <a:xfrm>
                <a:off x="3352800" y="4267200"/>
                <a:ext cx="457200" cy="457200"/>
              </a:xfrm>
              <a:prstGeom prst="rect">
                <a:avLst/>
              </a:prstGeom>
            </p:spPr>
          </p:pic>
          <p:pic>
            <p:nvPicPr>
              <p:cNvPr id="26" name="Picture 9" descr="DSL Modem.png"/>
              <p:cNvPicPr>
                <a:picLocks noChangeAspect="1"/>
              </p:cNvPicPr>
              <p:nvPr/>
            </p:nvPicPr>
            <p:blipFill>
              <a:blip r:embed="rId9" cstate="print"/>
              <a:stretch>
                <a:fillRect/>
              </a:stretch>
            </p:blipFill>
            <p:spPr>
              <a:xfrm rot="5400000">
                <a:off x="2963126" y="4428274"/>
                <a:ext cx="458686" cy="136539"/>
              </a:xfrm>
              <a:prstGeom prst="rect">
                <a:avLst/>
              </a:prstGeom>
            </p:spPr>
          </p:pic>
          <p:sp>
            <p:nvSpPr>
              <p:cNvPr id="27" name="Rectangle 5"/>
              <p:cNvSpPr>
                <a:spLocks noChangeArrowheads="1"/>
              </p:cNvSpPr>
              <p:nvPr/>
            </p:nvSpPr>
            <p:spPr bwMode="auto">
              <a:xfrm>
                <a:off x="3048000" y="4724400"/>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Modem / ONT</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0" name="Group 29"/>
            <p:cNvGrpSpPr/>
            <p:nvPr/>
          </p:nvGrpSpPr>
          <p:grpSpPr>
            <a:xfrm>
              <a:off x="2842167" y="2850173"/>
              <a:ext cx="442703" cy="550985"/>
              <a:chOff x="2438400" y="4191000"/>
              <a:chExt cx="457200" cy="609600"/>
            </a:xfrm>
          </p:grpSpPr>
          <p:pic>
            <p:nvPicPr>
              <p:cNvPr id="23" name="Picture 11" descr="L2_L3 Switch 2.png"/>
              <p:cNvPicPr>
                <a:picLocks noChangeAspect="1"/>
              </p:cNvPicPr>
              <p:nvPr/>
            </p:nvPicPr>
            <p:blipFill>
              <a:blip r:embed="rId10" cstate="print"/>
              <a:stretch>
                <a:fillRect/>
              </a:stretch>
            </p:blipFill>
            <p:spPr>
              <a:xfrm>
                <a:off x="2438400" y="4191000"/>
                <a:ext cx="457200" cy="457200"/>
              </a:xfrm>
              <a:prstGeom prst="rect">
                <a:avLst/>
              </a:prstGeom>
            </p:spPr>
          </p:pic>
          <p:sp>
            <p:nvSpPr>
              <p:cNvPr id="24" name="Rectangle 5"/>
              <p:cNvSpPr>
                <a:spLocks noChangeArrowheads="1"/>
              </p:cNvSpPr>
              <p:nvPr/>
            </p:nvSpPr>
            <p:spPr bwMode="auto">
              <a:xfrm>
                <a:off x="2438400" y="4648200"/>
                <a:ext cx="457200" cy="1524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Switch</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1" name="Group 28"/>
            <p:cNvGrpSpPr/>
            <p:nvPr/>
          </p:nvGrpSpPr>
          <p:grpSpPr>
            <a:xfrm>
              <a:off x="2251896" y="2850173"/>
              <a:ext cx="590271" cy="688731"/>
              <a:chOff x="1981200" y="4191000"/>
              <a:chExt cx="609600" cy="762000"/>
            </a:xfrm>
          </p:grpSpPr>
          <p:pic>
            <p:nvPicPr>
              <p:cNvPr id="21" name="Picture 10" descr="CPE Antenna.png"/>
              <p:cNvPicPr>
                <a:picLocks noChangeAspect="1"/>
              </p:cNvPicPr>
              <p:nvPr/>
            </p:nvPicPr>
            <p:blipFill>
              <a:blip r:embed="rId11" cstate="print"/>
              <a:stretch>
                <a:fillRect/>
              </a:stretch>
            </p:blipFill>
            <p:spPr>
              <a:xfrm>
                <a:off x="2133600" y="4191000"/>
                <a:ext cx="313613" cy="486421"/>
              </a:xfrm>
              <a:prstGeom prst="rect">
                <a:avLst/>
              </a:prstGeom>
            </p:spPr>
          </p:pic>
          <p:sp>
            <p:nvSpPr>
              <p:cNvPr id="22" name="Rectangle 5"/>
              <p:cNvSpPr>
                <a:spLocks noChangeArrowheads="1"/>
              </p:cNvSpPr>
              <p:nvPr/>
            </p:nvSpPr>
            <p:spPr bwMode="auto">
              <a:xfrm>
                <a:off x="1981200" y="4724400"/>
                <a:ext cx="6096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Access Point</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2" name="Group 27"/>
            <p:cNvGrpSpPr/>
            <p:nvPr/>
          </p:nvGrpSpPr>
          <p:grpSpPr>
            <a:xfrm>
              <a:off x="1735409" y="2850173"/>
              <a:ext cx="590271" cy="619858"/>
              <a:chOff x="1447800" y="4267200"/>
              <a:chExt cx="609600" cy="685800"/>
            </a:xfrm>
          </p:grpSpPr>
          <p:pic>
            <p:nvPicPr>
              <p:cNvPr id="19" name="Picture 7" descr="VIOP Gateway.png"/>
              <p:cNvPicPr>
                <a:picLocks noChangeAspect="1"/>
              </p:cNvPicPr>
              <p:nvPr/>
            </p:nvPicPr>
            <p:blipFill>
              <a:blip r:embed="rId12" cstate="print"/>
              <a:stretch>
                <a:fillRect/>
              </a:stretch>
            </p:blipFill>
            <p:spPr>
              <a:xfrm>
                <a:off x="1524000" y="4267200"/>
                <a:ext cx="437955" cy="436138"/>
              </a:xfrm>
              <a:prstGeom prst="rect">
                <a:avLst/>
              </a:prstGeom>
            </p:spPr>
          </p:pic>
          <p:sp>
            <p:nvSpPr>
              <p:cNvPr id="20" name="Rectangle 5"/>
              <p:cNvSpPr>
                <a:spLocks noChangeArrowheads="1"/>
              </p:cNvSpPr>
              <p:nvPr/>
            </p:nvSpPr>
            <p:spPr bwMode="auto">
              <a:xfrm>
                <a:off x="1447800" y="4724400"/>
                <a:ext cx="6096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Voice</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13" name="Group 26"/>
            <p:cNvGrpSpPr/>
            <p:nvPr/>
          </p:nvGrpSpPr>
          <p:grpSpPr>
            <a:xfrm>
              <a:off x="960678" y="2850173"/>
              <a:ext cx="848515" cy="697318"/>
              <a:chOff x="457200" y="4114800"/>
              <a:chExt cx="876300" cy="771500"/>
            </a:xfrm>
          </p:grpSpPr>
          <p:sp>
            <p:nvSpPr>
              <p:cNvPr id="17" name="Rectangle 11"/>
              <p:cNvSpPr>
                <a:spLocks noChangeArrowheads="1"/>
              </p:cNvSpPr>
              <p:nvPr/>
            </p:nvSpPr>
            <p:spPr bwMode="auto">
              <a:xfrm>
                <a:off x="457200" y="4572000"/>
                <a:ext cx="876300" cy="3143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algn="ctr"/>
                <a:r>
                  <a:rPr lang="en-US" sz="1000" b="1" dirty="0" err="1" smtClean="0"/>
                  <a:t>MoCA</a:t>
                </a:r>
                <a:r>
                  <a:rPr lang="en-US" sz="1000" b="1" dirty="0" smtClean="0"/>
                  <a:t>/ HPAV/ HPNA3</a:t>
                </a:r>
                <a:endParaRPr lang="en-US" sz="1000" b="1" dirty="0"/>
              </a:p>
            </p:txBody>
          </p:sp>
          <p:pic>
            <p:nvPicPr>
              <p:cNvPr id="18" name="Picture 17" descr="Video VOD.png"/>
              <p:cNvPicPr>
                <a:picLocks noChangeAspect="1"/>
              </p:cNvPicPr>
              <p:nvPr/>
            </p:nvPicPr>
            <p:blipFill>
              <a:blip r:embed="rId13" cstate="print"/>
              <a:stretch>
                <a:fillRect/>
              </a:stretch>
            </p:blipFill>
            <p:spPr>
              <a:xfrm>
                <a:off x="533400" y="4114800"/>
                <a:ext cx="601626" cy="371216"/>
              </a:xfrm>
              <a:prstGeom prst="rect">
                <a:avLst/>
              </a:prstGeom>
            </p:spPr>
          </p:pic>
        </p:grpSp>
        <p:sp>
          <p:nvSpPr>
            <p:cNvPr id="14" name="Rounded Rectangle 13"/>
            <p:cNvSpPr/>
            <p:nvPr/>
          </p:nvSpPr>
          <p:spPr>
            <a:xfrm>
              <a:off x="628650" y="1885949"/>
              <a:ext cx="3781425" cy="17907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343025" y="1590675"/>
              <a:ext cx="2109360" cy="307777"/>
            </a:xfrm>
            <a:prstGeom prst="rect">
              <a:avLst/>
            </a:prstGeom>
            <a:noFill/>
          </p:spPr>
          <p:txBody>
            <a:bodyPr wrap="none" rtlCol="0">
              <a:spAutoFit/>
            </a:bodyPr>
            <a:lstStyle/>
            <a:p>
              <a:r>
                <a:rPr lang="en-US" sz="1400" b="1" dirty="0" smtClean="0"/>
                <a:t>Typical CPE Functions</a:t>
              </a:r>
              <a:endParaRPr lang="en-US" sz="1400" b="1" dirty="0"/>
            </a:p>
          </p:txBody>
        </p:sp>
      </p:grpSp>
      <p:grpSp>
        <p:nvGrpSpPr>
          <p:cNvPr id="38" name="Group 90"/>
          <p:cNvGrpSpPr/>
          <p:nvPr/>
        </p:nvGrpSpPr>
        <p:grpSpPr>
          <a:xfrm>
            <a:off x="7363439" y="2507530"/>
            <a:ext cx="1104900" cy="1340557"/>
            <a:chOff x="7343775" y="1555043"/>
            <a:chExt cx="1104900" cy="1340557"/>
          </a:xfrm>
        </p:grpSpPr>
        <p:sp>
          <p:nvSpPr>
            <p:cNvPr id="37" name="Rounded Rectangle 36"/>
            <p:cNvSpPr/>
            <p:nvPr/>
          </p:nvSpPr>
          <p:spPr>
            <a:xfrm>
              <a:off x="7343775" y="1555043"/>
              <a:ext cx="1104900" cy="1340557"/>
            </a:xfrm>
            <a:prstGeom prst="roundRect">
              <a:avLst>
                <a:gd name="adj" fmla="val 91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51"/>
            <p:cNvGrpSpPr/>
            <p:nvPr/>
          </p:nvGrpSpPr>
          <p:grpSpPr>
            <a:xfrm>
              <a:off x="7354166" y="1823674"/>
              <a:ext cx="1019433" cy="996122"/>
              <a:chOff x="5725391" y="1280749"/>
              <a:chExt cx="1019433" cy="996122"/>
            </a:xfrm>
          </p:grpSpPr>
          <p:grpSp>
            <p:nvGrpSpPr>
              <p:cNvPr id="40" name="Group 31"/>
              <p:cNvGrpSpPr/>
              <p:nvPr/>
            </p:nvGrpSpPr>
            <p:grpSpPr>
              <a:xfrm>
                <a:off x="5725391" y="1826098"/>
                <a:ext cx="532534" cy="450773"/>
                <a:chOff x="3276600" y="3429000"/>
                <a:chExt cx="914400" cy="727341"/>
              </a:xfrm>
            </p:grpSpPr>
            <p:sp>
              <p:nvSpPr>
                <p:cNvPr id="50" name="Rectangle 5"/>
                <p:cNvSpPr>
                  <a:spLocks noChangeArrowheads="1"/>
                </p:cNvSpPr>
                <p:nvPr/>
              </p:nvSpPr>
              <p:spPr bwMode="auto">
                <a:xfrm>
                  <a:off x="3276600" y="3927741"/>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DHCP</a:t>
                  </a:r>
                  <a:endParaRPr kumimoji="0" lang="en-US" sz="1800" b="0" i="0" u="none" strike="noStrike" cap="none" normalizeH="0" baseline="0" dirty="0" smtClean="0">
                    <a:ln>
                      <a:noFill/>
                    </a:ln>
                    <a:solidFill>
                      <a:schemeClr val="tx1"/>
                    </a:solidFill>
                    <a:effectLst/>
                    <a:latin typeface="Arial" pitchFamily="34" charset="0"/>
                  </a:endParaRPr>
                </a:p>
              </p:txBody>
            </p:sp>
            <p:pic>
              <p:nvPicPr>
                <p:cNvPr id="51" name="Picture 13" descr="AAA.png"/>
                <p:cNvPicPr>
                  <a:picLocks noChangeAspect="1"/>
                </p:cNvPicPr>
                <p:nvPr/>
              </p:nvPicPr>
              <p:blipFill>
                <a:blip r:embed="rId4" cstate="print"/>
                <a:stretch>
                  <a:fillRect/>
                </a:stretch>
              </p:blipFill>
              <p:spPr>
                <a:xfrm>
                  <a:off x="3445788" y="3429000"/>
                  <a:ext cx="576024" cy="435218"/>
                </a:xfrm>
                <a:prstGeom prst="rect">
                  <a:avLst/>
                </a:prstGeom>
              </p:spPr>
            </p:pic>
          </p:grpSp>
          <p:grpSp>
            <p:nvGrpSpPr>
              <p:cNvPr id="41" name="Group 32"/>
              <p:cNvGrpSpPr/>
              <p:nvPr/>
            </p:nvGrpSpPr>
            <p:grpSpPr>
              <a:xfrm>
                <a:off x="6411840" y="1327971"/>
                <a:ext cx="332984" cy="374757"/>
                <a:chOff x="2514600" y="3510114"/>
                <a:chExt cx="571758" cy="604686"/>
              </a:xfrm>
            </p:grpSpPr>
            <p:pic>
              <p:nvPicPr>
                <p:cNvPr id="48" name="Picture 4" descr="Firewall.png"/>
                <p:cNvPicPr>
                  <a:picLocks noChangeAspect="1"/>
                </p:cNvPicPr>
                <p:nvPr/>
              </p:nvPicPr>
              <p:blipFill>
                <a:blip r:embed="rId5" cstate="print"/>
                <a:stretch>
                  <a:fillRect/>
                </a:stretch>
              </p:blipFill>
              <p:spPr>
                <a:xfrm>
                  <a:off x="2514600" y="3510114"/>
                  <a:ext cx="571758" cy="452286"/>
                </a:xfrm>
                <a:prstGeom prst="rect">
                  <a:avLst/>
                </a:prstGeom>
              </p:spPr>
            </p:pic>
            <p:sp>
              <p:nvSpPr>
                <p:cNvPr id="49" name="Rectangle 5"/>
                <p:cNvSpPr>
                  <a:spLocks noChangeArrowheads="1"/>
                </p:cNvSpPr>
                <p:nvPr/>
              </p:nvSpPr>
              <p:spPr bwMode="auto">
                <a:xfrm>
                  <a:off x="2514600" y="3962400"/>
                  <a:ext cx="533400" cy="1524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FW</a:t>
                  </a:r>
                  <a:endParaRPr kumimoji="0" lang="en-US" sz="1400" b="0" i="0" u="none" strike="noStrike" cap="none" normalizeH="0" baseline="0" dirty="0" smtClean="0">
                    <a:ln>
                      <a:noFill/>
                    </a:ln>
                    <a:solidFill>
                      <a:schemeClr val="tx1"/>
                    </a:solidFill>
                    <a:effectLst/>
                    <a:latin typeface="Arial" pitchFamily="34" charset="0"/>
                  </a:endParaRPr>
                </a:p>
              </p:txBody>
            </p:sp>
          </p:grpSp>
          <p:pic>
            <p:nvPicPr>
              <p:cNvPr id="46" name="Picture 6" descr="Logical.png"/>
              <p:cNvPicPr>
                <a:picLocks noChangeAspect="1"/>
              </p:cNvPicPr>
              <p:nvPr/>
            </p:nvPicPr>
            <p:blipFill>
              <a:blip r:embed="rId6" cstate="print"/>
              <a:stretch>
                <a:fillRect/>
              </a:stretch>
            </p:blipFill>
            <p:spPr>
              <a:xfrm>
                <a:off x="5876060" y="1280749"/>
                <a:ext cx="259678" cy="276341"/>
              </a:xfrm>
              <a:prstGeom prst="rect">
                <a:avLst/>
              </a:prstGeom>
            </p:spPr>
          </p:pic>
          <p:sp>
            <p:nvSpPr>
              <p:cNvPr id="47" name="Rectangle 5"/>
              <p:cNvSpPr>
                <a:spLocks noChangeArrowheads="1"/>
              </p:cNvSpPr>
              <p:nvPr/>
            </p:nvSpPr>
            <p:spPr bwMode="auto">
              <a:xfrm>
                <a:off x="5742925" y="1564102"/>
                <a:ext cx="591199" cy="150398"/>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Routing / IP Forwarding</a:t>
                </a:r>
                <a:endParaRPr kumimoji="0" lang="en-US" sz="1400" b="0" i="0" u="none" strike="noStrike" cap="none" normalizeH="0" baseline="0" dirty="0" smtClean="0">
                  <a:ln>
                    <a:noFill/>
                  </a:ln>
                  <a:solidFill>
                    <a:schemeClr val="tx1"/>
                  </a:solidFill>
                  <a:effectLst/>
                  <a:latin typeface="Arial" pitchFamily="34" charset="0"/>
                </a:endParaRPr>
              </a:p>
            </p:txBody>
          </p:sp>
          <p:grpSp>
            <p:nvGrpSpPr>
              <p:cNvPr id="42" name="Group 34"/>
              <p:cNvGrpSpPr/>
              <p:nvPr/>
            </p:nvGrpSpPr>
            <p:grpSpPr>
              <a:xfrm>
                <a:off x="6429375" y="1766121"/>
                <a:ext cx="310645" cy="472254"/>
                <a:chOff x="685800" y="3276600"/>
                <a:chExt cx="533400" cy="762000"/>
              </a:xfrm>
            </p:grpSpPr>
            <p:pic>
              <p:nvPicPr>
                <p:cNvPr id="44" name="Picture 43" descr="RNC_BSC 2.png"/>
                <p:cNvPicPr>
                  <a:picLocks noChangeAspect="1"/>
                </p:cNvPicPr>
                <p:nvPr/>
              </p:nvPicPr>
              <p:blipFill>
                <a:blip r:embed="rId7" cstate="print"/>
                <a:stretch>
                  <a:fillRect/>
                </a:stretch>
              </p:blipFill>
              <p:spPr>
                <a:xfrm flipH="1">
                  <a:off x="685800" y="3276600"/>
                  <a:ext cx="512022" cy="512022"/>
                </a:xfrm>
                <a:prstGeom prst="rect">
                  <a:avLst/>
                </a:prstGeom>
              </p:spPr>
            </p:pic>
            <p:sp>
              <p:nvSpPr>
                <p:cNvPr id="45" name="Rectangle 5"/>
                <p:cNvSpPr>
                  <a:spLocks noChangeArrowheads="1"/>
                </p:cNvSpPr>
                <p:nvPr/>
              </p:nvSpPr>
              <p:spPr bwMode="auto">
                <a:xfrm>
                  <a:off x="685800" y="3810000"/>
                  <a:ext cx="533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NAT</a:t>
                  </a:r>
                  <a:endParaRPr kumimoji="0" lang="en-US" sz="1400" b="0" i="0" u="none" strike="noStrike" cap="none" normalizeH="0" baseline="0" dirty="0" smtClean="0">
                    <a:ln>
                      <a:noFill/>
                    </a:ln>
                    <a:solidFill>
                      <a:schemeClr val="tx1"/>
                    </a:solidFill>
                    <a:effectLst/>
                    <a:latin typeface="Arial" pitchFamily="34" charset="0"/>
                  </a:endParaRPr>
                </a:p>
              </p:txBody>
            </p:sp>
          </p:grpSp>
        </p:grpSp>
      </p:grpSp>
      <p:sp>
        <p:nvSpPr>
          <p:cNvPr id="55" name="Right Arrow 54"/>
          <p:cNvSpPr/>
          <p:nvPr/>
        </p:nvSpPr>
        <p:spPr>
          <a:xfrm>
            <a:off x="5972789" y="2838437"/>
            <a:ext cx="1400176"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75"/>
          <p:cNvGrpSpPr/>
          <p:nvPr/>
        </p:nvGrpSpPr>
        <p:grpSpPr>
          <a:xfrm>
            <a:off x="2238989" y="2686037"/>
            <a:ext cx="3781425" cy="1266825"/>
            <a:chOff x="2266950" y="4991100"/>
            <a:chExt cx="3781425" cy="1266825"/>
          </a:xfrm>
        </p:grpSpPr>
        <p:grpSp>
          <p:nvGrpSpPr>
            <p:cNvPr id="52" name="Group 30"/>
            <p:cNvGrpSpPr/>
            <p:nvPr/>
          </p:nvGrpSpPr>
          <p:grpSpPr>
            <a:xfrm>
              <a:off x="4996957" y="5431448"/>
              <a:ext cx="885408" cy="619858"/>
              <a:chOff x="3048000" y="4267200"/>
              <a:chExt cx="914400" cy="685800"/>
            </a:xfrm>
          </p:grpSpPr>
          <p:pic>
            <p:nvPicPr>
              <p:cNvPr id="73" name="Picture 8" descr="ONT.png"/>
              <p:cNvPicPr>
                <a:picLocks noChangeAspect="1"/>
              </p:cNvPicPr>
              <p:nvPr/>
            </p:nvPicPr>
            <p:blipFill>
              <a:blip r:embed="rId8" cstate="print"/>
              <a:stretch>
                <a:fillRect/>
              </a:stretch>
            </p:blipFill>
            <p:spPr>
              <a:xfrm>
                <a:off x="3352800" y="4267200"/>
                <a:ext cx="457200" cy="457200"/>
              </a:xfrm>
              <a:prstGeom prst="rect">
                <a:avLst/>
              </a:prstGeom>
            </p:spPr>
          </p:pic>
          <p:pic>
            <p:nvPicPr>
              <p:cNvPr id="74" name="Picture 9" descr="DSL Modem.png"/>
              <p:cNvPicPr>
                <a:picLocks noChangeAspect="1"/>
              </p:cNvPicPr>
              <p:nvPr/>
            </p:nvPicPr>
            <p:blipFill>
              <a:blip r:embed="rId9" cstate="print"/>
              <a:stretch>
                <a:fillRect/>
              </a:stretch>
            </p:blipFill>
            <p:spPr>
              <a:xfrm rot="5400000">
                <a:off x="2963126" y="4428274"/>
                <a:ext cx="458686" cy="136539"/>
              </a:xfrm>
              <a:prstGeom prst="rect">
                <a:avLst/>
              </a:prstGeom>
            </p:spPr>
          </p:pic>
          <p:sp>
            <p:nvSpPr>
              <p:cNvPr id="75" name="Rectangle 5"/>
              <p:cNvSpPr>
                <a:spLocks noChangeArrowheads="1"/>
              </p:cNvSpPr>
              <p:nvPr/>
            </p:nvSpPr>
            <p:spPr bwMode="auto">
              <a:xfrm>
                <a:off x="3048000" y="4724400"/>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Modem / ONT</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53" name="Group 29"/>
            <p:cNvGrpSpPr/>
            <p:nvPr/>
          </p:nvGrpSpPr>
          <p:grpSpPr>
            <a:xfrm>
              <a:off x="4480467" y="5431448"/>
              <a:ext cx="442703" cy="550985"/>
              <a:chOff x="2438400" y="4191000"/>
              <a:chExt cx="457200" cy="609600"/>
            </a:xfrm>
          </p:grpSpPr>
          <p:pic>
            <p:nvPicPr>
              <p:cNvPr id="71" name="Picture 11" descr="L2_L3 Switch 2.png"/>
              <p:cNvPicPr>
                <a:picLocks noChangeAspect="1"/>
              </p:cNvPicPr>
              <p:nvPr/>
            </p:nvPicPr>
            <p:blipFill>
              <a:blip r:embed="rId10" cstate="print"/>
              <a:stretch>
                <a:fillRect/>
              </a:stretch>
            </p:blipFill>
            <p:spPr>
              <a:xfrm>
                <a:off x="2438400" y="4191000"/>
                <a:ext cx="457200" cy="457200"/>
              </a:xfrm>
              <a:prstGeom prst="rect">
                <a:avLst/>
              </a:prstGeom>
            </p:spPr>
          </p:pic>
          <p:sp>
            <p:nvSpPr>
              <p:cNvPr id="72" name="Rectangle 5"/>
              <p:cNvSpPr>
                <a:spLocks noChangeArrowheads="1"/>
              </p:cNvSpPr>
              <p:nvPr/>
            </p:nvSpPr>
            <p:spPr bwMode="auto">
              <a:xfrm>
                <a:off x="2438400" y="4648200"/>
                <a:ext cx="457200" cy="1524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Switch</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54" name="Group 28"/>
            <p:cNvGrpSpPr/>
            <p:nvPr/>
          </p:nvGrpSpPr>
          <p:grpSpPr>
            <a:xfrm>
              <a:off x="3890196" y="5431448"/>
              <a:ext cx="590271" cy="688731"/>
              <a:chOff x="1981200" y="4191000"/>
              <a:chExt cx="609600" cy="762000"/>
            </a:xfrm>
          </p:grpSpPr>
          <p:pic>
            <p:nvPicPr>
              <p:cNvPr id="69" name="Picture 10" descr="CPE Antenna.png"/>
              <p:cNvPicPr>
                <a:picLocks noChangeAspect="1"/>
              </p:cNvPicPr>
              <p:nvPr/>
            </p:nvPicPr>
            <p:blipFill>
              <a:blip r:embed="rId11" cstate="print"/>
              <a:stretch>
                <a:fillRect/>
              </a:stretch>
            </p:blipFill>
            <p:spPr>
              <a:xfrm>
                <a:off x="2133600" y="4191000"/>
                <a:ext cx="313613" cy="486421"/>
              </a:xfrm>
              <a:prstGeom prst="rect">
                <a:avLst/>
              </a:prstGeom>
            </p:spPr>
          </p:pic>
          <p:sp>
            <p:nvSpPr>
              <p:cNvPr id="70" name="Rectangle 5"/>
              <p:cNvSpPr>
                <a:spLocks noChangeArrowheads="1"/>
              </p:cNvSpPr>
              <p:nvPr/>
            </p:nvSpPr>
            <p:spPr bwMode="auto">
              <a:xfrm>
                <a:off x="1981200" y="4724400"/>
                <a:ext cx="6096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Access Point</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56" name="Group 27"/>
            <p:cNvGrpSpPr/>
            <p:nvPr/>
          </p:nvGrpSpPr>
          <p:grpSpPr>
            <a:xfrm>
              <a:off x="3373706" y="5431448"/>
              <a:ext cx="590270" cy="619858"/>
              <a:chOff x="1447800" y="4267200"/>
              <a:chExt cx="609600" cy="685800"/>
            </a:xfrm>
          </p:grpSpPr>
          <p:pic>
            <p:nvPicPr>
              <p:cNvPr id="67" name="Picture 7" descr="VIOP Gateway.png"/>
              <p:cNvPicPr>
                <a:picLocks noChangeAspect="1"/>
              </p:cNvPicPr>
              <p:nvPr/>
            </p:nvPicPr>
            <p:blipFill>
              <a:blip r:embed="rId12" cstate="print"/>
              <a:stretch>
                <a:fillRect/>
              </a:stretch>
            </p:blipFill>
            <p:spPr>
              <a:xfrm>
                <a:off x="1524000" y="4267200"/>
                <a:ext cx="437955" cy="436138"/>
              </a:xfrm>
              <a:prstGeom prst="rect">
                <a:avLst/>
              </a:prstGeom>
            </p:spPr>
          </p:pic>
          <p:sp>
            <p:nvSpPr>
              <p:cNvPr id="68" name="Rectangle 5"/>
              <p:cNvSpPr>
                <a:spLocks noChangeArrowheads="1"/>
              </p:cNvSpPr>
              <p:nvPr/>
            </p:nvSpPr>
            <p:spPr bwMode="auto">
              <a:xfrm>
                <a:off x="1447800" y="4724400"/>
                <a:ext cx="6096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Voice</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57" name="Group 26"/>
            <p:cNvGrpSpPr/>
            <p:nvPr/>
          </p:nvGrpSpPr>
          <p:grpSpPr>
            <a:xfrm>
              <a:off x="2598978" y="5431448"/>
              <a:ext cx="848515" cy="697318"/>
              <a:chOff x="457200" y="4114800"/>
              <a:chExt cx="876300" cy="771500"/>
            </a:xfrm>
          </p:grpSpPr>
          <p:sp>
            <p:nvSpPr>
              <p:cNvPr id="65" name="Rectangle 11"/>
              <p:cNvSpPr>
                <a:spLocks noChangeArrowheads="1"/>
              </p:cNvSpPr>
              <p:nvPr/>
            </p:nvSpPr>
            <p:spPr bwMode="auto">
              <a:xfrm>
                <a:off x="457200" y="4572000"/>
                <a:ext cx="876300" cy="3143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algn="ctr"/>
                <a:r>
                  <a:rPr lang="en-US" sz="1000" b="1" dirty="0" err="1" smtClean="0"/>
                  <a:t>MoCA</a:t>
                </a:r>
                <a:r>
                  <a:rPr lang="en-US" sz="1000" b="1" dirty="0" smtClean="0"/>
                  <a:t>/ HPAV/ HPNA3</a:t>
                </a:r>
                <a:endParaRPr lang="en-US" sz="1000" b="1" dirty="0"/>
              </a:p>
            </p:txBody>
          </p:sp>
          <p:pic>
            <p:nvPicPr>
              <p:cNvPr id="66" name="Picture 65" descr="Video VOD.png"/>
              <p:cNvPicPr>
                <a:picLocks noChangeAspect="1"/>
              </p:cNvPicPr>
              <p:nvPr/>
            </p:nvPicPr>
            <p:blipFill>
              <a:blip r:embed="rId13" cstate="print"/>
              <a:stretch>
                <a:fillRect/>
              </a:stretch>
            </p:blipFill>
            <p:spPr>
              <a:xfrm>
                <a:off x="533400" y="4114800"/>
                <a:ext cx="601626" cy="371216"/>
              </a:xfrm>
              <a:prstGeom prst="rect">
                <a:avLst/>
              </a:prstGeom>
            </p:spPr>
          </p:pic>
        </p:grpSp>
        <p:sp>
          <p:nvSpPr>
            <p:cNvPr id="63" name="Rounded Rectangle 62"/>
            <p:cNvSpPr/>
            <p:nvPr/>
          </p:nvSpPr>
          <p:spPr>
            <a:xfrm>
              <a:off x="2266950" y="5267325"/>
              <a:ext cx="3781425"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076575" y="4991100"/>
              <a:ext cx="1718740" cy="307777"/>
            </a:xfrm>
            <a:prstGeom prst="rect">
              <a:avLst/>
            </a:prstGeom>
            <a:noFill/>
          </p:spPr>
          <p:txBody>
            <a:bodyPr wrap="none" rtlCol="0">
              <a:spAutoFit/>
            </a:bodyPr>
            <a:lstStyle/>
            <a:p>
              <a:r>
                <a:rPr lang="en-US" sz="1400" b="1" dirty="0" smtClean="0"/>
                <a:t>Simplified L2 CPE</a:t>
              </a:r>
              <a:endParaRPr lang="en-US" sz="1400" b="1" dirty="0"/>
            </a:p>
          </p:txBody>
        </p:sp>
      </p:grpSp>
      <p:grpSp>
        <p:nvGrpSpPr>
          <p:cNvPr id="58" name="Group 89"/>
          <p:cNvGrpSpPr/>
          <p:nvPr/>
        </p:nvGrpSpPr>
        <p:grpSpPr>
          <a:xfrm>
            <a:off x="486391" y="2238363"/>
            <a:ext cx="1095374" cy="2038350"/>
            <a:chOff x="114300" y="1019175"/>
            <a:chExt cx="1447800" cy="3114675"/>
          </a:xfrm>
          <a:solidFill>
            <a:schemeClr val="accent5">
              <a:lumMod val="20000"/>
              <a:lumOff val="80000"/>
            </a:schemeClr>
          </a:solidFill>
          <a:effectLst>
            <a:glow rad="228600">
              <a:schemeClr val="accent1">
                <a:satMod val="175000"/>
                <a:alpha val="40000"/>
              </a:schemeClr>
            </a:glow>
          </a:effectLst>
        </p:grpSpPr>
        <p:sp>
          <p:nvSpPr>
            <p:cNvPr id="89" name="Oval 88"/>
            <p:cNvSpPr/>
            <p:nvPr/>
          </p:nvSpPr>
          <p:spPr>
            <a:xfrm>
              <a:off x="114300" y="1019175"/>
              <a:ext cx="1447800" cy="3114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97" descr="Wireless-Laptop.png"/>
            <p:cNvPicPr>
              <a:picLocks noChangeAspect="1"/>
            </p:cNvPicPr>
            <p:nvPr/>
          </p:nvPicPr>
          <p:blipFill>
            <a:blip r:embed="rId14" cstate="print">
              <a:duotone>
                <a:prstClr val="black"/>
                <a:schemeClr val="accent3">
                  <a:tint val="45000"/>
                  <a:satMod val="400000"/>
                </a:schemeClr>
              </a:duotone>
            </a:blip>
            <a:srcRect/>
            <a:stretch>
              <a:fillRect/>
            </a:stretch>
          </p:blipFill>
          <p:spPr bwMode="auto">
            <a:xfrm flipH="1">
              <a:off x="920637" y="1557434"/>
              <a:ext cx="468956" cy="392502"/>
            </a:xfrm>
            <a:prstGeom prst="rect">
              <a:avLst/>
            </a:prstGeom>
            <a:grpFill/>
            <a:ln w="9525">
              <a:noFill/>
              <a:miter lim="800000"/>
              <a:headEnd/>
              <a:tailEnd/>
            </a:ln>
          </p:spPr>
        </p:pic>
        <p:pic>
          <p:nvPicPr>
            <p:cNvPr id="78" name="Picture 77" descr="Game Controller.png"/>
            <p:cNvPicPr>
              <a:picLocks noChangeAspect="1"/>
            </p:cNvPicPr>
            <p:nvPr/>
          </p:nvPicPr>
          <p:blipFill>
            <a:blip r:embed="rId15" cstate="print">
              <a:duotone>
                <a:prstClr val="black"/>
                <a:schemeClr val="accent5">
                  <a:tint val="45000"/>
                  <a:satMod val="400000"/>
                </a:schemeClr>
              </a:duotone>
            </a:blip>
            <a:stretch>
              <a:fillRect/>
            </a:stretch>
          </p:blipFill>
          <p:spPr>
            <a:xfrm>
              <a:off x="981075" y="2218233"/>
              <a:ext cx="519788" cy="266322"/>
            </a:xfrm>
            <a:prstGeom prst="rect">
              <a:avLst/>
            </a:prstGeom>
            <a:grpFill/>
          </p:spPr>
        </p:pic>
        <p:pic>
          <p:nvPicPr>
            <p:cNvPr id="80" name="Picture 79" descr="Media Gateway.png"/>
            <p:cNvPicPr>
              <a:picLocks noChangeAspect="1"/>
            </p:cNvPicPr>
            <p:nvPr/>
          </p:nvPicPr>
          <p:blipFill>
            <a:blip r:embed="rId16" cstate="print">
              <a:duotone>
                <a:prstClr val="black"/>
                <a:schemeClr val="accent5">
                  <a:tint val="45000"/>
                  <a:satMod val="400000"/>
                </a:schemeClr>
              </a:duotone>
            </a:blip>
            <a:stretch>
              <a:fillRect/>
            </a:stretch>
          </p:blipFill>
          <p:spPr>
            <a:xfrm>
              <a:off x="252780" y="2364128"/>
              <a:ext cx="559558" cy="170628"/>
            </a:xfrm>
            <a:prstGeom prst="rect">
              <a:avLst/>
            </a:prstGeom>
            <a:grpFill/>
          </p:spPr>
        </p:pic>
        <p:grpSp>
          <p:nvGrpSpPr>
            <p:cNvPr id="59" name="Group 49"/>
            <p:cNvGrpSpPr/>
            <p:nvPr/>
          </p:nvGrpSpPr>
          <p:grpSpPr>
            <a:xfrm>
              <a:off x="1071646" y="2552700"/>
              <a:ext cx="390525" cy="552450"/>
              <a:chOff x="1694497" y="3080609"/>
              <a:chExt cx="390525" cy="552450"/>
            </a:xfrm>
            <a:grpFill/>
          </p:grpSpPr>
          <p:pic>
            <p:nvPicPr>
              <p:cNvPr id="82" name="Picture 2" descr="C:\_Project Folder\Icons\smartphone_1.png"/>
              <p:cNvPicPr>
                <a:picLocks noChangeAspect="1" noChangeArrowheads="1"/>
              </p:cNvPicPr>
              <p:nvPr/>
            </p:nvPicPr>
            <p:blipFill>
              <a:blip r:embed="rId17" cstate="print">
                <a:duotone>
                  <a:prstClr val="black"/>
                  <a:schemeClr val="accent3">
                    <a:tint val="45000"/>
                    <a:satMod val="400000"/>
                  </a:schemeClr>
                </a:duotone>
              </a:blip>
              <a:srcRect/>
              <a:stretch>
                <a:fillRect/>
              </a:stretch>
            </p:blipFill>
            <p:spPr bwMode="auto">
              <a:xfrm flipH="1">
                <a:off x="1694497" y="3080609"/>
                <a:ext cx="390525" cy="552450"/>
              </a:xfrm>
              <a:prstGeom prst="rect">
                <a:avLst/>
              </a:prstGeom>
              <a:grpFill/>
            </p:spPr>
          </p:pic>
          <p:pic>
            <p:nvPicPr>
              <p:cNvPr id="83" name="Picture 82" descr="Note.png"/>
              <p:cNvPicPr>
                <a:picLocks noChangeAspect="1"/>
              </p:cNvPicPr>
              <p:nvPr/>
            </p:nvPicPr>
            <p:blipFill>
              <a:blip r:embed="rId18" cstate="print">
                <a:duotone>
                  <a:prstClr val="black"/>
                  <a:schemeClr val="accent1">
                    <a:tint val="45000"/>
                    <a:satMod val="400000"/>
                  </a:schemeClr>
                </a:duotone>
              </a:blip>
              <a:stretch>
                <a:fillRect/>
              </a:stretch>
            </p:blipFill>
            <p:spPr>
              <a:xfrm>
                <a:off x="1751516" y="3336461"/>
                <a:ext cx="138672" cy="166407"/>
              </a:xfrm>
              <a:prstGeom prst="rect">
                <a:avLst/>
              </a:prstGeom>
              <a:grpFill/>
            </p:spPr>
          </p:pic>
        </p:grpSp>
        <p:grpSp>
          <p:nvGrpSpPr>
            <p:cNvPr id="60" name="Group 52"/>
            <p:cNvGrpSpPr/>
            <p:nvPr/>
          </p:nvGrpSpPr>
          <p:grpSpPr>
            <a:xfrm>
              <a:off x="276225" y="1691783"/>
              <a:ext cx="576024" cy="544411"/>
              <a:chOff x="281816" y="2856943"/>
              <a:chExt cx="576024" cy="544411"/>
            </a:xfrm>
            <a:grpFill/>
          </p:grpSpPr>
          <p:pic>
            <p:nvPicPr>
              <p:cNvPr id="85" name="Picture 84" descr="Generic Box 2.png"/>
              <p:cNvPicPr>
                <a:picLocks noChangeAspect="1"/>
              </p:cNvPicPr>
              <p:nvPr/>
            </p:nvPicPr>
            <p:blipFill>
              <a:blip r:embed="rId19" cstate="print">
                <a:duotone>
                  <a:prstClr val="black"/>
                  <a:schemeClr val="accent5">
                    <a:tint val="45000"/>
                    <a:satMod val="400000"/>
                  </a:schemeClr>
                </a:duotone>
              </a:blip>
              <a:stretch>
                <a:fillRect/>
              </a:stretch>
            </p:blipFill>
            <p:spPr>
              <a:xfrm>
                <a:off x="281816" y="3237080"/>
                <a:ext cx="576024" cy="164274"/>
              </a:xfrm>
              <a:prstGeom prst="rect">
                <a:avLst/>
              </a:prstGeom>
              <a:grpFill/>
            </p:spPr>
          </p:pic>
          <p:pic>
            <p:nvPicPr>
              <p:cNvPr id="86" name="Picture 85" descr="Plasma TV.png"/>
              <p:cNvPicPr>
                <a:picLocks noChangeAspect="1"/>
              </p:cNvPicPr>
              <p:nvPr/>
            </p:nvPicPr>
            <p:blipFill>
              <a:blip r:embed="rId20" cstate="print">
                <a:duotone>
                  <a:prstClr val="black"/>
                  <a:schemeClr val="accent5">
                    <a:tint val="45000"/>
                    <a:satMod val="400000"/>
                  </a:schemeClr>
                </a:duotone>
              </a:blip>
              <a:stretch>
                <a:fillRect/>
              </a:stretch>
            </p:blipFill>
            <p:spPr>
              <a:xfrm>
                <a:off x="319686" y="2856943"/>
                <a:ext cx="501355" cy="358415"/>
              </a:xfrm>
              <a:prstGeom prst="rect">
                <a:avLst/>
              </a:prstGeom>
              <a:grpFill/>
            </p:spPr>
          </p:pic>
        </p:grpSp>
        <p:pic>
          <p:nvPicPr>
            <p:cNvPr id="87" name="Picture 86" descr="Monitor_CPU.png"/>
            <p:cNvPicPr>
              <a:picLocks noChangeAspect="1"/>
            </p:cNvPicPr>
            <p:nvPr/>
          </p:nvPicPr>
          <p:blipFill>
            <a:blip r:embed="rId21" cstate="print">
              <a:duotone>
                <a:prstClr val="black"/>
                <a:schemeClr val="accent3">
                  <a:tint val="45000"/>
                  <a:satMod val="400000"/>
                </a:schemeClr>
              </a:duotone>
            </a:blip>
            <a:stretch>
              <a:fillRect/>
            </a:stretch>
          </p:blipFill>
          <p:spPr>
            <a:xfrm>
              <a:off x="421788" y="3332741"/>
              <a:ext cx="770166" cy="480020"/>
            </a:xfrm>
            <a:prstGeom prst="rect">
              <a:avLst/>
            </a:prstGeom>
            <a:grpFill/>
          </p:spPr>
        </p:pic>
        <p:pic>
          <p:nvPicPr>
            <p:cNvPr id="88" name="Picture 87" descr="Multi Media.png"/>
            <p:cNvPicPr>
              <a:picLocks noChangeAspect="1"/>
            </p:cNvPicPr>
            <p:nvPr/>
          </p:nvPicPr>
          <p:blipFill>
            <a:blip r:embed="rId22" cstate="print">
              <a:duotone>
                <a:prstClr val="black"/>
                <a:schemeClr val="accent5">
                  <a:tint val="45000"/>
                  <a:satMod val="400000"/>
                </a:schemeClr>
              </a:duotone>
            </a:blip>
            <a:stretch>
              <a:fillRect/>
            </a:stretch>
          </p:blipFill>
          <p:spPr>
            <a:xfrm>
              <a:off x="251852" y="2666399"/>
              <a:ext cx="582425" cy="435218"/>
            </a:xfrm>
            <a:prstGeom prst="rect">
              <a:avLst/>
            </a:prstGeom>
            <a:grpFill/>
          </p:spPr>
        </p:pic>
      </p:grpSp>
      <p:sp>
        <p:nvSpPr>
          <p:cNvPr id="98" name="Content Placeholder 37"/>
          <p:cNvSpPr>
            <a:spLocks noGrp="1"/>
          </p:cNvSpPr>
          <p:nvPr>
            <p:ph sz="quarter" idx="4294967295"/>
          </p:nvPr>
        </p:nvSpPr>
        <p:spPr>
          <a:xfrm>
            <a:off x="2820014" y="4609171"/>
            <a:ext cx="3105150" cy="1618352"/>
          </a:xfrm>
          <a:prstGeom prst="rect">
            <a:avLst/>
          </a:prstGeom>
        </p:spPr>
        <p:txBody>
          <a:bodyPr>
            <a:normAutofit/>
          </a:bodyPr>
          <a:lstStyle/>
          <a:p>
            <a:r>
              <a:rPr lang="en-US" sz="1600" noProof="0" dirty="0" smtClean="0"/>
              <a:t>A Simplified CPE</a:t>
            </a:r>
          </a:p>
          <a:p>
            <a:pPr lvl="1"/>
            <a:r>
              <a:rPr lang="en-US" sz="1400" noProof="0" dirty="0" smtClean="0"/>
              <a:t>Remove CPE barriers to service innovation</a:t>
            </a:r>
          </a:p>
          <a:p>
            <a:pPr lvl="1"/>
            <a:r>
              <a:rPr lang="en-US" sz="1400" noProof="0" dirty="0" smtClean="0"/>
              <a:t>Lower complexity &amp; cost</a:t>
            </a:r>
          </a:p>
        </p:txBody>
      </p:sp>
      <p:sp>
        <p:nvSpPr>
          <p:cNvPr id="99" name="Content Placeholder 37"/>
          <p:cNvSpPr txBox="1">
            <a:spLocks/>
          </p:cNvSpPr>
          <p:nvPr/>
        </p:nvSpPr>
        <p:spPr>
          <a:xfrm>
            <a:off x="6000750" y="4580596"/>
            <a:ext cx="3086714" cy="1713601"/>
          </a:xfrm>
          <a:prstGeom prst="rect">
            <a:avLst/>
          </a:prstGeom>
        </p:spPr>
        <p:txBody>
          <a:bodyPr vert="horz" lIns="0" tIns="45720" rIns="91440" bIns="45720" rtlCol="0">
            <a:normAutofit/>
          </a:bodyPr>
          <a:lstStyle/>
          <a:p>
            <a:pPr marL="112713" marR="0" lvl="0" indent="-112713" defTabSz="914400" rtl="0" eaLnBrk="1" fontAlgn="auto" latinLnBrk="0" hangingPunct="1">
              <a:lnSpc>
                <a:spcPct val="100000"/>
              </a:lnSpc>
              <a:spcBef>
                <a:spcPts val="800"/>
              </a:spcBef>
              <a:spcAft>
                <a:spcPts val="400"/>
              </a:spcAft>
              <a:buClr>
                <a:schemeClr val="tx1"/>
              </a:buClr>
              <a:buSzPct val="25000"/>
              <a:buFont typeface="Arial" pitchFamily="34" charset="0"/>
              <a:buChar char=" "/>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mn-cs"/>
              </a:rPr>
              <a:t>In Network </a:t>
            </a:r>
            <a:r>
              <a:rPr kumimoji="0" lang="en-US" sz="1600" b="0" i="0" u="none" strike="noStrike" kern="1200" cap="none" spc="0" normalizeH="0" noProof="0" dirty="0" smtClean="0">
                <a:ln>
                  <a:noFill/>
                </a:ln>
                <a:solidFill>
                  <a:schemeClr val="tx1"/>
                </a:solidFill>
                <a:effectLst/>
                <a:uLnTx/>
                <a:uFillTx/>
                <a:latin typeface="Arial" pitchFamily="34" charset="0"/>
                <a:ea typeface="+mn-ea"/>
                <a:cs typeface="+mn-cs"/>
              </a:rPr>
              <a:t>CPE functions</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569913" marR="0" lvl="1" indent="-225425" defTabSz="914400" rtl="0" eaLnBrk="1" fontAlgn="auto" latinLnBrk="0" hangingPunct="1">
              <a:lnSpc>
                <a:spcPct val="100000"/>
              </a:lnSpc>
              <a:spcBef>
                <a:spcPts val="0"/>
              </a:spcBef>
              <a:spcAft>
                <a:spcPts val="500"/>
              </a:spcAft>
              <a:buClr>
                <a:schemeClr val="tx1"/>
              </a:buClr>
              <a:buSzPct val="90000"/>
              <a:buFont typeface="Wingdings" pitchFamily="2" charset="2"/>
              <a:buChar char="§"/>
              <a:tabLst/>
              <a:defRPr/>
            </a:pPr>
            <a:r>
              <a:rPr lang="en-US" sz="1400" noProof="0" dirty="0" smtClean="0">
                <a:latin typeface="Arial" pitchFamily="34" charset="0"/>
              </a:rPr>
              <a:t>Leverage &amp; integrate </a:t>
            </a:r>
            <a:r>
              <a:rPr lang="en-US" sz="1400" dirty="0" smtClean="0">
                <a:latin typeface="Arial" pitchFamily="34" charset="0"/>
              </a:rPr>
              <a:t>with other network services</a:t>
            </a:r>
          </a:p>
          <a:p>
            <a:pPr marL="569913" lvl="1" indent="-225425">
              <a:spcAft>
                <a:spcPts val="500"/>
              </a:spcAft>
              <a:buClr>
                <a:schemeClr val="tx1"/>
              </a:buClr>
              <a:buSzPct val="90000"/>
              <a:buFont typeface="Wingdings" pitchFamily="2" charset="2"/>
              <a:buChar char="§"/>
            </a:pPr>
            <a:r>
              <a:rPr lang="en-US" sz="1400" dirty="0" smtClean="0">
                <a:latin typeface="Arial" pitchFamily="34" charset="0"/>
              </a:rPr>
              <a:t>Centralize &amp; consolidate</a:t>
            </a:r>
          </a:p>
          <a:p>
            <a:pPr marL="569913" lvl="1" indent="-225425">
              <a:spcAft>
                <a:spcPts val="500"/>
              </a:spcAft>
              <a:buClr>
                <a:schemeClr val="tx1"/>
              </a:buClr>
              <a:buSzPct val="90000"/>
              <a:buFont typeface="Wingdings" pitchFamily="2" charset="2"/>
              <a:buChar cha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mn-cs"/>
              </a:rPr>
              <a:t>Seamlessly integrate with </a:t>
            </a:r>
            <a:r>
              <a:rPr lang="en-US" sz="1400" dirty="0" smtClean="0">
                <a:latin typeface="Arial" pitchFamily="34" charset="0"/>
              </a:rPr>
              <a:t>mobile &amp; </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mn-cs"/>
              </a:rPr>
              <a:t>cloud based</a:t>
            </a:r>
            <a:r>
              <a:rPr kumimoji="0" lang="en-US" sz="1400" b="0" i="0" u="none" strike="noStrike" kern="1200" cap="none" spc="0" normalizeH="0" noProof="0" dirty="0" smtClean="0">
                <a:ln>
                  <a:noFill/>
                </a:ln>
                <a:solidFill>
                  <a:schemeClr val="tx1"/>
                </a:solidFill>
                <a:effectLst/>
                <a:uLnTx/>
                <a:uFillTx/>
                <a:latin typeface="Arial" pitchFamily="34" charset="0"/>
                <a:ea typeface="+mn-ea"/>
                <a:cs typeface="+mn-cs"/>
              </a:rPr>
              <a:t> services</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
        <p:nvSpPr>
          <p:cNvPr id="100" name="Content Placeholder 37"/>
          <p:cNvSpPr txBox="1">
            <a:spLocks/>
          </p:cNvSpPr>
          <p:nvPr/>
        </p:nvSpPr>
        <p:spPr>
          <a:xfrm>
            <a:off x="19664" y="4609171"/>
            <a:ext cx="2781301" cy="1513577"/>
          </a:xfrm>
          <a:prstGeom prst="rect">
            <a:avLst/>
          </a:prstGeom>
        </p:spPr>
        <p:txBody>
          <a:bodyPr vert="horz" lIns="0" tIns="45720" rIns="91440" bIns="45720" rtlCol="0">
            <a:normAutofit lnSpcReduction="10000"/>
          </a:bodyPr>
          <a:lstStyle/>
          <a:p>
            <a:pPr marL="112713" marR="0" lvl="0" indent="-112713" algn="l" defTabSz="914400" rtl="0" eaLnBrk="1" fontAlgn="auto" latinLnBrk="0" hangingPunct="1">
              <a:lnSpc>
                <a:spcPct val="100000"/>
              </a:lnSpc>
              <a:spcBef>
                <a:spcPts val="800"/>
              </a:spcBef>
              <a:spcAft>
                <a:spcPts val="400"/>
              </a:spcAft>
              <a:buClr>
                <a:schemeClr val="tx1"/>
              </a:buClr>
              <a:buSzPct val="25000"/>
              <a:buFont typeface="Arial" pitchFamily="34" charset="0"/>
              <a:buChar char=" "/>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mn-cs"/>
              </a:rPr>
              <a:t>Direct Connect</a:t>
            </a:r>
          </a:p>
          <a:p>
            <a:pPr marL="569913" marR="0" lvl="1" indent="-225425" algn="l" defTabSz="914400" rtl="0" eaLnBrk="1" fontAlgn="auto" latinLnBrk="0" hangingPunct="1">
              <a:lnSpc>
                <a:spcPct val="100000"/>
              </a:lnSpc>
              <a:spcBef>
                <a:spcPts val="0"/>
              </a:spcBef>
              <a:spcAft>
                <a:spcPts val="500"/>
              </a:spcAft>
              <a:buClr>
                <a:schemeClr val="tx1"/>
              </a:buClr>
              <a:buSzPct val="90000"/>
              <a:buFont typeface="Wingdings" pitchFamily="2" charset="2"/>
              <a:buChar char="§"/>
              <a:tabLst/>
              <a:defRPr/>
            </a:pPr>
            <a:r>
              <a:rPr lang="en-US" sz="1400" dirty="0" smtClean="0">
                <a:latin typeface="Arial" pitchFamily="34" charset="0"/>
              </a:rPr>
              <a:t>Extend reach &amp; visibility into the home</a:t>
            </a:r>
          </a:p>
          <a:p>
            <a:pPr marL="569913" marR="0" lvl="1" indent="-225425" algn="l" defTabSz="914400" rtl="0" eaLnBrk="1" fontAlgn="auto" latinLnBrk="0" hangingPunct="1">
              <a:lnSpc>
                <a:spcPct val="100000"/>
              </a:lnSpc>
              <a:spcBef>
                <a:spcPts val="0"/>
              </a:spcBef>
              <a:spcAft>
                <a:spcPts val="500"/>
              </a:spcAft>
              <a:buClr>
                <a:schemeClr val="tx1"/>
              </a:buClr>
              <a:buSzPct val="90000"/>
              <a:buFont typeface="Wingdings" pitchFamily="2" charset="2"/>
              <a:buChar char="§"/>
              <a:tabLst/>
              <a:defRPr/>
            </a:pPr>
            <a:r>
              <a:rPr lang="en-US" sz="1400" dirty="0" smtClean="0">
                <a:latin typeface="Arial" pitchFamily="34" charset="0"/>
              </a:rPr>
              <a:t>Per device awareness &amp; state</a:t>
            </a:r>
          </a:p>
          <a:p>
            <a:pPr marL="569913" marR="0" lvl="1" indent="-225425" algn="l" defTabSz="914400" rtl="0" eaLnBrk="1" fontAlgn="auto" latinLnBrk="0" hangingPunct="1">
              <a:lnSpc>
                <a:spcPct val="100000"/>
              </a:lnSpc>
              <a:spcBef>
                <a:spcPts val="0"/>
              </a:spcBef>
              <a:spcAft>
                <a:spcPts val="500"/>
              </a:spcAft>
              <a:buClr>
                <a:schemeClr val="tx1"/>
              </a:buClr>
              <a:buSzPct val="90000"/>
              <a:buFont typeface="Wingdings" pitchFamily="2" charset="2"/>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mn-cs"/>
              </a:rPr>
              <a:t>Simplified user experience</a:t>
            </a: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93" name="Content Placeholder 2"/>
          <p:cNvSpPr txBox="1">
            <a:spLocks/>
          </p:cNvSpPr>
          <p:nvPr/>
        </p:nvSpPr>
        <p:spPr>
          <a:xfrm>
            <a:off x="297790" y="1121256"/>
            <a:ext cx="8229600" cy="855028"/>
          </a:xfrm>
          <a:prstGeom prst="rect">
            <a:avLst/>
          </a:prstGeom>
        </p:spPr>
        <p:txBody>
          <a:bodyPr vert="horz" lIns="0" tIns="45720" rIns="91440" bIns="45720" rtlCol="0">
            <a:noAutofit/>
          </a:bodyPr>
          <a:lstStyle/>
          <a:p>
            <a:pPr marL="569913" marR="0" lvl="1" indent="-225425" algn="l" defTabSz="914400" rtl="0" eaLnBrk="1" fontAlgn="auto" latinLnBrk="0" hangingPunct="1">
              <a:lnSpc>
                <a:spcPct val="100000"/>
              </a:lnSpc>
              <a:spcBef>
                <a:spcPts val="0"/>
              </a:spcBef>
              <a:spcAft>
                <a:spcPts val="500"/>
              </a:spcAft>
              <a:buClr>
                <a:schemeClr val="tx1"/>
              </a:buClr>
              <a:buSzPct val="90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mn-cs"/>
              </a:rPr>
              <a:t>Simplify the device required on the customer premise</a:t>
            </a:r>
          </a:p>
          <a:p>
            <a:pPr marL="569913" marR="0" lvl="1" indent="-225425" algn="l" defTabSz="914400" rtl="0" eaLnBrk="1" fontAlgn="auto" latinLnBrk="0" hangingPunct="1">
              <a:lnSpc>
                <a:spcPct val="100000"/>
              </a:lnSpc>
              <a:spcBef>
                <a:spcPts val="0"/>
              </a:spcBef>
              <a:spcAft>
                <a:spcPts val="500"/>
              </a:spcAft>
              <a:buClr>
                <a:schemeClr val="tx1"/>
              </a:buClr>
              <a:buSzPct val="90000"/>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mn-cs"/>
              </a:rPr>
              <a:t>Centralize key CPE functions &amp; integrate them into the network edge</a:t>
            </a:r>
          </a:p>
        </p:txBody>
      </p:sp>
      <p:sp>
        <p:nvSpPr>
          <p:cNvPr id="94" name="Text Box 15"/>
          <p:cNvSpPr txBox="1">
            <a:spLocks noChangeArrowheads="1"/>
          </p:cNvSpPr>
          <p:nvPr/>
        </p:nvSpPr>
        <p:spPr bwMode="auto">
          <a:xfrm>
            <a:off x="7379059" y="1963125"/>
            <a:ext cx="902775" cy="27699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s-ES_tradnl" sz="1000" b="1" dirty="0" smtClean="0"/>
              <a:t>BNG / PE </a:t>
            </a:r>
            <a:r>
              <a:rPr lang="es-ES_tradnl" sz="1000" b="1" dirty="0"/>
              <a:t>in SP Network</a:t>
            </a:r>
            <a:endParaRPr lang="en-US" sz="1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par>
                                <p:cTn id="11" presetID="2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par>
                          <p:cTn id="14" fill="hold">
                            <p:stCondLst>
                              <p:cond delay="500"/>
                            </p:stCondLst>
                            <p:childTnLst>
                              <p:par>
                                <p:cTn id="15" presetID="8" presetClass="exit" presetSubtype="16" fill="hold" nodeType="afterEffect">
                                  <p:stCondLst>
                                    <p:cond delay="0"/>
                                  </p:stCondLst>
                                  <p:childTnLst>
                                    <p:animEffect transition="out" filter="diamond(in)">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par>
                          <p:cTn id="18" fill="hold">
                            <p:stCondLst>
                              <p:cond delay="1500"/>
                            </p:stCondLst>
                            <p:childTnLst>
                              <p:par>
                                <p:cTn id="19" presetID="5" presetClass="exit" presetSubtype="10" fill="hold" grpId="1" nodeType="afterEffect">
                                  <p:stCondLst>
                                    <p:cond delay="0"/>
                                  </p:stCondLst>
                                  <p:childTnLst>
                                    <p:animEffect transition="out" filter="checkerboard(across)">
                                      <p:cBhvr>
                                        <p:cTn id="20" dur="500"/>
                                        <p:tgtEl>
                                          <p:spTgt spid="55"/>
                                        </p:tgtEl>
                                      </p:cBhvr>
                                    </p:animEffect>
                                    <p:set>
                                      <p:cBhvr>
                                        <p:cTn id="21" dur="1" fill="hold">
                                          <p:stCondLst>
                                            <p:cond delay="499"/>
                                          </p:stCondLst>
                                        </p:cTn>
                                        <p:tgtEl>
                                          <p:spTgt spid="55"/>
                                        </p:tgtEl>
                                        <p:attrNameLst>
                                          <p:attrName>style.visibility</p:attrName>
                                        </p:attrNameLst>
                                      </p:cBhvr>
                                      <p:to>
                                        <p:strVal val="hidden"/>
                                      </p:to>
                                    </p:set>
                                  </p:childTnLst>
                                </p:cTn>
                              </p:par>
                              <p:par>
                                <p:cTn id="22" presetID="8" presetClass="entr" presetSubtype="16"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diamond(in)">
                                      <p:cBhvr>
                                        <p:cTn id="24" dur="2000"/>
                                        <p:tgtEl>
                                          <p:spTgt spid="43"/>
                                        </p:tgtEl>
                                      </p:cBhvr>
                                    </p:animEffect>
                                  </p:childTnLst>
                                </p:cTn>
                              </p:par>
                            </p:childTnLst>
                          </p:cTn>
                        </p:par>
                        <p:par>
                          <p:cTn id="25" fill="hold">
                            <p:stCondLst>
                              <p:cond delay="3500"/>
                            </p:stCondLst>
                            <p:childTnLst>
                              <p:par>
                                <p:cTn id="26" presetID="8" presetClass="entr" presetSubtype="16"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amond(in)">
                                      <p:cBhvr>
                                        <p:cTn id="28" dur="2000"/>
                                        <p:tgtEl>
                                          <p:spTgt spid="58"/>
                                        </p:tgtEl>
                                      </p:cBhvr>
                                    </p:animEffect>
                                  </p:childTnLst>
                                </p:cTn>
                              </p:par>
                            </p:childTnLst>
                          </p:cTn>
                        </p:par>
                        <p:par>
                          <p:cTn id="29" fill="hold">
                            <p:stCondLst>
                              <p:cond delay="5500"/>
                            </p:stCondLst>
                            <p:childTnLst>
                              <p:par>
                                <p:cTn id="30" presetID="22" presetClass="entr" presetSubtype="8" fill="hold" nodeType="after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left)">
                                      <p:cBhvr>
                                        <p:cTn id="32" dur="10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500" fill="hold"/>
                                        <p:tgtEl>
                                          <p:spTgt spid="100"/>
                                        </p:tgtEl>
                                        <p:attrNameLst>
                                          <p:attrName>ppt_x</p:attrName>
                                        </p:attrNameLst>
                                      </p:cBhvr>
                                      <p:tavLst>
                                        <p:tav tm="0">
                                          <p:val>
                                            <p:strVal val="#ppt_x"/>
                                          </p:val>
                                        </p:tav>
                                        <p:tav tm="100000">
                                          <p:val>
                                            <p:strVal val="#ppt_x"/>
                                          </p:val>
                                        </p:tav>
                                      </p:tavLst>
                                    </p:anim>
                                    <p:anim calcmode="lin" valueType="num">
                                      <p:cBhvr additive="base">
                                        <p:cTn id="38" dur="500" fill="hold"/>
                                        <p:tgtEl>
                                          <p:spTgt spid="100"/>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98">
                                            <p:txEl>
                                              <p:pRg st="0" end="0"/>
                                            </p:txEl>
                                          </p:spTgt>
                                        </p:tgtEl>
                                        <p:attrNameLst>
                                          <p:attrName>style.visibility</p:attrName>
                                        </p:attrNameLst>
                                      </p:cBhvr>
                                      <p:to>
                                        <p:strVal val="visible"/>
                                      </p:to>
                                    </p:set>
                                    <p:anim calcmode="lin" valueType="num">
                                      <p:cBhvr additive="base">
                                        <p:cTn id="41"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8">
                                            <p:txEl>
                                              <p:pRg st="0" end="0"/>
                                            </p:txEl>
                                          </p:spTgt>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98">
                                            <p:txEl>
                                              <p:pRg st="1" end="1"/>
                                            </p:txEl>
                                          </p:spTgt>
                                        </p:tgtEl>
                                        <p:attrNameLst>
                                          <p:attrName>style.visibility</p:attrName>
                                        </p:attrNameLst>
                                      </p:cBhvr>
                                      <p:to>
                                        <p:strVal val="visible"/>
                                      </p:to>
                                    </p:set>
                                    <p:anim calcmode="lin" valueType="num">
                                      <p:cBhvr additive="base">
                                        <p:cTn id="45"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8">
                                            <p:txEl>
                                              <p:pRg st="1" end="1"/>
                                            </p:tx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98">
                                            <p:txEl>
                                              <p:pRg st="2" end="2"/>
                                            </p:txEl>
                                          </p:spTgt>
                                        </p:tgtEl>
                                        <p:attrNameLst>
                                          <p:attrName>style.visibility</p:attrName>
                                        </p:attrNameLst>
                                      </p:cBhvr>
                                      <p:to>
                                        <p:strVal val="visible"/>
                                      </p:to>
                                    </p:set>
                                    <p:anim calcmode="lin" valueType="num">
                                      <p:cBhvr additive="base">
                                        <p:cTn id="49"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8">
                                            <p:txEl>
                                              <p:pRg st="2" end="2"/>
                                            </p:txEl>
                                          </p:spTgt>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99"/>
                                        </p:tgtEl>
                                        <p:attrNameLst>
                                          <p:attrName>style.visibility</p:attrName>
                                        </p:attrNameLst>
                                      </p:cBhvr>
                                      <p:to>
                                        <p:strVal val="visible"/>
                                      </p:to>
                                    </p:set>
                                    <p:anim calcmode="lin" valueType="num">
                                      <p:cBhvr additive="base">
                                        <p:cTn id="53" dur="500" fill="hold"/>
                                        <p:tgtEl>
                                          <p:spTgt spid="99"/>
                                        </p:tgtEl>
                                        <p:attrNameLst>
                                          <p:attrName>ppt_x</p:attrName>
                                        </p:attrNameLst>
                                      </p:cBhvr>
                                      <p:tavLst>
                                        <p:tav tm="0">
                                          <p:val>
                                            <p:strVal val="#ppt_x"/>
                                          </p:val>
                                        </p:tav>
                                        <p:tav tm="100000">
                                          <p:val>
                                            <p:strVal val="#ppt_x"/>
                                          </p:val>
                                        </p:tav>
                                      </p:tavLst>
                                    </p:anim>
                                    <p:anim calcmode="lin" valueType="num">
                                      <p:cBhvr additive="base">
                                        <p:cTn id="54" dur="500" fill="hold"/>
                                        <p:tgtEl>
                                          <p:spTgt spid="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98" grpId="0" build="p"/>
      <p:bldP spid="99" grpId="0"/>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rapezoid 133"/>
          <p:cNvSpPr/>
          <p:nvPr/>
        </p:nvSpPr>
        <p:spPr>
          <a:xfrm>
            <a:off x="4376136" y="1589305"/>
            <a:ext cx="3352800" cy="925285"/>
          </a:xfrm>
          <a:prstGeom prst="trapezoid">
            <a:avLst>
              <a:gd name="adj" fmla="val 102778"/>
            </a:avLst>
          </a:prstGeom>
          <a:gradFill>
            <a:gsLst>
              <a:gs pos="0">
                <a:srgbClr val="8488C4">
                  <a:alpha val="34000"/>
                </a:srgbClr>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3" name="Trapezoid 132"/>
          <p:cNvSpPr/>
          <p:nvPr/>
        </p:nvSpPr>
        <p:spPr>
          <a:xfrm>
            <a:off x="881734" y="1600195"/>
            <a:ext cx="3352800" cy="925285"/>
          </a:xfrm>
          <a:prstGeom prst="trapezoid">
            <a:avLst>
              <a:gd name="adj" fmla="val 102778"/>
            </a:avLst>
          </a:prstGeom>
          <a:gradFill>
            <a:gsLst>
              <a:gs pos="0">
                <a:srgbClr val="8488C4">
                  <a:alpha val="34000"/>
                </a:srgbClr>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3" name="Group 96"/>
          <p:cNvGrpSpPr>
            <a:grpSpLocks/>
          </p:cNvGrpSpPr>
          <p:nvPr/>
        </p:nvGrpSpPr>
        <p:grpSpPr bwMode="auto">
          <a:xfrm>
            <a:off x="5268703" y="1066794"/>
            <a:ext cx="1534885" cy="806158"/>
            <a:chOff x="233" y="2861"/>
            <a:chExt cx="969" cy="685"/>
          </a:xfrm>
          <a:solidFill>
            <a:schemeClr val="bg1">
              <a:lumMod val="65000"/>
            </a:schemeClr>
          </a:solidFill>
        </p:grpSpPr>
        <p:sp>
          <p:nvSpPr>
            <p:cNvPr id="103" name="Oval 102"/>
            <p:cNvSpPr>
              <a:spLocks noChangeArrowheads="1"/>
            </p:cNvSpPr>
            <p:nvPr/>
          </p:nvSpPr>
          <p:spPr bwMode="auto">
            <a:xfrm>
              <a:off x="233" y="3048"/>
              <a:ext cx="352" cy="352"/>
            </a:xfrm>
            <a:prstGeom prst="ellipse">
              <a:avLst/>
            </a:prstGeom>
            <a:grpFill/>
            <a:ln w="9525" algn="ctr">
              <a:noFill/>
              <a:round/>
              <a:headEnd/>
              <a:tailEnd/>
            </a:ln>
          </p:spPr>
          <p:txBody>
            <a:bodyPr wrap="none" lIns="72000" tIns="72000" rIns="72000" bIns="72000" anchor="ctr"/>
            <a:lstStyle/>
            <a:p>
              <a:pPr algn="ctr" rtl="0" fontAlgn="base">
                <a:spcBef>
                  <a:spcPct val="0"/>
                </a:spcBef>
                <a:spcAft>
                  <a:spcPct val="0"/>
                </a:spcAft>
              </a:pPr>
              <a:endParaRPr lang="en-US" sz="2400" b="1" kern="1200">
                <a:solidFill>
                  <a:srgbClr val="F6A01A"/>
                </a:solidFill>
                <a:latin typeface="Arial" charset="0"/>
                <a:ea typeface="ＭＳ Ｐゴシック"/>
                <a:cs typeface="Arial"/>
              </a:endParaRPr>
            </a:p>
          </p:txBody>
        </p:sp>
        <p:sp>
          <p:nvSpPr>
            <p:cNvPr id="104" name="Oval 103"/>
            <p:cNvSpPr>
              <a:spLocks noChangeArrowheads="1"/>
            </p:cNvSpPr>
            <p:nvPr/>
          </p:nvSpPr>
          <p:spPr bwMode="auto">
            <a:xfrm>
              <a:off x="850" y="3023"/>
              <a:ext cx="352" cy="352"/>
            </a:xfrm>
            <a:prstGeom prst="ellipse">
              <a:avLst/>
            </a:prstGeom>
            <a:grpFill/>
            <a:ln w="9525" algn="ctr">
              <a:noFill/>
              <a:round/>
              <a:headEnd/>
              <a:tailEnd/>
            </a:ln>
          </p:spPr>
          <p:txBody>
            <a:bodyPr wrap="none" lIns="72000" tIns="72000" rIns="72000" bIns="72000" anchor="ctr"/>
            <a:lstStyle/>
            <a:p>
              <a:pPr algn="ctr" rtl="0" fontAlgn="base">
                <a:spcBef>
                  <a:spcPct val="0"/>
                </a:spcBef>
                <a:spcAft>
                  <a:spcPct val="0"/>
                </a:spcAft>
              </a:pPr>
              <a:endParaRPr lang="en-US" sz="2400" b="1" kern="1200">
                <a:solidFill>
                  <a:srgbClr val="F6A01A"/>
                </a:solidFill>
                <a:latin typeface="Arial" charset="0"/>
                <a:ea typeface="ＭＳ Ｐゴシック"/>
                <a:cs typeface="Arial"/>
              </a:endParaRPr>
            </a:p>
          </p:txBody>
        </p:sp>
        <p:sp>
          <p:nvSpPr>
            <p:cNvPr id="105" name="Oval 104"/>
            <p:cNvSpPr>
              <a:spLocks noChangeArrowheads="1"/>
            </p:cNvSpPr>
            <p:nvPr/>
          </p:nvSpPr>
          <p:spPr bwMode="auto">
            <a:xfrm>
              <a:off x="429" y="2877"/>
              <a:ext cx="352" cy="352"/>
            </a:xfrm>
            <a:prstGeom prst="ellipse">
              <a:avLst/>
            </a:prstGeom>
            <a:grpFill/>
            <a:ln w="9525" algn="ctr">
              <a:noFill/>
              <a:round/>
              <a:headEnd/>
              <a:tailEnd/>
            </a:ln>
          </p:spPr>
          <p:txBody>
            <a:bodyPr wrap="none" lIns="72000" tIns="72000" rIns="72000" bIns="72000" anchor="ctr"/>
            <a:lstStyle/>
            <a:p>
              <a:pPr algn="ctr" rtl="0" fontAlgn="base">
                <a:spcBef>
                  <a:spcPct val="0"/>
                </a:spcBef>
                <a:spcAft>
                  <a:spcPct val="0"/>
                </a:spcAft>
              </a:pPr>
              <a:endParaRPr lang="en-US" sz="2400" b="1" kern="1200">
                <a:solidFill>
                  <a:srgbClr val="F6A01A"/>
                </a:solidFill>
                <a:latin typeface="Arial" charset="0"/>
                <a:ea typeface="ＭＳ Ｐゴシック"/>
                <a:cs typeface="Arial"/>
              </a:endParaRPr>
            </a:p>
          </p:txBody>
        </p:sp>
        <p:sp>
          <p:nvSpPr>
            <p:cNvPr id="106" name="Oval 105"/>
            <p:cNvSpPr>
              <a:spLocks noChangeArrowheads="1"/>
            </p:cNvSpPr>
            <p:nvPr/>
          </p:nvSpPr>
          <p:spPr bwMode="auto">
            <a:xfrm>
              <a:off x="379" y="3108"/>
              <a:ext cx="438" cy="438"/>
            </a:xfrm>
            <a:prstGeom prst="ellipse">
              <a:avLst/>
            </a:prstGeom>
            <a:grpFill/>
            <a:ln w="9525" algn="ctr">
              <a:noFill/>
              <a:round/>
              <a:headEnd/>
              <a:tailEnd/>
            </a:ln>
          </p:spPr>
          <p:txBody>
            <a:bodyPr wrap="none" lIns="72000" tIns="72000" rIns="72000" bIns="72000" anchor="ctr"/>
            <a:lstStyle/>
            <a:p>
              <a:pPr algn="ctr" rtl="0" fontAlgn="base">
                <a:spcBef>
                  <a:spcPct val="0"/>
                </a:spcBef>
                <a:spcAft>
                  <a:spcPct val="0"/>
                </a:spcAft>
              </a:pPr>
              <a:endParaRPr lang="en-US" sz="2400" b="1" kern="1200">
                <a:solidFill>
                  <a:srgbClr val="F6A01A"/>
                </a:solidFill>
                <a:latin typeface="Arial" charset="0"/>
                <a:ea typeface="ＭＳ Ｐゴシック"/>
                <a:cs typeface="Arial"/>
              </a:endParaRPr>
            </a:p>
          </p:txBody>
        </p:sp>
        <p:sp>
          <p:nvSpPr>
            <p:cNvPr id="107" name="Oval 106"/>
            <p:cNvSpPr>
              <a:spLocks noChangeArrowheads="1"/>
            </p:cNvSpPr>
            <p:nvPr/>
          </p:nvSpPr>
          <p:spPr bwMode="auto">
            <a:xfrm>
              <a:off x="651" y="3104"/>
              <a:ext cx="424" cy="424"/>
            </a:xfrm>
            <a:prstGeom prst="ellipse">
              <a:avLst/>
            </a:prstGeom>
            <a:grpFill/>
            <a:ln w="9525" algn="ctr">
              <a:noFill/>
              <a:round/>
              <a:headEnd/>
              <a:tailEnd/>
            </a:ln>
          </p:spPr>
          <p:txBody>
            <a:bodyPr wrap="none" lIns="72000" tIns="72000" rIns="72000" bIns="72000" anchor="ctr"/>
            <a:lstStyle/>
            <a:p>
              <a:pPr algn="ctr" rtl="0" fontAlgn="base">
                <a:spcBef>
                  <a:spcPct val="0"/>
                </a:spcBef>
                <a:spcAft>
                  <a:spcPct val="0"/>
                </a:spcAft>
              </a:pPr>
              <a:endParaRPr lang="en-US" sz="2400" b="1" kern="1200">
                <a:solidFill>
                  <a:srgbClr val="F6A01A"/>
                </a:solidFill>
                <a:latin typeface="Arial" charset="0"/>
                <a:ea typeface="ＭＳ Ｐゴシック"/>
                <a:cs typeface="Arial"/>
              </a:endParaRPr>
            </a:p>
          </p:txBody>
        </p:sp>
        <p:sp>
          <p:nvSpPr>
            <p:cNvPr id="108" name="Oval 107"/>
            <p:cNvSpPr>
              <a:spLocks noChangeArrowheads="1"/>
            </p:cNvSpPr>
            <p:nvPr/>
          </p:nvSpPr>
          <p:spPr bwMode="auto">
            <a:xfrm>
              <a:off x="693" y="2861"/>
              <a:ext cx="352" cy="352"/>
            </a:xfrm>
            <a:prstGeom prst="ellipse">
              <a:avLst/>
            </a:prstGeom>
            <a:grpFill/>
            <a:ln w="9525" algn="ctr">
              <a:noFill/>
              <a:round/>
              <a:headEnd/>
              <a:tailEnd/>
            </a:ln>
          </p:spPr>
          <p:txBody>
            <a:bodyPr wrap="none" lIns="72000" tIns="72000" rIns="72000" bIns="72000" anchor="ctr"/>
            <a:lstStyle/>
            <a:p>
              <a:pPr algn="ctr" rtl="0" fontAlgn="base">
                <a:spcBef>
                  <a:spcPct val="0"/>
                </a:spcBef>
                <a:spcAft>
                  <a:spcPct val="0"/>
                </a:spcAft>
              </a:pPr>
              <a:endParaRPr lang="en-US" sz="2400" b="1" kern="1200">
                <a:solidFill>
                  <a:srgbClr val="F6A01A"/>
                </a:solidFill>
                <a:latin typeface="Arial" charset="0"/>
                <a:ea typeface="ＭＳ Ｐゴシック"/>
                <a:cs typeface="Arial"/>
              </a:endParaRPr>
            </a:p>
          </p:txBody>
        </p:sp>
        <p:sp>
          <p:nvSpPr>
            <p:cNvPr id="109" name="Freeform 108"/>
            <p:cNvSpPr>
              <a:spLocks/>
            </p:cNvSpPr>
            <p:nvPr/>
          </p:nvSpPr>
          <p:spPr bwMode="auto">
            <a:xfrm>
              <a:off x="328" y="2986"/>
              <a:ext cx="783" cy="444"/>
            </a:xfrm>
            <a:custGeom>
              <a:avLst/>
              <a:gdLst>
                <a:gd name="T0" fmla="*/ 82 w 783"/>
                <a:gd name="T1" fmla="*/ 132 h 444"/>
                <a:gd name="T2" fmla="*/ 212 w 783"/>
                <a:gd name="T3" fmla="*/ 88 h 444"/>
                <a:gd name="T4" fmla="*/ 363 w 783"/>
                <a:gd name="T5" fmla="*/ 2 h 444"/>
                <a:gd name="T6" fmla="*/ 630 w 783"/>
                <a:gd name="T7" fmla="*/ 74 h 444"/>
                <a:gd name="T8" fmla="*/ 774 w 783"/>
                <a:gd name="T9" fmla="*/ 168 h 444"/>
                <a:gd name="T10" fmla="*/ 687 w 783"/>
                <a:gd name="T11" fmla="*/ 312 h 444"/>
                <a:gd name="T12" fmla="*/ 313 w 783"/>
                <a:gd name="T13" fmla="*/ 441 h 444"/>
                <a:gd name="T14" fmla="*/ 126 w 783"/>
                <a:gd name="T15" fmla="*/ 333 h 444"/>
                <a:gd name="T16" fmla="*/ 10 w 783"/>
                <a:gd name="T17" fmla="*/ 268 h 444"/>
                <a:gd name="T18" fmla="*/ 82 w 783"/>
                <a:gd name="T19" fmla="*/ 132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3"/>
                <a:gd name="T31" fmla="*/ 0 h 444"/>
                <a:gd name="T32" fmla="*/ 783 w 783"/>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3" h="444">
                  <a:moveTo>
                    <a:pt x="82" y="132"/>
                  </a:moveTo>
                  <a:cubicBezTo>
                    <a:pt x="116" y="102"/>
                    <a:pt x="165" y="110"/>
                    <a:pt x="212" y="88"/>
                  </a:cubicBezTo>
                  <a:cubicBezTo>
                    <a:pt x="259" y="66"/>
                    <a:pt x="293" y="4"/>
                    <a:pt x="363" y="2"/>
                  </a:cubicBezTo>
                  <a:cubicBezTo>
                    <a:pt x="433" y="0"/>
                    <a:pt x="562" y="46"/>
                    <a:pt x="630" y="74"/>
                  </a:cubicBezTo>
                  <a:cubicBezTo>
                    <a:pt x="698" y="102"/>
                    <a:pt x="765" y="128"/>
                    <a:pt x="774" y="168"/>
                  </a:cubicBezTo>
                  <a:cubicBezTo>
                    <a:pt x="783" y="208"/>
                    <a:pt x="764" y="266"/>
                    <a:pt x="687" y="312"/>
                  </a:cubicBezTo>
                  <a:cubicBezTo>
                    <a:pt x="610" y="358"/>
                    <a:pt x="406" y="438"/>
                    <a:pt x="313" y="441"/>
                  </a:cubicBezTo>
                  <a:cubicBezTo>
                    <a:pt x="220" y="444"/>
                    <a:pt x="176" y="362"/>
                    <a:pt x="126" y="333"/>
                  </a:cubicBezTo>
                  <a:cubicBezTo>
                    <a:pt x="76" y="304"/>
                    <a:pt x="20" y="304"/>
                    <a:pt x="10" y="268"/>
                  </a:cubicBezTo>
                  <a:cubicBezTo>
                    <a:pt x="0" y="232"/>
                    <a:pt x="48" y="162"/>
                    <a:pt x="82" y="132"/>
                  </a:cubicBezTo>
                  <a:close/>
                </a:path>
              </a:pathLst>
            </a:custGeom>
            <a:grpFill/>
            <a:ln w="9525" cap="flat" cmpd="sng">
              <a:noFill/>
              <a:prstDash val="solid"/>
              <a:round/>
              <a:headEnd/>
              <a:tailEnd/>
            </a:ln>
          </p:spPr>
          <p:txBody>
            <a:bodyPr wrap="none" lIns="72000" tIns="72000" rIns="72000" bIns="72000" anchor="ctr"/>
            <a:lstStyle/>
            <a:p>
              <a:pPr algn="ctr" rtl="0" fontAlgn="base">
                <a:spcBef>
                  <a:spcPct val="0"/>
                </a:spcBef>
                <a:spcAft>
                  <a:spcPct val="0"/>
                </a:spcAft>
              </a:pPr>
              <a:endParaRPr lang="en-US" sz="2400" b="1" kern="1200">
                <a:solidFill>
                  <a:srgbClr val="F6A01A"/>
                </a:solidFill>
                <a:latin typeface="Arial" charset="0"/>
                <a:ea typeface="ＭＳ Ｐゴシック"/>
                <a:cs typeface="Arial"/>
              </a:endParaRPr>
            </a:p>
          </p:txBody>
        </p:sp>
      </p:grpSp>
      <p:sp>
        <p:nvSpPr>
          <p:cNvPr id="2" name="Title 1"/>
          <p:cNvSpPr>
            <a:spLocks noGrp="1"/>
          </p:cNvSpPr>
          <p:nvPr>
            <p:ph type="title"/>
          </p:nvPr>
        </p:nvSpPr>
        <p:spPr/>
        <p:txBody>
          <a:bodyPr/>
          <a:lstStyle/>
          <a:p>
            <a:r>
              <a:rPr lang="en-US" dirty="0" smtClean="0"/>
              <a:t>COMPARING TODAY’S CPE WITH CLOUD CPE</a:t>
            </a:r>
            <a:endParaRPr lang="en-US" dirty="0"/>
          </a:p>
        </p:txBody>
      </p:sp>
      <p:pic>
        <p:nvPicPr>
          <p:cNvPr id="110" name="Picture 109" descr="Network_Triang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946" y="1121203"/>
            <a:ext cx="777418" cy="754368"/>
          </a:xfrm>
          <a:prstGeom prst="rect">
            <a:avLst/>
          </a:prstGeom>
        </p:spPr>
      </p:pic>
      <p:pic>
        <p:nvPicPr>
          <p:cNvPr id="111" name="Picture 110" descr="Media Gateway.png"/>
          <p:cNvPicPr>
            <a:picLocks noChangeAspect="1"/>
          </p:cNvPicPr>
          <p:nvPr>
            <p:custDataLst>
              <p:tags r:id="rId1"/>
            </p:custDataLst>
          </p:nvPr>
        </p:nvPicPr>
        <p:blipFill>
          <a:blip r:embed="rId4" cstate="print"/>
          <a:stretch>
            <a:fillRect/>
          </a:stretch>
        </p:blipFill>
        <p:spPr>
          <a:xfrm flipH="1">
            <a:off x="1816670" y="1360703"/>
            <a:ext cx="1471096" cy="448584"/>
          </a:xfrm>
          <a:prstGeom prst="rect">
            <a:avLst/>
          </a:prstGeom>
        </p:spPr>
      </p:pic>
      <p:sp>
        <p:nvSpPr>
          <p:cNvPr id="114" name="Rounded Rectangle 113"/>
          <p:cNvSpPr/>
          <p:nvPr/>
        </p:nvSpPr>
        <p:spPr>
          <a:xfrm>
            <a:off x="4354277" y="2547183"/>
            <a:ext cx="3383280" cy="41365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Service Oriented</a:t>
            </a:r>
            <a:endParaRPr lang="en-US" b="1" dirty="0"/>
          </a:p>
        </p:txBody>
      </p:sp>
      <p:sp>
        <p:nvSpPr>
          <p:cNvPr id="115" name="Rounded Rectangle 114"/>
          <p:cNvSpPr/>
          <p:nvPr/>
        </p:nvSpPr>
        <p:spPr>
          <a:xfrm>
            <a:off x="859969" y="2547179"/>
            <a:ext cx="3385452" cy="41365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Feature Oriented</a:t>
            </a:r>
            <a:endParaRPr lang="en-US" b="1" dirty="0"/>
          </a:p>
        </p:txBody>
      </p:sp>
      <p:sp>
        <p:nvSpPr>
          <p:cNvPr id="116" name="Rounded Rectangle 115"/>
          <p:cNvSpPr/>
          <p:nvPr/>
        </p:nvSpPr>
        <p:spPr>
          <a:xfrm>
            <a:off x="4354273" y="3026163"/>
            <a:ext cx="3383280" cy="41365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Abstracted</a:t>
            </a:r>
            <a:endParaRPr lang="en-US" b="1" dirty="0"/>
          </a:p>
        </p:txBody>
      </p:sp>
      <p:sp>
        <p:nvSpPr>
          <p:cNvPr id="117" name="Rounded Rectangle 116"/>
          <p:cNvSpPr/>
          <p:nvPr/>
        </p:nvSpPr>
        <p:spPr>
          <a:xfrm>
            <a:off x="859965" y="3026159"/>
            <a:ext cx="3385452" cy="41365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Localized</a:t>
            </a:r>
            <a:endParaRPr lang="en-US" b="1" dirty="0"/>
          </a:p>
        </p:txBody>
      </p:sp>
      <p:sp>
        <p:nvSpPr>
          <p:cNvPr id="118" name="Rounded Rectangle 117"/>
          <p:cNvSpPr/>
          <p:nvPr/>
        </p:nvSpPr>
        <p:spPr>
          <a:xfrm>
            <a:off x="4354269" y="4473997"/>
            <a:ext cx="3383280" cy="41365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Elastic Resources</a:t>
            </a:r>
            <a:endParaRPr lang="en-US" b="1" dirty="0"/>
          </a:p>
        </p:txBody>
      </p:sp>
      <p:sp>
        <p:nvSpPr>
          <p:cNvPr id="119" name="Rounded Rectangle 118"/>
          <p:cNvSpPr/>
          <p:nvPr/>
        </p:nvSpPr>
        <p:spPr>
          <a:xfrm>
            <a:off x="859961" y="4473993"/>
            <a:ext cx="3385452" cy="41365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Static Capacity</a:t>
            </a:r>
            <a:endParaRPr lang="en-US" b="1" dirty="0"/>
          </a:p>
        </p:txBody>
      </p:sp>
      <p:sp>
        <p:nvSpPr>
          <p:cNvPr id="120" name="TextBox 119"/>
          <p:cNvSpPr txBox="1"/>
          <p:nvPr/>
        </p:nvSpPr>
        <p:spPr>
          <a:xfrm>
            <a:off x="1611010" y="947005"/>
            <a:ext cx="1824538" cy="400110"/>
          </a:xfrm>
          <a:prstGeom prst="rect">
            <a:avLst/>
          </a:prstGeom>
          <a:noFill/>
        </p:spPr>
        <p:txBody>
          <a:bodyPr wrap="none" rtlCol="0">
            <a:spAutoFit/>
          </a:bodyPr>
          <a:lstStyle/>
          <a:p>
            <a:r>
              <a:rPr lang="en-US" sz="2000" b="1" dirty="0" smtClean="0"/>
              <a:t>Physical CPE</a:t>
            </a:r>
            <a:endParaRPr lang="en-US" sz="2000" b="1" dirty="0"/>
          </a:p>
        </p:txBody>
      </p:sp>
      <p:sp>
        <p:nvSpPr>
          <p:cNvPr id="121" name="TextBox 120"/>
          <p:cNvSpPr txBox="1"/>
          <p:nvPr/>
        </p:nvSpPr>
        <p:spPr>
          <a:xfrm>
            <a:off x="5323163" y="947001"/>
            <a:ext cx="1511952" cy="400110"/>
          </a:xfrm>
          <a:prstGeom prst="rect">
            <a:avLst/>
          </a:prstGeom>
          <a:noFill/>
        </p:spPr>
        <p:txBody>
          <a:bodyPr wrap="none" rtlCol="0">
            <a:spAutoFit/>
          </a:bodyPr>
          <a:lstStyle/>
          <a:p>
            <a:r>
              <a:rPr lang="en-US" sz="2000" b="1" dirty="0" smtClean="0"/>
              <a:t>Cloud CPE</a:t>
            </a:r>
            <a:endParaRPr lang="en-US" sz="2000" b="1" dirty="0"/>
          </a:p>
        </p:txBody>
      </p:sp>
      <p:sp>
        <p:nvSpPr>
          <p:cNvPr id="122" name="Rounded Rectangle 121"/>
          <p:cNvSpPr/>
          <p:nvPr/>
        </p:nvSpPr>
        <p:spPr>
          <a:xfrm>
            <a:off x="881729" y="2057369"/>
            <a:ext cx="6858003" cy="41365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Functionality Rich</a:t>
            </a:r>
            <a:endParaRPr lang="en-US" b="1" dirty="0"/>
          </a:p>
        </p:txBody>
      </p:sp>
      <p:sp>
        <p:nvSpPr>
          <p:cNvPr id="123" name="Rounded Rectangle 122"/>
          <p:cNvSpPr/>
          <p:nvPr/>
        </p:nvSpPr>
        <p:spPr>
          <a:xfrm>
            <a:off x="881733" y="5910937"/>
            <a:ext cx="6868886" cy="41365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Single Management Touch point</a:t>
            </a:r>
            <a:endParaRPr lang="en-US" b="1" dirty="0"/>
          </a:p>
        </p:txBody>
      </p:sp>
      <p:sp>
        <p:nvSpPr>
          <p:cNvPr id="124" name="Rounded Rectangle 123"/>
          <p:cNvSpPr/>
          <p:nvPr/>
        </p:nvSpPr>
        <p:spPr>
          <a:xfrm>
            <a:off x="4354265" y="3516025"/>
            <a:ext cx="3383280" cy="41365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Site &amp; Device Visibility</a:t>
            </a:r>
            <a:endParaRPr lang="en-US" b="1" dirty="0"/>
          </a:p>
        </p:txBody>
      </p:sp>
      <p:sp>
        <p:nvSpPr>
          <p:cNvPr id="125" name="Rounded Rectangle 124"/>
          <p:cNvSpPr/>
          <p:nvPr/>
        </p:nvSpPr>
        <p:spPr>
          <a:xfrm>
            <a:off x="859957" y="3516021"/>
            <a:ext cx="3385452" cy="41365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Demarcation Wall</a:t>
            </a:r>
            <a:endParaRPr lang="en-US" b="1" dirty="0"/>
          </a:p>
        </p:txBody>
      </p:sp>
      <p:sp>
        <p:nvSpPr>
          <p:cNvPr id="126" name="Rounded Rectangle 125"/>
          <p:cNvSpPr/>
          <p:nvPr/>
        </p:nvSpPr>
        <p:spPr>
          <a:xfrm>
            <a:off x="870839" y="4952969"/>
            <a:ext cx="3385452" cy="41365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High Touch Operations</a:t>
            </a:r>
            <a:endParaRPr lang="en-US" b="1" dirty="0"/>
          </a:p>
        </p:txBody>
      </p:sp>
      <p:sp>
        <p:nvSpPr>
          <p:cNvPr id="129" name="Rounded Rectangle 128"/>
          <p:cNvSpPr/>
          <p:nvPr/>
        </p:nvSpPr>
        <p:spPr>
          <a:xfrm>
            <a:off x="4354261" y="4952973"/>
            <a:ext cx="3383280" cy="41365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Internalized Management</a:t>
            </a:r>
            <a:endParaRPr lang="en-US" b="1" dirty="0"/>
          </a:p>
        </p:txBody>
      </p:sp>
      <p:sp>
        <p:nvSpPr>
          <p:cNvPr id="131" name="Rounded Rectangle 130"/>
          <p:cNvSpPr/>
          <p:nvPr/>
        </p:nvSpPr>
        <p:spPr>
          <a:xfrm>
            <a:off x="870835" y="5431949"/>
            <a:ext cx="3385452" cy="41365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Linear Costs</a:t>
            </a:r>
            <a:endParaRPr lang="en-US" b="1" dirty="0"/>
          </a:p>
        </p:txBody>
      </p:sp>
      <p:sp>
        <p:nvSpPr>
          <p:cNvPr id="132" name="Rounded Rectangle 131"/>
          <p:cNvSpPr/>
          <p:nvPr/>
        </p:nvSpPr>
        <p:spPr>
          <a:xfrm>
            <a:off x="4354257" y="5431953"/>
            <a:ext cx="3383280" cy="41365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Marginal Costs</a:t>
            </a:r>
            <a:endParaRPr lang="en-US" b="1" dirty="0"/>
          </a:p>
        </p:txBody>
      </p:sp>
      <p:sp>
        <p:nvSpPr>
          <p:cNvPr id="135" name="Rounded Rectangle 134"/>
          <p:cNvSpPr/>
          <p:nvPr/>
        </p:nvSpPr>
        <p:spPr>
          <a:xfrm>
            <a:off x="4354261" y="3995005"/>
            <a:ext cx="3383280" cy="41365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Extensible Capability</a:t>
            </a:r>
            <a:endParaRPr lang="en-US" b="1" dirty="0"/>
          </a:p>
        </p:txBody>
      </p:sp>
      <p:sp>
        <p:nvSpPr>
          <p:cNvPr id="136" name="Rounded Rectangle 135"/>
          <p:cNvSpPr/>
          <p:nvPr/>
        </p:nvSpPr>
        <p:spPr>
          <a:xfrm>
            <a:off x="859953" y="3995001"/>
            <a:ext cx="3385452" cy="41365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Hardcoded Capability </a:t>
            </a:r>
            <a:endParaRPr lang="en-US"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31788"/>
            <a:ext cx="8220075" cy="519112"/>
          </a:xfrm>
        </p:spPr>
        <p:txBody>
          <a:bodyPr/>
          <a:lstStyle/>
          <a:p>
            <a:pPr>
              <a:defRPr/>
            </a:pPr>
            <a:r>
              <a:rPr dirty="0" smtClean="0">
                <a:latin typeface="Calibri" pitchFamily="34" charset="0"/>
              </a:rPr>
              <a:t>Business Services</a:t>
            </a:r>
            <a:r>
              <a:rPr lang="en-US" dirty="0" smtClean="0">
                <a:latin typeface="Calibri" pitchFamily="34" charset="0"/>
              </a:rPr>
              <a:t> – Potential Applications</a:t>
            </a:r>
            <a:endParaRPr dirty="0">
              <a:latin typeface="Calibri" pitchFamily="34" charset="0"/>
            </a:endParaRPr>
          </a:p>
        </p:txBody>
      </p:sp>
      <p:graphicFrame>
        <p:nvGraphicFramePr>
          <p:cNvPr id="6" name="Table 5"/>
          <p:cNvGraphicFramePr>
            <a:graphicFrameLocks noGrp="1"/>
          </p:cNvGraphicFramePr>
          <p:nvPr/>
        </p:nvGraphicFramePr>
        <p:xfrm>
          <a:off x="816126" y="1338920"/>
          <a:ext cx="7991060" cy="4183105"/>
        </p:xfrm>
        <a:graphic>
          <a:graphicData uri="http://schemas.openxmlformats.org/drawingml/2006/table">
            <a:tbl>
              <a:tblPr firstRow="1" bandRow="1">
                <a:tableStyleId>{22838BEF-8BB2-4498-84A7-C5851F593DF1}</a:tableStyleId>
              </a:tblPr>
              <a:tblGrid>
                <a:gridCol w="2175848"/>
                <a:gridCol w="5815212"/>
              </a:tblGrid>
              <a:tr h="549856">
                <a:tc rowSpan="2">
                  <a:txBody>
                    <a:bodyPr/>
                    <a:lstStyle/>
                    <a:p>
                      <a:pPr algn="ctr"/>
                      <a:r>
                        <a:rPr lang="en-US" sz="1600" b="0" dirty="0" smtClean="0"/>
                        <a:t>Business Services</a:t>
                      </a:r>
                      <a:endParaRPr lang="en-US" sz="1600" b="0" dirty="0">
                        <a:solidFill>
                          <a:schemeClr val="bg1"/>
                        </a:solidFill>
                        <a:latin typeface="Calibri" pitchFamily="34" charset="0"/>
                      </a:endParaRPr>
                    </a:p>
                  </a:txBody>
                  <a:tcPr anchor="ctr">
                    <a:solidFill>
                      <a:schemeClr val="accent5">
                        <a:lumMod val="40000"/>
                        <a:lumOff val="60000"/>
                      </a:schemeClr>
                    </a:solidFill>
                  </a:tcPr>
                </a:tc>
                <a:tc>
                  <a:txBody>
                    <a:bodyPr/>
                    <a:lstStyle/>
                    <a:p>
                      <a:pPr algn="just"/>
                      <a:r>
                        <a:rPr lang="en-US" sz="1600" b="0" baseline="0" dirty="0" smtClean="0"/>
                        <a:t>Machine to machine applications</a:t>
                      </a:r>
                      <a:endParaRPr lang="en-US" sz="1600" b="0" dirty="0">
                        <a:solidFill>
                          <a:schemeClr val="tx1"/>
                        </a:solidFill>
                        <a:latin typeface="Calibri" pitchFamily="34" charset="0"/>
                      </a:endParaRPr>
                    </a:p>
                  </a:txBody>
                  <a:tcPr anchor="ctr"/>
                </a:tc>
              </a:tr>
              <a:tr h="549856">
                <a:tc vMerge="1">
                  <a:txBody>
                    <a:bodyPr/>
                    <a:lstStyle/>
                    <a:p>
                      <a:pPr algn="l"/>
                      <a:endParaRPr lang="en-US" sz="1400" b="1" dirty="0">
                        <a:solidFill>
                          <a:schemeClr val="tx1"/>
                        </a:solidFill>
                      </a:endParaRPr>
                    </a:p>
                  </a:txBody>
                  <a:tcPr anchor="ctr">
                    <a:cell3D prstMaterial="dkEdge">
                      <a:bevel prst="coolSlant"/>
                      <a:lightRig rig="flood" dir="t"/>
                    </a:cell3D>
                  </a:tcPr>
                </a:tc>
                <a:tc>
                  <a:txBody>
                    <a:bodyPr/>
                    <a:lstStyle/>
                    <a:p>
                      <a:pPr algn="just"/>
                      <a:r>
                        <a:rPr lang="en-US" sz="1600" baseline="0" dirty="0" smtClean="0"/>
                        <a:t>Building Automation</a:t>
                      </a:r>
                      <a:endParaRPr lang="en-US" sz="1600" b="1" dirty="0">
                        <a:solidFill>
                          <a:schemeClr val="tx1"/>
                        </a:solidFill>
                        <a:latin typeface="Calibri" pitchFamily="34" charset="0"/>
                      </a:endParaRPr>
                    </a:p>
                  </a:txBody>
                  <a:tcPr anchor="ctr"/>
                </a:tc>
              </a:tr>
              <a:tr h="54985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Business Applications</a:t>
                      </a:r>
                      <a:endParaRPr lang="en-US" sz="1600" b="1" dirty="0" smtClean="0">
                        <a:solidFill>
                          <a:schemeClr val="bg1"/>
                        </a:solidFill>
                        <a:latin typeface="Calibri" pitchFamily="34" charset="0"/>
                      </a:endParaRPr>
                    </a:p>
                    <a:p>
                      <a:pPr algn="ctr"/>
                      <a:endParaRPr lang="en-US" sz="1600" b="1" dirty="0">
                        <a:solidFill>
                          <a:schemeClr val="bg1"/>
                        </a:solidFill>
                        <a:latin typeface="Calibri" pitchFamily="34" charset="0"/>
                      </a:endParaRPr>
                    </a:p>
                  </a:txBody>
                  <a:tcPr anchor="ctr">
                    <a:solidFill>
                      <a:schemeClr val="accent5">
                        <a:lumMod val="40000"/>
                        <a:lumOff val="60000"/>
                      </a:schemeClr>
                    </a:solidFill>
                  </a:tcPr>
                </a:tc>
                <a:tc>
                  <a:txBody>
                    <a:bodyPr/>
                    <a:lstStyle/>
                    <a:p>
                      <a:pPr algn="just"/>
                      <a:r>
                        <a:rPr lang="en-US" sz="1600" dirty="0" smtClean="0"/>
                        <a:t>Unified</a:t>
                      </a:r>
                      <a:r>
                        <a:rPr lang="en-US" sz="1600" baseline="0" dirty="0" smtClean="0"/>
                        <a:t> Communications as a Services</a:t>
                      </a:r>
                      <a:endParaRPr lang="en-US" sz="1600" b="1" dirty="0">
                        <a:solidFill>
                          <a:schemeClr val="tx1"/>
                        </a:solidFill>
                        <a:latin typeface="Calibri" pitchFamily="34" charset="0"/>
                      </a:endParaRPr>
                    </a:p>
                  </a:txBody>
                  <a:tcPr anchor="ctr"/>
                </a:tc>
              </a:tr>
              <a:tr h="549856">
                <a:tc vMerge="1">
                  <a:txBody>
                    <a:bodyPr/>
                    <a:lstStyle/>
                    <a:p>
                      <a:pPr algn="l"/>
                      <a:endParaRPr lang="en-US" sz="1400" b="1"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 Productivity &amp; Storage – Software as a Service</a:t>
                      </a:r>
                      <a:endParaRPr lang="en-US" sz="1600" b="1" dirty="0" smtClean="0">
                        <a:solidFill>
                          <a:schemeClr val="tx1"/>
                        </a:solidFill>
                        <a:latin typeface="Calibri" pitchFamily="34" charset="0"/>
                      </a:endParaRPr>
                    </a:p>
                  </a:txBody>
                  <a:tcPr anchor="ctr"/>
                </a:tc>
              </a:tr>
              <a:tr h="504782">
                <a:tc rowSpan="2">
                  <a:txBody>
                    <a:bodyPr/>
                    <a:lstStyle/>
                    <a:p>
                      <a:pPr algn="ctr"/>
                      <a:r>
                        <a:rPr lang="en-US" sz="1600" dirty="0" smtClean="0"/>
                        <a:t>VPN Light</a:t>
                      </a:r>
                      <a:endParaRPr lang="en-US" sz="1600" b="1" dirty="0">
                        <a:solidFill>
                          <a:schemeClr val="bg1"/>
                        </a:solidFill>
                        <a:latin typeface="Calibri" pitchFamily="34" charset="0"/>
                      </a:endParaRPr>
                    </a:p>
                  </a:txBody>
                  <a:tcPr anchor="ctr">
                    <a:solidFill>
                      <a:schemeClr val="accent5">
                        <a:lumMod val="40000"/>
                        <a:lumOff val="60000"/>
                      </a:schemeClr>
                    </a:solidFill>
                  </a:tcPr>
                </a:tc>
                <a:tc>
                  <a:txBody>
                    <a:bodyPr/>
                    <a:lstStyle/>
                    <a:p>
                      <a:pPr algn="just"/>
                      <a:r>
                        <a:rPr lang="en-US" sz="1600" dirty="0" smtClean="0"/>
                        <a:t>Secure access for remote users</a:t>
                      </a:r>
                      <a:endParaRPr lang="en-US" sz="1600" b="1" dirty="0">
                        <a:solidFill>
                          <a:schemeClr val="tx1"/>
                        </a:solidFill>
                        <a:latin typeface="Calibri" pitchFamily="34" charset="0"/>
                      </a:endParaRPr>
                    </a:p>
                  </a:txBody>
                  <a:tcPr anchor="ctr"/>
                </a:tc>
              </a:tr>
              <a:tr h="549856">
                <a:tc vMerge="1">
                  <a:txBody>
                    <a:bodyPr/>
                    <a:lstStyle/>
                    <a:p>
                      <a:pPr algn="l"/>
                      <a:endParaRPr lang="en-US" sz="1400" b="1"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aseline="0" dirty="0" smtClean="0"/>
                        <a:t>Cost effective VPN services for Branches &amp; Retail sites</a:t>
                      </a:r>
                      <a:endParaRPr lang="en-US" sz="1600" b="1" dirty="0" smtClean="0">
                        <a:solidFill>
                          <a:schemeClr val="tx1"/>
                        </a:solidFill>
                        <a:latin typeface="Calibri" pitchFamily="34" charset="0"/>
                      </a:endParaRPr>
                    </a:p>
                  </a:txBody>
                  <a:tcPr anchor="ctr"/>
                </a:tc>
              </a:tr>
              <a:tr h="379187">
                <a:tc rowSpan="2">
                  <a:txBody>
                    <a:bodyPr/>
                    <a:lstStyle/>
                    <a:p>
                      <a:pPr algn="ctr"/>
                      <a:r>
                        <a:rPr lang="en-US" sz="1600" b="0" baseline="0" dirty="0" smtClean="0">
                          <a:solidFill>
                            <a:schemeClr val="dk1"/>
                          </a:solidFill>
                          <a:latin typeface="+mn-lt"/>
                        </a:rPr>
                        <a:t>Secure Business Internet</a:t>
                      </a:r>
                      <a:endParaRPr lang="en-US" sz="1600" b="1" dirty="0">
                        <a:solidFill>
                          <a:schemeClr val="bg1"/>
                        </a:solidFill>
                        <a:latin typeface="Calibri" pitchFamily="34" charset="0"/>
                      </a:endParaRPr>
                    </a:p>
                  </a:txBody>
                  <a:tcPr anchor="ctr">
                    <a:solidFill>
                      <a:schemeClr val="accent5">
                        <a:lumMod val="40000"/>
                        <a:lumOff val="60000"/>
                      </a:schemeClr>
                    </a:solidFill>
                  </a:tcPr>
                </a:tc>
                <a:tc>
                  <a:txBody>
                    <a:bodyPr/>
                    <a:lstStyle/>
                    <a:p>
                      <a:pPr algn="just"/>
                      <a:r>
                        <a:rPr lang="en-US" sz="1600" dirty="0" smtClean="0"/>
                        <a:t>Clean Pipes</a:t>
                      </a:r>
                      <a:endParaRPr lang="en-US" sz="1600" b="1" dirty="0">
                        <a:solidFill>
                          <a:schemeClr val="tx1"/>
                        </a:solidFill>
                        <a:latin typeface="Calibri" pitchFamily="34" charset="0"/>
                      </a:endParaRPr>
                    </a:p>
                  </a:txBody>
                  <a:tcPr anchor="ctr"/>
                </a:tc>
              </a:tr>
              <a:tr h="549856">
                <a:tc vMerge="1">
                  <a:txBody>
                    <a:bodyPr/>
                    <a:lstStyle/>
                    <a:p>
                      <a:pPr algn="l"/>
                      <a:endParaRPr lang="en-US" sz="1400" b="1" dirty="0">
                        <a:solidFill>
                          <a:schemeClr val="tx1"/>
                        </a:solidFill>
                      </a:endParaRPr>
                    </a:p>
                  </a:txBody>
                  <a:tcPr anchor="ctr"/>
                </a:tc>
                <a:tc>
                  <a:txBody>
                    <a:bodyPr/>
                    <a:lstStyle/>
                    <a:p>
                      <a:pPr algn="just"/>
                      <a:r>
                        <a:rPr lang="en-US" sz="1600" dirty="0" smtClean="0"/>
                        <a:t>Managed Firewall</a:t>
                      </a:r>
                      <a:endParaRPr lang="en-US" sz="1600" b="1" dirty="0">
                        <a:solidFill>
                          <a:schemeClr val="tx1"/>
                        </a:solidFill>
                        <a:latin typeface="Calibri" pitchFamily="34" charset="0"/>
                      </a:endParaRPr>
                    </a:p>
                  </a:txBody>
                  <a:tcPr anchor="ctr"/>
                </a:tc>
              </a:tr>
            </a:tbl>
          </a:graphicData>
        </a:graphic>
      </p:graphicFrame>
      <p:sp>
        <p:nvSpPr>
          <p:cNvPr id="5" name="Down Arrow 4"/>
          <p:cNvSpPr/>
          <p:nvPr/>
        </p:nvSpPr>
        <p:spPr>
          <a:xfrm flipV="1">
            <a:off x="226031" y="1376737"/>
            <a:ext cx="513708" cy="4161034"/>
          </a:xfrm>
          <a:prstGeom prst="downArrow">
            <a:avLst/>
          </a:prstGeom>
          <a:solidFill>
            <a:srgbClr val="FFCC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p:cNvSpPr/>
          <p:nvPr>
            <p:custDataLst>
              <p:tags r:id="rId2"/>
            </p:custDataLst>
          </p:nvPr>
        </p:nvSpPr>
        <p:spPr>
          <a:xfrm>
            <a:off x="234318" y="1405646"/>
            <a:ext cx="8678779" cy="2390274"/>
          </a:xfrm>
          <a:prstGeom prst="rect">
            <a:avLst/>
          </a:prstGeom>
          <a:gradFill>
            <a:gsLst>
              <a:gs pos="0">
                <a:srgbClr val="5D87A1">
                  <a:alpha val="51000"/>
                </a:srgbClr>
              </a:gs>
              <a:gs pos="100000">
                <a:srgbClr val="5D87A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b="1">
              <a:solidFill>
                <a:srgbClr val="FFFFFF"/>
              </a:solidFill>
            </a:endParaRPr>
          </a:p>
        </p:txBody>
      </p:sp>
      <p:sp>
        <p:nvSpPr>
          <p:cNvPr id="186" name="Rectangle 185"/>
          <p:cNvSpPr/>
          <p:nvPr>
            <p:custDataLst>
              <p:tags r:id="rId3"/>
            </p:custDataLst>
          </p:nvPr>
        </p:nvSpPr>
        <p:spPr>
          <a:xfrm>
            <a:off x="234318" y="3483100"/>
            <a:ext cx="8678779" cy="2390274"/>
          </a:xfrm>
          <a:prstGeom prst="rect">
            <a:avLst/>
          </a:prstGeom>
          <a:gradFill>
            <a:gsLst>
              <a:gs pos="0">
                <a:srgbClr val="5D87A1">
                  <a:alpha val="51000"/>
                </a:srgbClr>
              </a:gs>
              <a:gs pos="100000">
                <a:srgbClr val="5D87A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b="1">
              <a:solidFill>
                <a:srgbClr val="FFFFFF"/>
              </a:solidFill>
            </a:endParaRPr>
          </a:p>
        </p:txBody>
      </p:sp>
      <p:graphicFrame>
        <p:nvGraphicFramePr>
          <p:cNvPr id="198" name="Object 197" hidden="1"/>
          <p:cNvGraphicFramePr>
            <a:graphicFrameLocks noChangeAspect="1"/>
          </p:cNvGraphicFramePr>
          <p:nvPr>
            <p:custDataLst>
              <p:tags r:id="rId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9690" name="think-cell Slide" r:id="rId50" imgW="360" imgH="360" progId="">
                  <p:embed/>
                </p:oleObj>
              </mc:Choice>
              <mc:Fallback>
                <p:oleObj name="think-cell Slide" r:id="rId50" imgW="360" imgH="360" progId="">
                  <p:embed/>
                  <p:pic>
                    <p:nvPicPr>
                      <p:cNvPr id="0" name="Picture 2"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5"/>
            </p:custDataLst>
          </p:nvPr>
        </p:nvSpPr>
        <p:spPr/>
        <p:txBody>
          <a:bodyPr/>
          <a:lstStyle/>
          <a:p>
            <a:r>
              <a:rPr lang="en-US" dirty="0" smtClean="0"/>
              <a:t>Vision for Cloud-based CPE</a:t>
            </a:r>
            <a:br>
              <a:rPr lang="en-US" dirty="0" smtClean="0"/>
            </a:br>
            <a:r>
              <a:rPr lang="en-US" sz="1600" b="0" dirty="0" smtClean="0">
                <a:solidFill>
                  <a:schemeClr val="tx1"/>
                </a:solidFill>
              </a:rPr>
              <a:t>End-to-end </a:t>
            </a:r>
            <a:r>
              <a:rPr lang="en-US" sz="1600" b="0" dirty="0">
                <a:solidFill>
                  <a:schemeClr val="tx1"/>
                </a:solidFill>
              </a:rPr>
              <a:t>solution for moving services and value into the cloud </a:t>
            </a:r>
            <a:endParaRPr lang="en-US" b="0" dirty="0">
              <a:solidFill>
                <a:schemeClr val="tx1"/>
              </a:solidFill>
            </a:endParaRPr>
          </a:p>
        </p:txBody>
      </p:sp>
      <p:sp>
        <p:nvSpPr>
          <p:cNvPr id="108" name="TextBox 107"/>
          <p:cNvSpPr txBox="1"/>
          <p:nvPr>
            <p:custDataLst>
              <p:tags r:id="rId6"/>
            </p:custDataLst>
          </p:nvPr>
        </p:nvSpPr>
        <p:spPr>
          <a:xfrm>
            <a:off x="218150" y="1408776"/>
            <a:ext cx="2438929" cy="369332"/>
          </a:xfrm>
          <a:prstGeom prst="rect">
            <a:avLst/>
          </a:prstGeom>
          <a:noFill/>
        </p:spPr>
        <p:txBody>
          <a:bodyPr wrap="square" rtlCol="0">
            <a:spAutoFit/>
          </a:bodyPr>
          <a:lstStyle/>
          <a:p>
            <a:r>
              <a:rPr lang="en-US" b="1" dirty="0" smtClean="0">
                <a:solidFill>
                  <a:srgbClr val="4B4B4B"/>
                </a:solidFill>
              </a:rPr>
              <a:t>Today</a:t>
            </a:r>
            <a:endParaRPr lang="en-US" b="1" dirty="0">
              <a:solidFill>
                <a:srgbClr val="4B4B4B"/>
              </a:solidFill>
            </a:endParaRPr>
          </a:p>
        </p:txBody>
      </p:sp>
      <p:sp>
        <p:nvSpPr>
          <p:cNvPr id="109" name="TextBox 108"/>
          <p:cNvSpPr txBox="1"/>
          <p:nvPr>
            <p:custDataLst>
              <p:tags r:id="rId7"/>
            </p:custDataLst>
          </p:nvPr>
        </p:nvSpPr>
        <p:spPr>
          <a:xfrm>
            <a:off x="235530" y="3538184"/>
            <a:ext cx="4279467" cy="369332"/>
          </a:xfrm>
          <a:prstGeom prst="rect">
            <a:avLst/>
          </a:prstGeom>
          <a:noFill/>
        </p:spPr>
        <p:txBody>
          <a:bodyPr wrap="square" rtlCol="0">
            <a:spAutoFit/>
          </a:bodyPr>
          <a:lstStyle/>
          <a:p>
            <a:r>
              <a:rPr lang="en-US" b="1" dirty="0" smtClean="0">
                <a:solidFill>
                  <a:srgbClr val="4D4D4D"/>
                </a:solidFill>
              </a:rPr>
              <a:t>Cloud-CPE solution</a:t>
            </a:r>
            <a:endParaRPr lang="en-US" b="1" dirty="0">
              <a:solidFill>
                <a:srgbClr val="4D4D4D"/>
              </a:solidFill>
            </a:endParaRPr>
          </a:p>
        </p:txBody>
      </p:sp>
      <p:sp>
        <p:nvSpPr>
          <p:cNvPr id="197" name="Rounded Rectangle 196"/>
          <p:cNvSpPr/>
          <p:nvPr>
            <p:custDataLst>
              <p:tags r:id="rId8"/>
            </p:custDataLst>
          </p:nvPr>
        </p:nvSpPr>
        <p:spPr bwMode="auto">
          <a:xfrm flipH="1">
            <a:off x="4334377" y="3579351"/>
            <a:ext cx="4381500" cy="2294319"/>
          </a:xfrm>
          <a:prstGeom prst="roundRect">
            <a:avLst>
              <a:gd name="adj" fmla="val 5512"/>
            </a:avLst>
          </a:prstGeom>
          <a:solidFill>
            <a:schemeClr val="accent2">
              <a:lumMod val="20000"/>
              <a:lumOff val="80000"/>
            </a:schemeClr>
          </a:solidFill>
          <a:ln w="1905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a typeface="ＭＳ Ｐゴシック" pitchFamily="34" charset="-128"/>
              <a:cs typeface="Arial" charset="0"/>
            </a:endParaRPr>
          </a:p>
        </p:txBody>
      </p:sp>
      <p:pic>
        <p:nvPicPr>
          <p:cNvPr id="95" name="Picture 94" descr="Network Cloud 1.png"/>
          <p:cNvPicPr>
            <a:picLocks noChangeAspect="1"/>
          </p:cNvPicPr>
          <p:nvPr>
            <p:custDataLst>
              <p:tags r:id="rId9"/>
            </p:custDataLst>
          </p:nvPr>
        </p:nvPicPr>
        <p:blipFill>
          <a:blip r:embed="rId52" cstate="print"/>
          <a:stretch>
            <a:fillRect/>
          </a:stretch>
        </p:blipFill>
        <p:spPr>
          <a:xfrm flipH="1">
            <a:off x="4744639" y="1480369"/>
            <a:ext cx="2287293" cy="1140904"/>
          </a:xfrm>
          <a:prstGeom prst="rect">
            <a:avLst/>
          </a:prstGeom>
        </p:spPr>
      </p:pic>
      <p:pic>
        <p:nvPicPr>
          <p:cNvPr id="96" name="Picture 95" descr="Media Gateway.png"/>
          <p:cNvPicPr>
            <a:picLocks noChangeAspect="1"/>
          </p:cNvPicPr>
          <p:nvPr>
            <p:custDataLst>
              <p:tags r:id="rId10"/>
            </p:custDataLst>
          </p:nvPr>
        </p:nvPicPr>
        <p:blipFill>
          <a:blip r:embed="rId53" cstate="print"/>
          <a:stretch>
            <a:fillRect/>
          </a:stretch>
        </p:blipFill>
        <p:spPr>
          <a:xfrm flipH="1">
            <a:off x="1969080" y="1828116"/>
            <a:ext cx="487722" cy="148722"/>
          </a:xfrm>
          <a:prstGeom prst="rect">
            <a:avLst/>
          </a:prstGeom>
        </p:spPr>
      </p:pic>
      <p:pic>
        <p:nvPicPr>
          <p:cNvPr id="98" name="Picture 97" descr="MX Series_960.png"/>
          <p:cNvPicPr>
            <a:picLocks noChangeAspect="1"/>
          </p:cNvPicPr>
          <p:nvPr>
            <p:custDataLst>
              <p:tags r:id="rId11"/>
            </p:custDataLst>
          </p:nvPr>
        </p:nvPicPr>
        <p:blipFill>
          <a:blip r:embed="rId54" cstate="print"/>
          <a:stretch>
            <a:fillRect/>
          </a:stretch>
        </p:blipFill>
        <p:spPr>
          <a:xfrm flipH="1">
            <a:off x="5651384" y="1652610"/>
            <a:ext cx="348420" cy="512207"/>
          </a:xfrm>
          <a:prstGeom prst="rect">
            <a:avLst/>
          </a:prstGeom>
        </p:spPr>
      </p:pic>
      <p:cxnSp>
        <p:nvCxnSpPr>
          <p:cNvPr id="100" name="Straight Connector 99"/>
          <p:cNvCxnSpPr>
            <a:stCxn id="98" idx="3"/>
            <a:endCxn id="96" idx="1"/>
          </p:cNvCxnSpPr>
          <p:nvPr>
            <p:custDataLst>
              <p:tags r:id="rId12"/>
            </p:custDataLst>
          </p:nvPr>
        </p:nvCxnSpPr>
        <p:spPr>
          <a:xfrm flipH="1" flipV="1">
            <a:off x="2456802" y="1902477"/>
            <a:ext cx="3194582" cy="6237"/>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p:cNvSpPr txBox="1"/>
          <p:nvPr>
            <p:custDataLst>
              <p:tags r:id="rId13"/>
            </p:custDataLst>
          </p:nvPr>
        </p:nvSpPr>
        <p:spPr>
          <a:xfrm flipH="1">
            <a:off x="990167" y="1568756"/>
            <a:ext cx="2286000" cy="307777"/>
          </a:xfrm>
          <a:prstGeom prst="rect">
            <a:avLst/>
          </a:prstGeom>
          <a:noFill/>
        </p:spPr>
        <p:txBody>
          <a:bodyPr wrap="square" rtlCol="0">
            <a:spAutoFit/>
          </a:bodyPr>
          <a:lstStyle/>
          <a:p>
            <a:pPr algn="ctr"/>
            <a:r>
              <a:rPr lang="en-US" sz="1400" b="1" dirty="0" smtClean="0"/>
              <a:t>Full featured CPE</a:t>
            </a:r>
            <a:endParaRPr lang="en-US" sz="1400" b="1" dirty="0"/>
          </a:p>
        </p:txBody>
      </p:sp>
      <p:sp>
        <p:nvSpPr>
          <p:cNvPr id="160" name="TextBox 159"/>
          <p:cNvSpPr txBox="1"/>
          <p:nvPr>
            <p:custDataLst>
              <p:tags r:id="rId14"/>
            </p:custDataLst>
          </p:nvPr>
        </p:nvSpPr>
        <p:spPr>
          <a:xfrm flipH="1">
            <a:off x="4231818" y="1952239"/>
            <a:ext cx="1429449" cy="400110"/>
          </a:xfrm>
          <a:prstGeom prst="rect">
            <a:avLst/>
          </a:prstGeom>
          <a:noFill/>
        </p:spPr>
        <p:txBody>
          <a:bodyPr wrap="square" rtlCol="0">
            <a:spAutoFit/>
          </a:bodyPr>
          <a:lstStyle/>
          <a:p>
            <a:r>
              <a:rPr lang="en-US" sz="1000" dirty="0" smtClean="0"/>
              <a:t>Service </a:t>
            </a:r>
            <a:r>
              <a:rPr lang="en-US" sz="1000" smtClean="0"/>
              <a:t>Provider </a:t>
            </a:r>
            <a:br>
              <a:rPr lang="en-US" sz="1000" smtClean="0"/>
            </a:br>
            <a:r>
              <a:rPr lang="en-US" sz="1000" smtClean="0"/>
              <a:t>IP </a:t>
            </a:r>
            <a:r>
              <a:rPr lang="en-US" sz="1000" dirty="0" smtClean="0"/>
              <a:t>Edge</a:t>
            </a:r>
            <a:endParaRPr lang="en-US" sz="1000" dirty="0"/>
          </a:p>
        </p:txBody>
      </p:sp>
      <p:pic>
        <p:nvPicPr>
          <p:cNvPr id="119" name="Picture 2" descr="C:\Users\Kurt\Desktop\Dog &amp; Pony Show\Juniper\Juniper Template NEW\Juniper Icon Library PNGs\Corporate Office 1.png"/>
          <p:cNvPicPr>
            <a:picLocks noChangeAspect="1" noChangeArrowheads="1"/>
          </p:cNvPicPr>
          <p:nvPr>
            <p:custDataLst>
              <p:tags r:id="rId15"/>
            </p:custDataLst>
          </p:nvPr>
        </p:nvPicPr>
        <p:blipFill>
          <a:blip r:embed="rId55" cstate="print"/>
          <a:srcRect/>
          <a:stretch>
            <a:fillRect/>
          </a:stretch>
        </p:blipFill>
        <p:spPr bwMode="auto">
          <a:xfrm flipH="1">
            <a:off x="7150577" y="1486150"/>
            <a:ext cx="489752" cy="330148"/>
          </a:xfrm>
          <a:prstGeom prst="rect">
            <a:avLst/>
          </a:prstGeom>
          <a:noFill/>
        </p:spPr>
      </p:pic>
      <p:pic>
        <p:nvPicPr>
          <p:cNvPr id="120" name="Picture 119" descr="Network Cloud 1.png"/>
          <p:cNvPicPr>
            <a:picLocks noChangeAspect="1"/>
          </p:cNvPicPr>
          <p:nvPr>
            <p:custDataLst>
              <p:tags r:id="rId16"/>
            </p:custDataLst>
          </p:nvPr>
        </p:nvPicPr>
        <p:blipFill>
          <a:blip r:embed="rId52" cstate="print"/>
          <a:stretch>
            <a:fillRect/>
          </a:stretch>
        </p:blipFill>
        <p:spPr>
          <a:xfrm flipH="1">
            <a:off x="7140956" y="1960321"/>
            <a:ext cx="1097590" cy="547479"/>
          </a:xfrm>
          <a:prstGeom prst="rect">
            <a:avLst/>
          </a:prstGeom>
        </p:spPr>
      </p:pic>
      <p:sp>
        <p:nvSpPr>
          <p:cNvPr id="121" name="TextBox 120"/>
          <p:cNvSpPr txBox="1"/>
          <p:nvPr>
            <p:custDataLst>
              <p:tags r:id="rId17"/>
            </p:custDataLst>
          </p:nvPr>
        </p:nvSpPr>
        <p:spPr>
          <a:xfrm flipH="1">
            <a:off x="7149348" y="2012173"/>
            <a:ext cx="1000212" cy="246221"/>
          </a:xfrm>
          <a:prstGeom prst="rect">
            <a:avLst/>
          </a:prstGeom>
          <a:noFill/>
        </p:spPr>
        <p:txBody>
          <a:bodyPr wrap="square" rtlCol="0">
            <a:spAutoFit/>
          </a:bodyPr>
          <a:lstStyle/>
          <a:p>
            <a:pPr algn="ctr"/>
            <a:r>
              <a:rPr lang="en-US" sz="1000" dirty="0" smtClean="0"/>
              <a:t>Internet</a:t>
            </a:r>
            <a:endParaRPr lang="en-US" sz="1000" dirty="0"/>
          </a:p>
        </p:txBody>
      </p:sp>
      <p:sp>
        <p:nvSpPr>
          <p:cNvPr id="122" name="TextBox 121"/>
          <p:cNvSpPr txBox="1"/>
          <p:nvPr>
            <p:custDataLst>
              <p:tags r:id="rId18"/>
            </p:custDataLst>
          </p:nvPr>
        </p:nvSpPr>
        <p:spPr>
          <a:xfrm flipH="1">
            <a:off x="6702816" y="1751491"/>
            <a:ext cx="1249959" cy="246221"/>
          </a:xfrm>
          <a:prstGeom prst="rect">
            <a:avLst/>
          </a:prstGeom>
          <a:noFill/>
        </p:spPr>
        <p:txBody>
          <a:bodyPr wrap="square" rtlCol="0">
            <a:spAutoFit/>
          </a:bodyPr>
          <a:lstStyle/>
          <a:p>
            <a:pPr algn="ctr"/>
            <a:r>
              <a:rPr lang="en-US" sz="1000" dirty="0" smtClean="0"/>
              <a:t>HQ DC</a:t>
            </a:r>
            <a:endParaRPr lang="en-US" sz="1000" dirty="0"/>
          </a:p>
        </p:txBody>
      </p:sp>
      <p:cxnSp>
        <p:nvCxnSpPr>
          <p:cNvPr id="123" name="Straight Connector 122"/>
          <p:cNvCxnSpPr>
            <a:stCxn id="119" idx="3"/>
            <a:endCxn id="98" idx="1"/>
          </p:cNvCxnSpPr>
          <p:nvPr>
            <p:custDataLst>
              <p:tags r:id="rId19"/>
            </p:custDataLst>
          </p:nvPr>
        </p:nvCxnSpPr>
        <p:spPr>
          <a:xfrm flipH="1">
            <a:off x="5999804" y="1651224"/>
            <a:ext cx="1150773" cy="2574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0" idx="3"/>
            <a:endCxn id="98" idx="1"/>
          </p:cNvCxnSpPr>
          <p:nvPr>
            <p:custDataLst>
              <p:tags r:id="rId20"/>
            </p:custDataLst>
          </p:nvPr>
        </p:nvCxnSpPr>
        <p:spPr>
          <a:xfrm flipH="1" flipV="1">
            <a:off x="5999804" y="1908714"/>
            <a:ext cx="1141152" cy="325347"/>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99" name="Picture 2" descr="C:\Users\Kurt\Desktop\Dog &amp; Pony Show\Juniper\Juniper Template NEW\Juniper Icon Library PNGs\Corporate Office 1.png"/>
          <p:cNvPicPr>
            <a:picLocks noChangeAspect="1" noChangeArrowheads="1"/>
          </p:cNvPicPr>
          <p:nvPr>
            <p:custDataLst>
              <p:tags r:id="rId21"/>
            </p:custDataLst>
          </p:nvPr>
        </p:nvPicPr>
        <p:blipFill>
          <a:blip r:embed="rId55" cstate="print"/>
          <a:srcRect/>
          <a:stretch>
            <a:fillRect/>
          </a:stretch>
        </p:blipFill>
        <p:spPr bwMode="auto">
          <a:xfrm flipH="1">
            <a:off x="8062763" y="1775245"/>
            <a:ext cx="536129" cy="361412"/>
          </a:xfrm>
          <a:prstGeom prst="rect">
            <a:avLst/>
          </a:prstGeom>
          <a:noFill/>
        </p:spPr>
      </p:pic>
      <p:sp>
        <p:nvSpPr>
          <p:cNvPr id="202" name="TextBox 201"/>
          <p:cNvSpPr txBox="1"/>
          <p:nvPr>
            <p:custDataLst>
              <p:tags r:id="rId22"/>
            </p:custDataLst>
          </p:nvPr>
        </p:nvSpPr>
        <p:spPr>
          <a:xfrm flipH="1">
            <a:off x="7928539" y="2093335"/>
            <a:ext cx="872455" cy="415498"/>
          </a:xfrm>
          <a:prstGeom prst="rect">
            <a:avLst/>
          </a:prstGeom>
          <a:noFill/>
        </p:spPr>
        <p:txBody>
          <a:bodyPr wrap="square" rtlCol="0">
            <a:spAutoFit/>
          </a:bodyPr>
          <a:lstStyle/>
          <a:p>
            <a:pPr algn="ctr"/>
            <a:r>
              <a:rPr lang="en-US" sz="1000" dirty="0" smtClean="0"/>
              <a:t>Data Center</a:t>
            </a:r>
            <a:endParaRPr lang="en-US" sz="1000" dirty="0"/>
          </a:p>
        </p:txBody>
      </p:sp>
      <p:pic>
        <p:nvPicPr>
          <p:cNvPr id="102" name="Picture 101" descr="Network Cloud 1.png"/>
          <p:cNvPicPr>
            <a:picLocks noChangeAspect="1"/>
          </p:cNvPicPr>
          <p:nvPr>
            <p:custDataLst>
              <p:tags r:id="rId23"/>
            </p:custDataLst>
          </p:nvPr>
        </p:nvPicPr>
        <p:blipFill>
          <a:blip r:embed="rId52" cstate="print"/>
          <a:stretch>
            <a:fillRect/>
          </a:stretch>
        </p:blipFill>
        <p:spPr>
          <a:xfrm flipH="1">
            <a:off x="4384918" y="3742674"/>
            <a:ext cx="2287293" cy="1395319"/>
          </a:xfrm>
          <a:prstGeom prst="rect">
            <a:avLst/>
          </a:prstGeom>
        </p:spPr>
      </p:pic>
      <p:cxnSp>
        <p:nvCxnSpPr>
          <p:cNvPr id="195" name="Straight Connector 194"/>
          <p:cNvCxnSpPr>
            <a:endCxn id="159" idx="2"/>
          </p:cNvCxnSpPr>
          <p:nvPr>
            <p:custDataLst>
              <p:tags r:id="rId24"/>
            </p:custDataLst>
          </p:nvPr>
        </p:nvCxnSpPr>
        <p:spPr bwMode="auto">
          <a:xfrm flipH="1" flipV="1">
            <a:off x="6377406" y="4277208"/>
            <a:ext cx="719434" cy="192568"/>
          </a:xfrm>
          <a:prstGeom prst="line">
            <a:avLst/>
          </a:prstGeom>
          <a:noFill/>
          <a:ln w="28575" cap="flat" cmpd="sng" algn="ctr">
            <a:solidFill>
              <a:schemeClr val="accent6"/>
            </a:solidFill>
            <a:prstDash val="solid"/>
            <a:round/>
            <a:headEnd type="none" w="med" len="med"/>
            <a:tailEnd type="none" w="med" len="med"/>
          </a:ln>
          <a:effectLst>
            <a:glow rad="63500">
              <a:schemeClr val="accent3">
                <a:satMod val="175000"/>
                <a:alpha val="40000"/>
              </a:schemeClr>
            </a:glow>
          </a:effectLst>
        </p:spPr>
      </p:cxnSp>
      <p:sp>
        <p:nvSpPr>
          <p:cNvPr id="172" name="TextBox 171"/>
          <p:cNvSpPr txBox="1"/>
          <p:nvPr>
            <p:custDataLst>
              <p:tags r:id="rId25"/>
            </p:custDataLst>
          </p:nvPr>
        </p:nvSpPr>
        <p:spPr>
          <a:xfrm flipH="1">
            <a:off x="4437147" y="5165679"/>
            <a:ext cx="1352550" cy="707886"/>
          </a:xfrm>
          <a:prstGeom prst="rect">
            <a:avLst/>
          </a:prstGeom>
          <a:noFill/>
        </p:spPr>
        <p:txBody>
          <a:bodyPr wrap="square" rtlCol="0">
            <a:spAutoFit/>
          </a:bodyPr>
          <a:lstStyle/>
          <a:p>
            <a:r>
              <a:rPr lang="en-US" sz="1000" dirty="0" smtClean="0"/>
              <a:t>Service Provider CO/</a:t>
            </a:r>
            <a:r>
              <a:rPr lang="en-US" sz="1000" dirty="0" err="1" smtClean="0"/>
              <a:t>PoP</a:t>
            </a:r>
            <a:r>
              <a:rPr lang="en-US" sz="1000" dirty="0" smtClean="0"/>
              <a:t>/DC</a:t>
            </a:r>
          </a:p>
          <a:p>
            <a:r>
              <a:rPr lang="en-US" sz="1000" dirty="0" smtClean="0"/>
              <a:t>or </a:t>
            </a:r>
          </a:p>
          <a:p>
            <a:r>
              <a:rPr lang="en-US" sz="1000" dirty="0" smtClean="0"/>
              <a:t>Enterprise HQ/DC </a:t>
            </a:r>
          </a:p>
        </p:txBody>
      </p:sp>
      <p:pic>
        <p:nvPicPr>
          <p:cNvPr id="103" name="Picture 102" descr="Media Gateway.png"/>
          <p:cNvPicPr>
            <a:picLocks noChangeAspect="1"/>
          </p:cNvPicPr>
          <p:nvPr>
            <p:custDataLst>
              <p:tags r:id="rId26"/>
            </p:custDataLst>
          </p:nvPr>
        </p:nvPicPr>
        <p:blipFill>
          <a:blip r:embed="rId53" cstate="print"/>
          <a:stretch>
            <a:fillRect/>
          </a:stretch>
        </p:blipFill>
        <p:spPr>
          <a:xfrm flipH="1">
            <a:off x="1998259" y="4547245"/>
            <a:ext cx="487722" cy="148722"/>
          </a:xfrm>
          <a:prstGeom prst="rect">
            <a:avLst/>
          </a:prstGeom>
        </p:spPr>
      </p:pic>
      <p:cxnSp>
        <p:nvCxnSpPr>
          <p:cNvPr id="106" name="Straight Connector 105"/>
          <p:cNvCxnSpPr>
            <a:stCxn id="105" idx="3"/>
            <a:endCxn id="103" idx="1"/>
          </p:cNvCxnSpPr>
          <p:nvPr>
            <p:custDataLst>
              <p:tags r:id="rId27"/>
            </p:custDataLst>
          </p:nvPr>
        </p:nvCxnSpPr>
        <p:spPr>
          <a:xfrm flipH="1">
            <a:off x="2485981" y="4612608"/>
            <a:ext cx="2737137" cy="8998"/>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p:cNvSpPr txBox="1"/>
          <p:nvPr>
            <p:custDataLst>
              <p:tags r:id="rId28"/>
            </p:custDataLst>
          </p:nvPr>
        </p:nvSpPr>
        <p:spPr>
          <a:xfrm flipH="1">
            <a:off x="945786" y="4284273"/>
            <a:ext cx="2612997" cy="307777"/>
          </a:xfrm>
          <a:prstGeom prst="rect">
            <a:avLst/>
          </a:prstGeom>
          <a:noFill/>
        </p:spPr>
        <p:txBody>
          <a:bodyPr wrap="square" rtlCol="0">
            <a:spAutoFit/>
          </a:bodyPr>
          <a:lstStyle/>
          <a:p>
            <a:pPr algn="ctr"/>
            <a:r>
              <a:rPr lang="en-US" sz="1400" b="1" dirty="0" smtClean="0"/>
              <a:t>“Cloud-Connect” CPE</a:t>
            </a:r>
            <a:endParaRPr lang="en-US" sz="1400" b="1" dirty="0"/>
          </a:p>
        </p:txBody>
      </p:sp>
      <p:sp>
        <p:nvSpPr>
          <p:cNvPr id="132" name="Rounded Rectangle 131"/>
          <p:cNvSpPr/>
          <p:nvPr>
            <p:custDataLst>
              <p:tags r:id="rId29"/>
            </p:custDataLst>
          </p:nvPr>
        </p:nvSpPr>
        <p:spPr>
          <a:xfrm flipH="1">
            <a:off x="821163" y="4724394"/>
            <a:ext cx="2792893" cy="695326"/>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86"/>
          <p:cNvGrpSpPr/>
          <p:nvPr/>
        </p:nvGrpSpPr>
        <p:grpSpPr>
          <a:xfrm flipH="1">
            <a:off x="945832" y="4787724"/>
            <a:ext cx="2428220" cy="554982"/>
            <a:chOff x="6067489" y="3404153"/>
            <a:chExt cx="2428220" cy="554982"/>
          </a:xfrm>
        </p:grpSpPr>
        <p:grpSp>
          <p:nvGrpSpPr>
            <p:cNvPr id="26" name="Group 30"/>
            <p:cNvGrpSpPr/>
            <p:nvPr/>
          </p:nvGrpSpPr>
          <p:grpSpPr>
            <a:xfrm>
              <a:off x="6067489" y="3413479"/>
              <a:ext cx="885408" cy="540588"/>
              <a:chOff x="1062843" y="4333811"/>
              <a:chExt cx="914400" cy="598095"/>
            </a:xfrm>
          </p:grpSpPr>
          <p:pic>
            <p:nvPicPr>
              <p:cNvPr id="116" name="Picture 8" descr="ONT.png"/>
              <p:cNvPicPr>
                <a:picLocks noChangeAspect="1"/>
              </p:cNvPicPr>
              <p:nvPr/>
            </p:nvPicPr>
            <p:blipFill>
              <a:blip r:embed="rId56" cstate="print"/>
              <a:stretch>
                <a:fillRect/>
              </a:stretch>
            </p:blipFill>
            <p:spPr>
              <a:xfrm>
                <a:off x="1450202" y="4367824"/>
                <a:ext cx="335713" cy="335712"/>
              </a:xfrm>
              <a:prstGeom prst="rect">
                <a:avLst/>
              </a:prstGeom>
            </p:spPr>
          </p:pic>
          <p:pic>
            <p:nvPicPr>
              <p:cNvPr id="117" name="Picture 9" descr="DSL Modem.png"/>
              <p:cNvPicPr>
                <a:picLocks noChangeAspect="1"/>
              </p:cNvPicPr>
              <p:nvPr/>
            </p:nvPicPr>
            <p:blipFill>
              <a:blip r:embed="rId57" cstate="print"/>
              <a:stretch>
                <a:fillRect/>
              </a:stretch>
            </p:blipFill>
            <p:spPr>
              <a:xfrm rot="5400000">
                <a:off x="1124642" y="4463644"/>
                <a:ext cx="369725" cy="110059"/>
              </a:xfrm>
              <a:prstGeom prst="rect">
                <a:avLst/>
              </a:prstGeom>
            </p:spPr>
          </p:pic>
          <p:sp>
            <p:nvSpPr>
              <p:cNvPr id="118" name="Rectangle 5"/>
              <p:cNvSpPr>
                <a:spLocks noChangeArrowheads="1"/>
              </p:cNvSpPr>
              <p:nvPr/>
            </p:nvSpPr>
            <p:spPr bwMode="auto">
              <a:xfrm>
                <a:off x="1062843" y="4703307"/>
                <a:ext cx="914400" cy="228599"/>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Modem / ONT</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27" name="Group 29"/>
            <p:cNvGrpSpPr/>
            <p:nvPr/>
          </p:nvGrpSpPr>
          <p:grpSpPr>
            <a:xfrm>
              <a:off x="6935169" y="3441854"/>
              <a:ext cx="442704" cy="452877"/>
              <a:chOff x="1823722" y="4289004"/>
              <a:chExt cx="457200" cy="501053"/>
            </a:xfrm>
          </p:grpSpPr>
          <p:pic>
            <p:nvPicPr>
              <p:cNvPr id="114" name="Picture 11" descr="L2_L3 Switch 2.png"/>
              <p:cNvPicPr>
                <a:picLocks noChangeAspect="1"/>
              </p:cNvPicPr>
              <p:nvPr/>
            </p:nvPicPr>
            <p:blipFill>
              <a:blip r:embed="rId58" cstate="print"/>
              <a:stretch>
                <a:fillRect/>
              </a:stretch>
            </p:blipFill>
            <p:spPr>
              <a:xfrm>
                <a:off x="1874231" y="4289004"/>
                <a:ext cx="327573" cy="327571"/>
              </a:xfrm>
              <a:prstGeom prst="rect">
                <a:avLst/>
              </a:prstGeom>
            </p:spPr>
          </p:pic>
          <p:sp>
            <p:nvSpPr>
              <p:cNvPr id="115" name="Rectangle 5"/>
              <p:cNvSpPr>
                <a:spLocks noChangeArrowheads="1"/>
              </p:cNvSpPr>
              <p:nvPr/>
            </p:nvSpPr>
            <p:spPr bwMode="auto">
              <a:xfrm>
                <a:off x="1823722" y="4637657"/>
                <a:ext cx="457200" cy="1524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Switch</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28" name="Group 28"/>
            <p:cNvGrpSpPr/>
            <p:nvPr/>
          </p:nvGrpSpPr>
          <p:grpSpPr>
            <a:xfrm>
              <a:off x="7355081" y="3404153"/>
              <a:ext cx="590273" cy="554982"/>
              <a:chOff x="2362568" y="4247319"/>
              <a:chExt cx="609600" cy="614024"/>
            </a:xfrm>
          </p:grpSpPr>
          <p:pic>
            <p:nvPicPr>
              <p:cNvPr id="110" name="Picture 10" descr="CPE Antenna.png"/>
              <p:cNvPicPr>
                <a:picLocks noChangeAspect="1"/>
              </p:cNvPicPr>
              <p:nvPr/>
            </p:nvPicPr>
            <p:blipFill>
              <a:blip r:embed="rId59" cstate="print"/>
              <a:stretch>
                <a:fillRect/>
              </a:stretch>
            </p:blipFill>
            <p:spPr>
              <a:xfrm>
                <a:off x="2514552" y="4247319"/>
                <a:ext cx="245170" cy="380266"/>
              </a:xfrm>
              <a:prstGeom prst="rect">
                <a:avLst/>
              </a:prstGeom>
            </p:spPr>
          </p:pic>
          <p:sp>
            <p:nvSpPr>
              <p:cNvPr id="111" name="Rectangle 5"/>
              <p:cNvSpPr>
                <a:spLocks noChangeArrowheads="1"/>
              </p:cNvSpPr>
              <p:nvPr/>
            </p:nvSpPr>
            <p:spPr bwMode="auto">
              <a:xfrm>
                <a:off x="2362568" y="4632742"/>
                <a:ext cx="609600" cy="228601"/>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Access Point</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29" name="Group 27"/>
            <p:cNvGrpSpPr/>
            <p:nvPr/>
          </p:nvGrpSpPr>
          <p:grpSpPr>
            <a:xfrm>
              <a:off x="7905437" y="3432320"/>
              <a:ext cx="590272" cy="502690"/>
              <a:chOff x="2836521" y="4354689"/>
              <a:chExt cx="609600" cy="556169"/>
            </a:xfrm>
          </p:grpSpPr>
          <p:pic>
            <p:nvPicPr>
              <p:cNvPr id="99" name="Picture 7" descr="VIOP Gateway.png"/>
              <p:cNvPicPr>
                <a:picLocks noChangeAspect="1"/>
              </p:cNvPicPr>
              <p:nvPr/>
            </p:nvPicPr>
            <p:blipFill>
              <a:blip r:embed="rId60" cstate="print"/>
              <a:stretch>
                <a:fillRect/>
              </a:stretch>
            </p:blipFill>
            <p:spPr>
              <a:xfrm>
                <a:off x="2962717" y="4354689"/>
                <a:ext cx="328937" cy="327574"/>
              </a:xfrm>
              <a:prstGeom prst="rect">
                <a:avLst/>
              </a:prstGeom>
            </p:spPr>
          </p:pic>
          <p:sp>
            <p:nvSpPr>
              <p:cNvPr id="101" name="Rectangle 5"/>
              <p:cNvSpPr>
                <a:spLocks noChangeArrowheads="1"/>
              </p:cNvSpPr>
              <p:nvPr/>
            </p:nvSpPr>
            <p:spPr bwMode="auto">
              <a:xfrm>
                <a:off x="2836521" y="4682258"/>
                <a:ext cx="6096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Voice</a:t>
                </a:r>
                <a:endParaRPr kumimoji="0" lang="en-US" sz="1400" b="0" i="0" u="none" strike="noStrike" cap="none" normalizeH="0" baseline="0" dirty="0" smtClean="0">
                  <a:ln>
                    <a:noFill/>
                  </a:ln>
                  <a:solidFill>
                    <a:schemeClr val="tx1"/>
                  </a:solidFill>
                  <a:effectLst/>
                  <a:latin typeface="Arial" pitchFamily="34" charset="0"/>
                </a:endParaRPr>
              </a:p>
            </p:txBody>
          </p:sp>
        </p:grpSp>
      </p:grpSp>
      <p:pic>
        <p:nvPicPr>
          <p:cNvPr id="105" name="Picture 104" descr="MX Series_960.png"/>
          <p:cNvPicPr>
            <a:picLocks noChangeAspect="1"/>
          </p:cNvPicPr>
          <p:nvPr>
            <p:custDataLst>
              <p:tags r:id="rId30"/>
            </p:custDataLst>
          </p:nvPr>
        </p:nvPicPr>
        <p:blipFill>
          <a:blip r:embed="rId54" cstate="print"/>
          <a:stretch>
            <a:fillRect/>
          </a:stretch>
        </p:blipFill>
        <p:spPr>
          <a:xfrm flipH="1">
            <a:off x="5223118" y="4299693"/>
            <a:ext cx="425710" cy="625830"/>
          </a:xfrm>
          <a:prstGeom prst="rect">
            <a:avLst/>
          </a:prstGeom>
        </p:spPr>
      </p:pic>
      <p:grpSp>
        <p:nvGrpSpPr>
          <p:cNvPr id="31" name="Group 195"/>
          <p:cNvGrpSpPr/>
          <p:nvPr>
            <p:custDataLst>
              <p:tags r:id="rId31"/>
            </p:custDataLst>
          </p:nvPr>
        </p:nvGrpSpPr>
        <p:grpSpPr>
          <a:xfrm flipH="1">
            <a:off x="5359900" y="3743808"/>
            <a:ext cx="2035012" cy="581025"/>
            <a:chOff x="1152525" y="3943350"/>
            <a:chExt cx="2035012" cy="581025"/>
          </a:xfrm>
        </p:grpSpPr>
        <p:sp>
          <p:nvSpPr>
            <p:cNvPr id="159" name="Rounded Rectangle 158"/>
            <p:cNvSpPr/>
            <p:nvPr/>
          </p:nvSpPr>
          <p:spPr>
            <a:xfrm>
              <a:off x="1152525" y="3943350"/>
              <a:ext cx="2035012" cy="533400"/>
            </a:xfrm>
            <a:prstGeom prst="roundRect">
              <a:avLst/>
            </a:prstGeom>
            <a:solidFill>
              <a:srgbClr val="CBDFEB"/>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2503782" y="4029075"/>
              <a:ext cx="668043" cy="488046"/>
              <a:chOff x="3312012" y="3454292"/>
              <a:chExt cx="914400" cy="702049"/>
            </a:xfrm>
          </p:grpSpPr>
          <p:sp>
            <p:nvSpPr>
              <p:cNvPr id="130" name="Rectangle 5"/>
              <p:cNvSpPr>
                <a:spLocks noChangeArrowheads="1"/>
              </p:cNvSpPr>
              <p:nvPr/>
            </p:nvSpPr>
            <p:spPr bwMode="auto">
              <a:xfrm>
                <a:off x="3312012" y="3927741"/>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DHCP</a:t>
                </a:r>
                <a:endParaRPr kumimoji="0" lang="en-US" sz="1400" b="0" i="0" u="none" strike="noStrike" cap="none" normalizeH="0" baseline="0" dirty="0" smtClean="0">
                  <a:ln>
                    <a:noFill/>
                  </a:ln>
                  <a:solidFill>
                    <a:schemeClr val="tx1"/>
                  </a:solidFill>
                  <a:effectLst/>
                  <a:latin typeface="Arial" pitchFamily="34" charset="0"/>
                </a:endParaRPr>
              </a:p>
            </p:txBody>
          </p:sp>
          <p:pic>
            <p:nvPicPr>
              <p:cNvPr id="131" name="Picture 13" descr="AAA.png"/>
              <p:cNvPicPr>
                <a:picLocks noChangeAspect="1"/>
              </p:cNvPicPr>
              <p:nvPr/>
            </p:nvPicPr>
            <p:blipFill>
              <a:blip r:embed="rId61" cstate="print"/>
              <a:stretch>
                <a:fillRect/>
              </a:stretch>
            </p:blipFill>
            <p:spPr>
              <a:xfrm>
                <a:off x="3516614" y="3454292"/>
                <a:ext cx="576024" cy="435218"/>
              </a:xfrm>
              <a:prstGeom prst="rect">
                <a:avLst/>
              </a:prstGeom>
            </p:spPr>
          </p:pic>
        </p:grpSp>
        <p:grpSp>
          <p:nvGrpSpPr>
            <p:cNvPr id="36" name="Group 33"/>
            <p:cNvGrpSpPr/>
            <p:nvPr/>
          </p:nvGrpSpPr>
          <p:grpSpPr>
            <a:xfrm>
              <a:off x="1619251" y="4018901"/>
              <a:ext cx="647699" cy="505474"/>
              <a:chOff x="1460133" y="3483837"/>
              <a:chExt cx="914400" cy="673118"/>
            </a:xfrm>
          </p:grpSpPr>
          <p:pic>
            <p:nvPicPr>
              <p:cNvPr id="126" name="Picture 6" descr="Logical.png"/>
              <p:cNvPicPr>
                <a:picLocks noChangeAspect="1"/>
              </p:cNvPicPr>
              <p:nvPr/>
            </p:nvPicPr>
            <p:blipFill>
              <a:blip r:embed="rId62" cstate="print"/>
              <a:stretch>
                <a:fillRect/>
              </a:stretch>
            </p:blipFill>
            <p:spPr>
              <a:xfrm>
                <a:off x="1688733" y="3483837"/>
                <a:ext cx="445885" cy="445885"/>
              </a:xfrm>
              <a:prstGeom prst="rect">
                <a:avLst/>
              </a:prstGeom>
            </p:spPr>
          </p:pic>
          <p:sp>
            <p:nvSpPr>
              <p:cNvPr id="127" name="Rectangle 5"/>
              <p:cNvSpPr>
                <a:spLocks noChangeArrowheads="1"/>
              </p:cNvSpPr>
              <p:nvPr/>
            </p:nvSpPr>
            <p:spPr bwMode="auto">
              <a:xfrm>
                <a:off x="1460133" y="3928355"/>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Routing</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37" name="Group 34"/>
            <p:cNvGrpSpPr/>
            <p:nvPr/>
          </p:nvGrpSpPr>
          <p:grpSpPr>
            <a:xfrm>
              <a:off x="1219199" y="4029075"/>
              <a:ext cx="447676" cy="447674"/>
              <a:chOff x="685800" y="3375379"/>
              <a:chExt cx="533400" cy="663221"/>
            </a:xfrm>
          </p:grpSpPr>
          <p:pic>
            <p:nvPicPr>
              <p:cNvPr id="124" name="Picture 123" descr="RNC_BSC 2.png"/>
              <p:cNvPicPr>
                <a:picLocks noChangeAspect="1"/>
              </p:cNvPicPr>
              <p:nvPr/>
            </p:nvPicPr>
            <p:blipFill>
              <a:blip r:embed="rId63" cstate="print"/>
              <a:stretch>
                <a:fillRect/>
              </a:stretch>
            </p:blipFill>
            <p:spPr>
              <a:xfrm flipH="1">
                <a:off x="742545" y="3375379"/>
                <a:ext cx="399135" cy="399135"/>
              </a:xfrm>
              <a:prstGeom prst="rect">
                <a:avLst/>
              </a:prstGeom>
            </p:spPr>
          </p:pic>
          <p:sp>
            <p:nvSpPr>
              <p:cNvPr id="125" name="Rectangle 5"/>
              <p:cNvSpPr>
                <a:spLocks noChangeArrowheads="1"/>
              </p:cNvSpPr>
              <p:nvPr/>
            </p:nvSpPr>
            <p:spPr bwMode="auto">
              <a:xfrm>
                <a:off x="685800" y="3810000"/>
                <a:ext cx="533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CGNAT</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40" name="Group 133"/>
            <p:cNvGrpSpPr>
              <a:grpSpLocks noChangeAspect="1"/>
            </p:cNvGrpSpPr>
            <p:nvPr/>
          </p:nvGrpSpPr>
          <p:grpSpPr>
            <a:xfrm rot="18988988">
              <a:off x="2106973" y="4121422"/>
              <a:ext cx="607659" cy="222406"/>
              <a:chOff x="5859478" y="1508804"/>
              <a:chExt cx="1236751" cy="371216"/>
            </a:xfrm>
          </p:grpSpPr>
          <p:grpSp>
            <p:nvGrpSpPr>
              <p:cNvPr id="41" name="Group 110"/>
              <p:cNvGrpSpPr/>
              <p:nvPr/>
            </p:nvGrpSpPr>
            <p:grpSpPr>
              <a:xfrm>
                <a:off x="5859478" y="1508804"/>
                <a:ext cx="1236751" cy="371216"/>
                <a:chOff x="7366409" y="1340554"/>
                <a:chExt cx="1236751" cy="371216"/>
              </a:xfrm>
            </p:grpSpPr>
            <p:sp>
              <p:nvSpPr>
                <p:cNvPr id="137" name="Line 52"/>
                <p:cNvSpPr>
                  <a:spLocks noChangeShapeType="1"/>
                </p:cNvSpPr>
                <p:nvPr/>
              </p:nvSpPr>
              <p:spPr bwMode="auto">
                <a:xfrm>
                  <a:off x="7366409" y="1518847"/>
                  <a:ext cx="1236751" cy="0"/>
                </a:xfrm>
                <a:prstGeom prst="line">
                  <a:avLst/>
                </a:prstGeom>
                <a:noFill/>
                <a:ln w="19050">
                  <a:solidFill>
                    <a:srgbClr val="BCBEC0"/>
                  </a:solidFill>
                  <a:round/>
                  <a:headEnd/>
                  <a:tailEnd/>
                </a:ln>
                <a:effectLst/>
              </p:spPr>
              <p:txBody>
                <a:bodyPr vert="horz" wrap="square" lIns="0" tIns="0" rIns="0" bIns="0" numCol="1" anchor="ctr" anchorCtr="0" compatLnSpc="1">
                  <a:prstTxWarp prst="textNoShape">
                    <a:avLst/>
                  </a:prstTxWarp>
                  <a:spAutoFit/>
                </a:bodyPr>
                <a:lstStyle/>
                <a:p>
                  <a:endParaRPr lang="en-US"/>
                </a:p>
              </p:txBody>
            </p:sp>
            <p:pic>
              <p:nvPicPr>
                <p:cNvPr id="138" name="Picture 137" descr="traffic arrow left.png"/>
                <p:cNvPicPr>
                  <a:picLocks noChangeAspect="1"/>
                </p:cNvPicPr>
                <p:nvPr/>
              </p:nvPicPr>
              <p:blipFill>
                <a:blip r:embed="rId64" cstate="print"/>
                <a:stretch>
                  <a:fillRect/>
                </a:stretch>
              </p:blipFill>
              <p:spPr>
                <a:xfrm>
                  <a:off x="7522843" y="1412024"/>
                  <a:ext cx="249611" cy="228276"/>
                </a:xfrm>
                <a:prstGeom prst="rect">
                  <a:avLst/>
                </a:prstGeom>
              </p:spPr>
            </p:pic>
            <p:pic>
              <p:nvPicPr>
                <p:cNvPr id="139" name="Picture 138" descr="traffic arrow right.png"/>
                <p:cNvPicPr>
                  <a:picLocks noChangeAspect="1"/>
                </p:cNvPicPr>
                <p:nvPr/>
              </p:nvPicPr>
              <p:blipFill>
                <a:blip r:embed="rId65" cstate="print"/>
                <a:stretch>
                  <a:fillRect/>
                </a:stretch>
              </p:blipFill>
              <p:spPr>
                <a:xfrm>
                  <a:off x="8246088" y="1412024"/>
                  <a:ext cx="249611" cy="228276"/>
                </a:xfrm>
                <a:prstGeom prst="rect">
                  <a:avLst/>
                </a:prstGeom>
              </p:spPr>
            </p:pic>
            <p:pic>
              <p:nvPicPr>
                <p:cNvPr id="140" name="Picture 139" descr="SSL VPN.png"/>
                <p:cNvPicPr>
                  <a:picLocks noChangeAspect="1"/>
                </p:cNvPicPr>
                <p:nvPr/>
              </p:nvPicPr>
              <p:blipFill>
                <a:blip r:embed="rId66" cstate="print"/>
                <a:stretch>
                  <a:fillRect/>
                </a:stretch>
              </p:blipFill>
              <p:spPr>
                <a:xfrm>
                  <a:off x="7709331" y="1340554"/>
                  <a:ext cx="601626" cy="371216"/>
                </a:xfrm>
                <a:prstGeom prst="rect">
                  <a:avLst/>
                </a:prstGeom>
              </p:spPr>
            </p:pic>
          </p:grpSp>
          <p:sp>
            <p:nvSpPr>
              <p:cNvPr id="136" name="Rectangle 135"/>
              <p:cNvSpPr/>
              <p:nvPr/>
            </p:nvSpPr>
            <p:spPr bwMode="auto">
              <a:xfrm>
                <a:off x="6103860" y="1517691"/>
                <a:ext cx="806501" cy="359596"/>
              </a:xfrm>
              <a:prstGeom prst="rect">
                <a:avLst/>
              </a:prstGeom>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292929"/>
                    </a:solidFill>
                    <a:effectLst/>
                    <a:latin typeface="Arial" pitchFamily="34" charset="0"/>
                  </a:rPr>
                  <a:t>VPN</a:t>
                </a:r>
                <a:endParaRPr kumimoji="0" lang="en-US" sz="1800" b="0" i="0" u="none" strike="noStrike" cap="none" normalizeH="0" baseline="0" dirty="0" smtClean="0">
                  <a:ln>
                    <a:noFill/>
                  </a:ln>
                  <a:solidFill>
                    <a:srgbClr val="292929"/>
                  </a:solidFill>
                  <a:effectLst/>
                  <a:latin typeface="Arial" pitchFamily="34" charset="0"/>
                </a:endParaRPr>
              </a:p>
            </p:txBody>
          </p:sp>
        </p:grpSp>
      </p:grpSp>
      <p:grpSp>
        <p:nvGrpSpPr>
          <p:cNvPr id="3" name="Group 30"/>
          <p:cNvGrpSpPr/>
          <p:nvPr>
            <p:custDataLst>
              <p:tags r:id="rId32"/>
            </p:custDataLst>
          </p:nvPr>
        </p:nvGrpSpPr>
        <p:grpSpPr>
          <a:xfrm flipH="1">
            <a:off x="846026" y="2757553"/>
            <a:ext cx="697353" cy="537696"/>
            <a:chOff x="3048000" y="4267200"/>
            <a:chExt cx="914400" cy="685800"/>
          </a:xfrm>
        </p:grpSpPr>
        <p:pic>
          <p:nvPicPr>
            <p:cNvPr id="44" name="Picture 8" descr="ONT.png"/>
            <p:cNvPicPr>
              <a:picLocks noChangeAspect="1"/>
            </p:cNvPicPr>
            <p:nvPr/>
          </p:nvPicPr>
          <p:blipFill>
            <a:blip r:embed="rId56" cstate="print"/>
            <a:stretch>
              <a:fillRect/>
            </a:stretch>
          </p:blipFill>
          <p:spPr>
            <a:xfrm>
              <a:off x="3352800" y="4267200"/>
              <a:ext cx="457200" cy="457200"/>
            </a:xfrm>
            <a:prstGeom prst="rect">
              <a:avLst/>
            </a:prstGeom>
          </p:spPr>
        </p:pic>
        <p:pic>
          <p:nvPicPr>
            <p:cNvPr id="45" name="Picture 9" descr="DSL Modem.png"/>
            <p:cNvPicPr>
              <a:picLocks noChangeAspect="1"/>
            </p:cNvPicPr>
            <p:nvPr/>
          </p:nvPicPr>
          <p:blipFill>
            <a:blip r:embed="rId57" cstate="print"/>
            <a:stretch>
              <a:fillRect/>
            </a:stretch>
          </p:blipFill>
          <p:spPr>
            <a:xfrm rot="5400000">
              <a:off x="2963126" y="4428274"/>
              <a:ext cx="458686" cy="136539"/>
            </a:xfrm>
            <a:prstGeom prst="rect">
              <a:avLst/>
            </a:prstGeom>
          </p:spPr>
        </p:pic>
        <p:sp>
          <p:nvSpPr>
            <p:cNvPr id="46" name="Rectangle 5"/>
            <p:cNvSpPr>
              <a:spLocks noChangeArrowheads="1"/>
            </p:cNvSpPr>
            <p:nvPr/>
          </p:nvSpPr>
          <p:spPr bwMode="auto">
            <a:xfrm>
              <a:off x="3048000" y="4724400"/>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Modem / ONT</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4" name="Group 29"/>
          <p:cNvGrpSpPr/>
          <p:nvPr>
            <p:custDataLst>
              <p:tags r:id="rId33"/>
            </p:custDataLst>
          </p:nvPr>
        </p:nvGrpSpPr>
        <p:grpSpPr>
          <a:xfrm flipH="1">
            <a:off x="1569538" y="2808741"/>
            <a:ext cx="442704" cy="550985"/>
            <a:chOff x="2438400" y="4191000"/>
            <a:chExt cx="457200" cy="609600"/>
          </a:xfrm>
        </p:grpSpPr>
        <p:pic>
          <p:nvPicPr>
            <p:cNvPr id="42" name="Picture 11" descr="L2_L3 Switch 2.png"/>
            <p:cNvPicPr>
              <a:picLocks noChangeAspect="1"/>
            </p:cNvPicPr>
            <p:nvPr/>
          </p:nvPicPr>
          <p:blipFill>
            <a:blip r:embed="rId58" cstate="print"/>
            <a:stretch>
              <a:fillRect/>
            </a:stretch>
          </p:blipFill>
          <p:spPr>
            <a:xfrm>
              <a:off x="2438400" y="4191000"/>
              <a:ext cx="457200" cy="457200"/>
            </a:xfrm>
            <a:prstGeom prst="rect">
              <a:avLst/>
            </a:prstGeom>
          </p:spPr>
        </p:pic>
        <p:sp>
          <p:nvSpPr>
            <p:cNvPr id="43" name="Rectangle 5"/>
            <p:cNvSpPr>
              <a:spLocks noChangeArrowheads="1"/>
            </p:cNvSpPr>
            <p:nvPr/>
          </p:nvSpPr>
          <p:spPr bwMode="auto">
            <a:xfrm>
              <a:off x="2438400" y="4648200"/>
              <a:ext cx="457200" cy="1524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Switch</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5" name="Group 27"/>
          <p:cNvGrpSpPr/>
          <p:nvPr>
            <p:custDataLst>
              <p:tags r:id="rId34"/>
            </p:custDataLst>
          </p:nvPr>
        </p:nvGrpSpPr>
        <p:grpSpPr>
          <a:xfrm flipH="1">
            <a:off x="2570051" y="2786127"/>
            <a:ext cx="526090" cy="547221"/>
            <a:chOff x="1447800" y="4267200"/>
            <a:chExt cx="609600" cy="685800"/>
          </a:xfrm>
        </p:grpSpPr>
        <p:pic>
          <p:nvPicPr>
            <p:cNvPr id="38" name="Picture 7" descr="VIOP Gateway.png"/>
            <p:cNvPicPr>
              <a:picLocks noChangeAspect="1"/>
            </p:cNvPicPr>
            <p:nvPr/>
          </p:nvPicPr>
          <p:blipFill>
            <a:blip r:embed="rId60" cstate="print"/>
            <a:stretch>
              <a:fillRect/>
            </a:stretch>
          </p:blipFill>
          <p:spPr>
            <a:xfrm>
              <a:off x="1524000" y="4267200"/>
              <a:ext cx="437955" cy="436138"/>
            </a:xfrm>
            <a:prstGeom prst="rect">
              <a:avLst/>
            </a:prstGeom>
          </p:spPr>
        </p:pic>
        <p:sp>
          <p:nvSpPr>
            <p:cNvPr id="39" name="Rectangle 5"/>
            <p:cNvSpPr>
              <a:spLocks noChangeArrowheads="1"/>
            </p:cNvSpPr>
            <p:nvPr/>
          </p:nvSpPr>
          <p:spPr bwMode="auto">
            <a:xfrm>
              <a:off x="1447800" y="4724400"/>
              <a:ext cx="6096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Voice</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6" name="Group 52"/>
          <p:cNvGrpSpPr/>
          <p:nvPr>
            <p:custDataLst>
              <p:tags r:id="rId35"/>
            </p:custDataLst>
          </p:nvPr>
        </p:nvGrpSpPr>
        <p:grpSpPr>
          <a:xfrm flipH="1">
            <a:off x="941817" y="2077842"/>
            <a:ext cx="2709283" cy="660118"/>
            <a:chOff x="6131543" y="2589971"/>
            <a:chExt cx="2709283" cy="660118"/>
          </a:xfrm>
        </p:grpSpPr>
        <p:grpSp>
          <p:nvGrpSpPr>
            <p:cNvPr id="7" name="Group 31"/>
            <p:cNvGrpSpPr/>
            <p:nvPr/>
          </p:nvGrpSpPr>
          <p:grpSpPr>
            <a:xfrm>
              <a:off x="7955419" y="2589971"/>
              <a:ext cx="885407" cy="625537"/>
              <a:chOff x="3276600" y="3464258"/>
              <a:chExt cx="914400" cy="692083"/>
            </a:xfrm>
          </p:grpSpPr>
          <p:sp>
            <p:nvSpPr>
              <p:cNvPr id="51" name="Rectangle 5"/>
              <p:cNvSpPr>
                <a:spLocks noChangeArrowheads="1"/>
              </p:cNvSpPr>
              <p:nvPr/>
            </p:nvSpPr>
            <p:spPr bwMode="auto">
              <a:xfrm>
                <a:off x="3276600" y="3927741"/>
                <a:ext cx="914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DHCP</a:t>
                </a:r>
                <a:endParaRPr kumimoji="0" lang="en-US" sz="1400" b="0" i="0" u="none" strike="noStrike" cap="none" normalizeH="0" baseline="0" dirty="0" smtClean="0">
                  <a:ln>
                    <a:noFill/>
                  </a:ln>
                  <a:solidFill>
                    <a:schemeClr val="tx1"/>
                  </a:solidFill>
                  <a:effectLst/>
                  <a:latin typeface="Arial" pitchFamily="34" charset="0"/>
                </a:endParaRPr>
              </a:p>
            </p:txBody>
          </p:sp>
          <p:pic>
            <p:nvPicPr>
              <p:cNvPr id="52" name="Picture 13" descr="AAA.png"/>
              <p:cNvPicPr>
                <a:picLocks noChangeAspect="1"/>
              </p:cNvPicPr>
              <p:nvPr/>
            </p:nvPicPr>
            <p:blipFill>
              <a:blip r:embed="rId61" cstate="print"/>
              <a:stretch>
                <a:fillRect/>
              </a:stretch>
            </p:blipFill>
            <p:spPr>
              <a:xfrm>
                <a:off x="3445788" y="3464258"/>
                <a:ext cx="529358" cy="399959"/>
              </a:xfrm>
              <a:prstGeom prst="rect">
                <a:avLst/>
              </a:prstGeom>
            </p:spPr>
          </p:pic>
        </p:grpSp>
        <p:grpSp>
          <p:nvGrpSpPr>
            <p:cNvPr id="8" name="Group 33"/>
            <p:cNvGrpSpPr/>
            <p:nvPr/>
          </p:nvGrpSpPr>
          <p:grpSpPr>
            <a:xfrm>
              <a:off x="6589858" y="2593459"/>
              <a:ext cx="885407" cy="648431"/>
              <a:chOff x="1371600" y="3502771"/>
              <a:chExt cx="914400" cy="717412"/>
            </a:xfrm>
          </p:grpSpPr>
          <p:pic>
            <p:nvPicPr>
              <p:cNvPr id="47" name="Picture 6" descr="Logical.png"/>
              <p:cNvPicPr>
                <a:picLocks noChangeAspect="1"/>
              </p:cNvPicPr>
              <p:nvPr/>
            </p:nvPicPr>
            <p:blipFill>
              <a:blip r:embed="rId62" cstate="print"/>
              <a:stretch>
                <a:fillRect/>
              </a:stretch>
            </p:blipFill>
            <p:spPr>
              <a:xfrm>
                <a:off x="1600200" y="3502771"/>
                <a:ext cx="445886" cy="445887"/>
              </a:xfrm>
              <a:prstGeom prst="rect">
                <a:avLst/>
              </a:prstGeom>
            </p:spPr>
          </p:pic>
          <p:sp>
            <p:nvSpPr>
              <p:cNvPr id="48" name="Rectangle 5"/>
              <p:cNvSpPr>
                <a:spLocks noChangeArrowheads="1"/>
              </p:cNvSpPr>
              <p:nvPr/>
            </p:nvSpPr>
            <p:spPr bwMode="auto">
              <a:xfrm>
                <a:off x="1371600" y="3991582"/>
                <a:ext cx="914400" cy="228601"/>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Routing</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9" name="Group 34"/>
            <p:cNvGrpSpPr/>
            <p:nvPr/>
          </p:nvGrpSpPr>
          <p:grpSpPr>
            <a:xfrm>
              <a:off x="6131543" y="2663464"/>
              <a:ext cx="516488" cy="586625"/>
              <a:chOff x="685800" y="3389568"/>
              <a:chExt cx="533400" cy="649032"/>
            </a:xfrm>
          </p:grpSpPr>
          <p:pic>
            <p:nvPicPr>
              <p:cNvPr id="34" name="Picture 33" descr="RNC_BSC 2.png"/>
              <p:cNvPicPr>
                <a:picLocks noChangeAspect="1"/>
              </p:cNvPicPr>
              <p:nvPr/>
            </p:nvPicPr>
            <p:blipFill>
              <a:blip r:embed="rId63" cstate="print"/>
              <a:stretch>
                <a:fillRect/>
              </a:stretch>
            </p:blipFill>
            <p:spPr>
              <a:xfrm flipH="1">
                <a:off x="764495" y="3389568"/>
                <a:ext cx="388517" cy="388518"/>
              </a:xfrm>
              <a:prstGeom prst="rect">
                <a:avLst/>
              </a:prstGeom>
            </p:spPr>
          </p:pic>
          <p:sp>
            <p:nvSpPr>
              <p:cNvPr id="35" name="Rectangle 5"/>
              <p:cNvSpPr>
                <a:spLocks noChangeArrowheads="1"/>
              </p:cNvSpPr>
              <p:nvPr/>
            </p:nvSpPr>
            <p:spPr bwMode="auto">
              <a:xfrm>
                <a:off x="685800" y="3810000"/>
                <a:ext cx="533400" cy="2286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NAT</a:t>
                </a:r>
                <a:endParaRPr kumimoji="0" lang="en-US" sz="1400" b="0" i="0" u="none" strike="noStrike" cap="none" normalizeH="0" baseline="0" dirty="0" smtClean="0">
                  <a:ln>
                    <a:noFill/>
                  </a:ln>
                  <a:solidFill>
                    <a:schemeClr val="tx1"/>
                  </a:solidFill>
                  <a:effectLst/>
                  <a:latin typeface="Arial" pitchFamily="34" charset="0"/>
                </a:endParaRPr>
              </a:p>
            </p:txBody>
          </p:sp>
        </p:grpSp>
      </p:grpSp>
      <p:sp>
        <p:nvSpPr>
          <p:cNvPr id="33" name="Rounded Rectangle 32"/>
          <p:cNvSpPr/>
          <p:nvPr>
            <p:custDataLst>
              <p:tags r:id="rId36"/>
            </p:custDataLst>
          </p:nvPr>
        </p:nvSpPr>
        <p:spPr>
          <a:xfrm flipH="1">
            <a:off x="775803" y="2005078"/>
            <a:ext cx="3108960" cy="1397812"/>
          </a:xfrm>
          <a:prstGeom prst="roundRect">
            <a:avLst/>
          </a:prstGeom>
          <a:noFill/>
          <a:ln>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74"/>
          <p:cNvGrpSpPr/>
          <p:nvPr>
            <p:custDataLst>
              <p:tags r:id="rId37"/>
            </p:custDataLst>
          </p:nvPr>
        </p:nvGrpSpPr>
        <p:grpSpPr>
          <a:xfrm flipH="1">
            <a:off x="1723048" y="2067781"/>
            <a:ext cx="640020" cy="520883"/>
            <a:chOff x="2769694" y="2213648"/>
            <a:chExt cx="1297482" cy="1055960"/>
          </a:xfrm>
        </p:grpSpPr>
        <p:sp>
          <p:nvSpPr>
            <p:cNvPr id="155" name="Text Box 50"/>
            <p:cNvSpPr txBox="1">
              <a:spLocks noChangeArrowheads="1"/>
            </p:cNvSpPr>
            <p:nvPr/>
          </p:nvSpPr>
          <p:spPr bwMode="auto">
            <a:xfrm>
              <a:off x="2769694" y="3044989"/>
              <a:ext cx="1297482" cy="22461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800" b="1" dirty="0" smtClean="0"/>
                <a:t>FW &amp; UTM</a:t>
              </a:r>
              <a:endParaRPr lang="en-US" sz="800" b="1" dirty="0"/>
            </a:p>
          </p:txBody>
        </p:sp>
        <p:grpSp>
          <p:nvGrpSpPr>
            <p:cNvPr id="12" name="Group 75"/>
            <p:cNvGrpSpPr/>
            <p:nvPr/>
          </p:nvGrpSpPr>
          <p:grpSpPr>
            <a:xfrm>
              <a:off x="2935287" y="2213648"/>
              <a:ext cx="998538" cy="789903"/>
              <a:chOff x="2935287" y="2456535"/>
              <a:chExt cx="998538" cy="789903"/>
            </a:xfrm>
          </p:grpSpPr>
          <p:pic>
            <p:nvPicPr>
              <p:cNvPr id="162" name="Picture 5" descr="C:\Users\Kurt\Desktop\Dog &amp; Pony Show\Juniper\Juniper Template NEW\Juniper Icon Library PNGs\New Folder\Firewall.png"/>
              <p:cNvPicPr>
                <a:picLocks noChangeAspect="1" noChangeArrowheads="1"/>
              </p:cNvPicPr>
              <p:nvPr/>
            </p:nvPicPr>
            <p:blipFill>
              <a:blip r:embed="rId67" cstate="print"/>
              <a:srcRect/>
              <a:stretch>
                <a:fillRect/>
              </a:stretch>
            </p:blipFill>
            <p:spPr bwMode="auto">
              <a:xfrm>
                <a:off x="2935287" y="2456535"/>
                <a:ext cx="998538" cy="789903"/>
              </a:xfrm>
              <a:prstGeom prst="rect">
                <a:avLst/>
              </a:prstGeom>
              <a:noFill/>
            </p:spPr>
          </p:pic>
          <p:pic>
            <p:nvPicPr>
              <p:cNvPr id="163" name="Picture 6" descr="C:\Users\Kurt\Desktop\Dog &amp; Pony Show\Juniper\Juniper Template NEW\Juniper Icon Library PNGs\Anti Virus 1.png"/>
              <p:cNvPicPr>
                <a:picLocks noChangeAspect="1" noChangeArrowheads="1"/>
              </p:cNvPicPr>
              <p:nvPr/>
            </p:nvPicPr>
            <p:blipFill>
              <a:blip r:embed="rId68" cstate="print"/>
              <a:srcRect/>
              <a:stretch>
                <a:fillRect/>
              </a:stretch>
            </p:blipFill>
            <p:spPr bwMode="auto">
              <a:xfrm>
                <a:off x="2973323" y="2535173"/>
                <a:ext cx="282575" cy="282575"/>
              </a:xfrm>
              <a:prstGeom prst="rect">
                <a:avLst/>
              </a:prstGeom>
              <a:noFill/>
            </p:spPr>
          </p:pic>
          <p:pic>
            <p:nvPicPr>
              <p:cNvPr id="164" name="Picture 7" descr="C:\Users\Kurt\Desktop\Dog &amp; Pony Show\Juniper\Juniper Template NEW\Juniper Icon Library PNGs\Anti Virus 5.png"/>
              <p:cNvPicPr>
                <a:picLocks noChangeAspect="1" noChangeArrowheads="1"/>
              </p:cNvPicPr>
              <p:nvPr/>
            </p:nvPicPr>
            <p:blipFill>
              <a:blip r:embed="rId69" cstate="print"/>
              <a:srcRect/>
              <a:stretch>
                <a:fillRect/>
              </a:stretch>
            </p:blipFill>
            <p:spPr bwMode="auto">
              <a:xfrm>
                <a:off x="3614674" y="2535173"/>
                <a:ext cx="282575" cy="282575"/>
              </a:xfrm>
              <a:prstGeom prst="rect">
                <a:avLst/>
              </a:prstGeom>
              <a:noFill/>
            </p:spPr>
          </p:pic>
          <p:pic>
            <p:nvPicPr>
              <p:cNvPr id="165" name="Picture 8" descr="C:\Users\Kurt\Desktop\Dog &amp; Pony Show\Juniper\Juniper Template NEW\Juniper Icon Library PNGs\Deep Inspection 1.png"/>
              <p:cNvPicPr>
                <a:picLocks noChangeAspect="1" noChangeArrowheads="1"/>
              </p:cNvPicPr>
              <p:nvPr/>
            </p:nvPicPr>
            <p:blipFill>
              <a:blip r:embed="rId70" cstate="print"/>
              <a:srcRect/>
              <a:stretch>
                <a:fillRect/>
              </a:stretch>
            </p:blipFill>
            <p:spPr bwMode="auto">
              <a:xfrm>
                <a:off x="2973323" y="2875502"/>
                <a:ext cx="282575" cy="282575"/>
              </a:xfrm>
              <a:prstGeom prst="rect">
                <a:avLst/>
              </a:prstGeom>
              <a:noFill/>
            </p:spPr>
          </p:pic>
          <p:pic>
            <p:nvPicPr>
              <p:cNvPr id="166" name="Picture 9" descr="C:\Users\Kurt\Desktop\Dog &amp; Pony Show\Juniper\Juniper Template NEW\Juniper Icon Library PNGs\Email1.png"/>
              <p:cNvPicPr>
                <a:picLocks noChangeAspect="1" noChangeArrowheads="1"/>
              </p:cNvPicPr>
              <p:nvPr/>
            </p:nvPicPr>
            <p:blipFill>
              <a:blip r:embed="rId71" cstate="print"/>
              <a:srcRect/>
              <a:stretch>
                <a:fillRect/>
              </a:stretch>
            </p:blipFill>
            <p:spPr bwMode="auto">
              <a:xfrm>
                <a:off x="3293998" y="2535173"/>
                <a:ext cx="282575" cy="282575"/>
              </a:xfrm>
              <a:prstGeom prst="rect">
                <a:avLst/>
              </a:prstGeom>
              <a:noFill/>
            </p:spPr>
          </p:pic>
          <p:grpSp>
            <p:nvGrpSpPr>
              <p:cNvPr id="13" name="Group 74"/>
              <p:cNvGrpSpPr/>
              <p:nvPr/>
            </p:nvGrpSpPr>
            <p:grpSpPr>
              <a:xfrm>
                <a:off x="3614674" y="2875502"/>
                <a:ext cx="282575" cy="282575"/>
                <a:chOff x="-1060450" y="5113338"/>
                <a:chExt cx="1060450" cy="1060450"/>
              </a:xfrm>
            </p:grpSpPr>
            <p:pic>
              <p:nvPicPr>
                <p:cNvPr id="168" name="Picture 9" descr="C:\Users\Kurt\Desktop\Dog &amp; Pony Show\Juniper\Juniper Template NEW\Juniper Icon Library PNGs\Email1.png"/>
                <p:cNvPicPr>
                  <a:picLocks noChangeAspect="1" noChangeArrowheads="1"/>
                </p:cNvPicPr>
                <p:nvPr/>
              </p:nvPicPr>
              <p:blipFill>
                <a:blip r:embed="rId71" cstate="print"/>
                <a:srcRect/>
                <a:stretch>
                  <a:fillRect/>
                </a:stretch>
              </p:blipFill>
              <p:spPr bwMode="auto">
                <a:xfrm>
                  <a:off x="-1060450" y="5113338"/>
                  <a:ext cx="1060450" cy="1060450"/>
                </a:xfrm>
                <a:prstGeom prst="rect">
                  <a:avLst/>
                </a:prstGeom>
                <a:noFill/>
              </p:spPr>
            </p:pic>
            <p:sp>
              <p:nvSpPr>
                <p:cNvPr id="169" name="Oval 168"/>
                <p:cNvSpPr/>
                <p:nvPr/>
              </p:nvSpPr>
              <p:spPr>
                <a:xfrm>
                  <a:off x="-950119" y="5223669"/>
                  <a:ext cx="839788" cy="8397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170" name="Picture 10" descr="C:\Users\Kurt\Desktop\Dog &amp; Pony Show\Juniper\Juniper Template NEW\Juniper Icon Library PNGs\Multiple Documents.png"/>
                <p:cNvPicPr>
                  <a:picLocks noChangeAspect="1" noChangeArrowheads="1"/>
                </p:cNvPicPr>
                <p:nvPr/>
              </p:nvPicPr>
              <p:blipFill>
                <a:blip r:embed="rId72" cstate="print"/>
                <a:srcRect/>
                <a:stretch>
                  <a:fillRect/>
                </a:stretch>
              </p:blipFill>
              <p:spPr bwMode="auto">
                <a:xfrm>
                  <a:off x="-780510" y="5478373"/>
                  <a:ext cx="500569" cy="620211"/>
                </a:xfrm>
                <a:prstGeom prst="rect">
                  <a:avLst/>
                </a:prstGeom>
                <a:noFill/>
              </p:spPr>
            </p:pic>
          </p:grpSp>
        </p:grpSp>
      </p:grpSp>
      <p:grpSp>
        <p:nvGrpSpPr>
          <p:cNvPr id="14" name="Group 83"/>
          <p:cNvGrpSpPr/>
          <p:nvPr>
            <p:custDataLst>
              <p:tags r:id="rId38"/>
            </p:custDataLst>
          </p:nvPr>
        </p:nvGrpSpPr>
        <p:grpSpPr>
          <a:xfrm flipH="1">
            <a:off x="3055826" y="2728978"/>
            <a:ext cx="695325" cy="650028"/>
            <a:chOff x="2966146" y="1181101"/>
            <a:chExt cx="1083518" cy="952467"/>
          </a:xfrm>
        </p:grpSpPr>
        <p:sp>
          <p:nvSpPr>
            <p:cNvPr id="205" name="Text Box 25"/>
            <p:cNvSpPr txBox="1">
              <a:spLocks noChangeArrowheads="1"/>
            </p:cNvSpPr>
            <p:nvPr/>
          </p:nvSpPr>
          <p:spPr bwMode="auto">
            <a:xfrm>
              <a:off x="2966146" y="1971216"/>
              <a:ext cx="1083518" cy="162352"/>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800" b="1" dirty="0" smtClean="0">
                  <a:cs typeface="Arial" charset="0"/>
                </a:rPr>
                <a:t>Management</a:t>
              </a:r>
              <a:endParaRPr lang="en-US" sz="800" b="1" dirty="0">
                <a:cs typeface="Arial" charset="0"/>
              </a:endParaRPr>
            </a:p>
          </p:txBody>
        </p:sp>
        <p:pic>
          <p:nvPicPr>
            <p:cNvPr id="206" name="Picture 5"/>
            <p:cNvPicPr>
              <a:picLocks noChangeAspect="1" noChangeArrowheads="1"/>
            </p:cNvPicPr>
            <p:nvPr/>
          </p:nvPicPr>
          <p:blipFill>
            <a:blip r:embed="rId73" cstate="print"/>
            <a:srcRect/>
            <a:stretch>
              <a:fillRect/>
            </a:stretch>
          </p:blipFill>
          <p:spPr bwMode="auto">
            <a:xfrm>
              <a:off x="3005140" y="1181101"/>
              <a:ext cx="956828" cy="742949"/>
            </a:xfrm>
            <a:prstGeom prst="rect">
              <a:avLst/>
            </a:prstGeom>
            <a:noFill/>
            <a:ln w="9525">
              <a:noFill/>
              <a:miter lim="800000"/>
              <a:headEnd/>
              <a:tailEnd/>
            </a:ln>
          </p:spPr>
        </p:pic>
      </p:grpSp>
      <p:grpSp>
        <p:nvGrpSpPr>
          <p:cNvPr id="49" name="Group 72"/>
          <p:cNvGrpSpPr/>
          <p:nvPr>
            <p:custDataLst>
              <p:tags r:id="rId39"/>
            </p:custDataLst>
          </p:nvPr>
        </p:nvGrpSpPr>
        <p:grpSpPr>
          <a:xfrm flipH="1">
            <a:off x="1895907" y="2747619"/>
            <a:ext cx="866775" cy="581907"/>
            <a:chOff x="1842057" y="3514726"/>
            <a:chExt cx="1576469" cy="1058356"/>
          </a:xfrm>
        </p:grpSpPr>
        <p:sp>
          <p:nvSpPr>
            <p:cNvPr id="161" name="Text Box 50"/>
            <p:cNvSpPr txBox="1">
              <a:spLocks noChangeArrowheads="1"/>
            </p:cNvSpPr>
            <p:nvPr/>
          </p:nvSpPr>
          <p:spPr bwMode="auto">
            <a:xfrm>
              <a:off x="1842057" y="4170044"/>
              <a:ext cx="1576469" cy="403038"/>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800" b="1" dirty="0" smtClean="0"/>
                <a:t>Wireless</a:t>
              </a:r>
              <a:br>
                <a:rPr lang="en-US" sz="800" b="1" dirty="0" smtClean="0"/>
              </a:br>
              <a:r>
                <a:rPr lang="en-US" sz="800" b="1" dirty="0" smtClean="0"/>
                <a:t> Controller</a:t>
              </a:r>
              <a:endParaRPr lang="en-US" sz="800" b="1" dirty="0"/>
            </a:p>
          </p:txBody>
        </p:sp>
        <p:pic>
          <p:nvPicPr>
            <p:cNvPr id="194" name="Picture 3" descr="C:\Users\Kurt\Desktop\Dog &amp; Pony Show\Juniper\Juniper Template NEW\Juniper Icon Library PNGs\Wireless Gateway.png"/>
            <p:cNvPicPr>
              <a:picLocks noChangeAspect="1" noChangeArrowheads="1"/>
            </p:cNvPicPr>
            <p:nvPr/>
          </p:nvPicPr>
          <p:blipFill>
            <a:blip r:embed="rId74" cstate="print"/>
            <a:srcRect/>
            <a:stretch>
              <a:fillRect/>
            </a:stretch>
          </p:blipFill>
          <p:spPr bwMode="auto">
            <a:xfrm>
              <a:off x="2266950" y="3514726"/>
              <a:ext cx="731837" cy="642937"/>
            </a:xfrm>
            <a:prstGeom prst="rect">
              <a:avLst/>
            </a:prstGeom>
            <a:noFill/>
          </p:spPr>
        </p:pic>
      </p:grpSp>
      <p:cxnSp>
        <p:nvCxnSpPr>
          <p:cNvPr id="176" name="Straight Connector 175"/>
          <p:cNvCxnSpPr/>
          <p:nvPr/>
        </p:nvCxnSpPr>
        <p:spPr>
          <a:xfrm flipH="1">
            <a:off x="240632" y="3491120"/>
            <a:ext cx="8662736" cy="0"/>
          </a:xfrm>
          <a:prstGeom prst="line">
            <a:avLst/>
          </a:prstGeom>
          <a:ln w="34925">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232612" y="1397640"/>
            <a:ext cx="8662736" cy="0"/>
          </a:xfrm>
          <a:prstGeom prst="line">
            <a:avLst/>
          </a:prstGeom>
          <a:ln w="34925">
            <a:solidFill>
              <a:srgbClr val="5F5F5F"/>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5946370" y="4477797"/>
            <a:ext cx="2754792" cy="1373697"/>
            <a:chOff x="5906265" y="4580110"/>
            <a:chExt cx="2754792" cy="1373697"/>
          </a:xfrm>
        </p:grpSpPr>
        <p:sp>
          <p:nvSpPr>
            <p:cNvPr id="146" name="Rounded Rectangle 145"/>
            <p:cNvSpPr/>
            <p:nvPr>
              <p:custDataLst>
                <p:tags r:id="rId40"/>
              </p:custDataLst>
            </p:nvPr>
          </p:nvSpPr>
          <p:spPr>
            <a:xfrm flipH="1">
              <a:off x="5906265" y="4580110"/>
              <a:ext cx="2718033" cy="1355346"/>
            </a:xfrm>
            <a:prstGeom prst="roundRect">
              <a:avLst>
                <a:gd name="adj" fmla="val 8246"/>
              </a:avLst>
            </a:prstGeom>
            <a:solidFill>
              <a:srgbClr val="CBDFEB"/>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74"/>
            <p:cNvGrpSpPr/>
            <p:nvPr>
              <p:custDataLst>
                <p:tags r:id="rId41"/>
              </p:custDataLst>
            </p:nvPr>
          </p:nvGrpSpPr>
          <p:grpSpPr>
            <a:xfrm flipH="1">
              <a:off x="5940542" y="4651938"/>
              <a:ext cx="640020" cy="520883"/>
              <a:chOff x="2769694" y="2213648"/>
              <a:chExt cx="1297482" cy="1055960"/>
            </a:xfrm>
          </p:grpSpPr>
          <p:sp>
            <p:nvSpPr>
              <p:cNvPr id="227" name="Text Box 50"/>
              <p:cNvSpPr txBox="1">
                <a:spLocks noChangeArrowheads="1"/>
              </p:cNvSpPr>
              <p:nvPr/>
            </p:nvSpPr>
            <p:spPr bwMode="auto">
              <a:xfrm>
                <a:off x="2769694" y="3044989"/>
                <a:ext cx="1297482" cy="22461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800" b="1" dirty="0" smtClean="0"/>
                  <a:t>FW &amp; UTM</a:t>
                </a:r>
                <a:endParaRPr lang="en-US" sz="800" b="1" dirty="0"/>
              </a:p>
            </p:txBody>
          </p:sp>
          <p:grpSp>
            <p:nvGrpSpPr>
              <p:cNvPr id="228" name="Group 75"/>
              <p:cNvGrpSpPr/>
              <p:nvPr/>
            </p:nvGrpSpPr>
            <p:grpSpPr>
              <a:xfrm>
                <a:off x="2935287" y="2213648"/>
                <a:ext cx="998538" cy="789903"/>
                <a:chOff x="2935287" y="2456535"/>
                <a:chExt cx="998538" cy="789903"/>
              </a:xfrm>
            </p:grpSpPr>
            <p:pic>
              <p:nvPicPr>
                <p:cNvPr id="229" name="Picture 5" descr="C:\Users\Kurt\Desktop\Dog &amp; Pony Show\Juniper\Juniper Template NEW\Juniper Icon Library PNGs\New Folder\Firewall.png"/>
                <p:cNvPicPr>
                  <a:picLocks noChangeAspect="1" noChangeArrowheads="1"/>
                </p:cNvPicPr>
                <p:nvPr/>
              </p:nvPicPr>
              <p:blipFill>
                <a:blip r:embed="rId67" cstate="print"/>
                <a:srcRect/>
                <a:stretch>
                  <a:fillRect/>
                </a:stretch>
              </p:blipFill>
              <p:spPr bwMode="auto">
                <a:xfrm>
                  <a:off x="2935287" y="2456535"/>
                  <a:ext cx="998538" cy="789903"/>
                </a:xfrm>
                <a:prstGeom prst="rect">
                  <a:avLst/>
                </a:prstGeom>
                <a:noFill/>
              </p:spPr>
            </p:pic>
            <p:pic>
              <p:nvPicPr>
                <p:cNvPr id="230" name="Picture 6" descr="C:\Users\Kurt\Desktop\Dog &amp; Pony Show\Juniper\Juniper Template NEW\Juniper Icon Library PNGs\Anti Virus 1.png"/>
                <p:cNvPicPr>
                  <a:picLocks noChangeAspect="1" noChangeArrowheads="1"/>
                </p:cNvPicPr>
                <p:nvPr/>
              </p:nvPicPr>
              <p:blipFill>
                <a:blip r:embed="rId68" cstate="print"/>
                <a:srcRect/>
                <a:stretch>
                  <a:fillRect/>
                </a:stretch>
              </p:blipFill>
              <p:spPr bwMode="auto">
                <a:xfrm>
                  <a:off x="2973323" y="2535173"/>
                  <a:ext cx="282575" cy="282575"/>
                </a:xfrm>
                <a:prstGeom prst="rect">
                  <a:avLst/>
                </a:prstGeom>
                <a:noFill/>
              </p:spPr>
            </p:pic>
            <p:pic>
              <p:nvPicPr>
                <p:cNvPr id="231" name="Picture 7" descr="C:\Users\Kurt\Desktop\Dog &amp; Pony Show\Juniper\Juniper Template NEW\Juniper Icon Library PNGs\Anti Virus 5.png"/>
                <p:cNvPicPr>
                  <a:picLocks noChangeAspect="1" noChangeArrowheads="1"/>
                </p:cNvPicPr>
                <p:nvPr/>
              </p:nvPicPr>
              <p:blipFill>
                <a:blip r:embed="rId69" cstate="print"/>
                <a:srcRect/>
                <a:stretch>
                  <a:fillRect/>
                </a:stretch>
              </p:blipFill>
              <p:spPr bwMode="auto">
                <a:xfrm>
                  <a:off x="3614674" y="2535173"/>
                  <a:ext cx="282575" cy="282575"/>
                </a:xfrm>
                <a:prstGeom prst="rect">
                  <a:avLst/>
                </a:prstGeom>
                <a:noFill/>
              </p:spPr>
            </p:pic>
            <p:pic>
              <p:nvPicPr>
                <p:cNvPr id="232" name="Picture 8" descr="C:\Users\Kurt\Desktop\Dog &amp; Pony Show\Juniper\Juniper Template NEW\Juniper Icon Library PNGs\Deep Inspection 1.png"/>
                <p:cNvPicPr>
                  <a:picLocks noChangeAspect="1" noChangeArrowheads="1"/>
                </p:cNvPicPr>
                <p:nvPr/>
              </p:nvPicPr>
              <p:blipFill>
                <a:blip r:embed="rId70" cstate="print"/>
                <a:srcRect/>
                <a:stretch>
                  <a:fillRect/>
                </a:stretch>
              </p:blipFill>
              <p:spPr bwMode="auto">
                <a:xfrm>
                  <a:off x="2973323" y="2875502"/>
                  <a:ext cx="282575" cy="282575"/>
                </a:xfrm>
                <a:prstGeom prst="rect">
                  <a:avLst/>
                </a:prstGeom>
                <a:noFill/>
              </p:spPr>
            </p:pic>
            <p:pic>
              <p:nvPicPr>
                <p:cNvPr id="233" name="Picture 9" descr="C:\Users\Kurt\Desktop\Dog &amp; Pony Show\Juniper\Juniper Template NEW\Juniper Icon Library PNGs\Email1.png"/>
                <p:cNvPicPr>
                  <a:picLocks noChangeAspect="1" noChangeArrowheads="1"/>
                </p:cNvPicPr>
                <p:nvPr/>
              </p:nvPicPr>
              <p:blipFill>
                <a:blip r:embed="rId71" cstate="print"/>
                <a:srcRect/>
                <a:stretch>
                  <a:fillRect/>
                </a:stretch>
              </p:blipFill>
              <p:spPr bwMode="auto">
                <a:xfrm>
                  <a:off x="3293998" y="2535173"/>
                  <a:ext cx="282575" cy="282575"/>
                </a:xfrm>
                <a:prstGeom prst="rect">
                  <a:avLst/>
                </a:prstGeom>
                <a:noFill/>
              </p:spPr>
            </p:pic>
            <p:grpSp>
              <p:nvGrpSpPr>
                <p:cNvPr id="234" name="Group 74"/>
                <p:cNvGrpSpPr/>
                <p:nvPr/>
              </p:nvGrpSpPr>
              <p:grpSpPr>
                <a:xfrm>
                  <a:off x="3614674" y="2875502"/>
                  <a:ext cx="282575" cy="282575"/>
                  <a:chOff x="-1060450" y="5113338"/>
                  <a:chExt cx="1060450" cy="1060450"/>
                </a:xfrm>
              </p:grpSpPr>
              <p:pic>
                <p:nvPicPr>
                  <p:cNvPr id="235" name="Picture 9" descr="C:\Users\Kurt\Desktop\Dog &amp; Pony Show\Juniper\Juniper Template NEW\Juniper Icon Library PNGs\Email1.png"/>
                  <p:cNvPicPr>
                    <a:picLocks noChangeAspect="1" noChangeArrowheads="1"/>
                  </p:cNvPicPr>
                  <p:nvPr/>
                </p:nvPicPr>
                <p:blipFill>
                  <a:blip r:embed="rId71" cstate="print"/>
                  <a:srcRect/>
                  <a:stretch>
                    <a:fillRect/>
                  </a:stretch>
                </p:blipFill>
                <p:spPr bwMode="auto">
                  <a:xfrm>
                    <a:off x="-1060450" y="5113338"/>
                    <a:ext cx="1060450" cy="1060450"/>
                  </a:xfrm>
                  <a:prstGeom prst="rect">
                    <a:avLst/>
                  </a:prstGeom>
                  <a:noFill/>
                </p:spPr>
              </p:pic>
              <p:sp>
                <p:nvSpPr>
                  <p:cNvPr id="236" name="Oval 235"/>
                  <p:cNvSpPr/>
                  <p:nvPr/>
                </p:nvSpPr>
                <p:spPr>
                  <a:xfrm>
                    <a:off x="-950119" y="5223669"/>
                    <a:ext cx="839788" cy="8397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237" name="Picture 10" descr="C:\Users\Kurt\Desktop\Dog &amp; Pony Show\Juniper\Juniper Template NEW\Juniper Icon Library PNGs\Multiple Documents.png"/>
                  <p:cNvPicPr>
                    <a:picLocks noChangeAspect="1" noChangeArrowheads="1"/>
                  </p:cNvPicPr>
                  <p:nvPr/>
                </p:nvPicPr>
                <p:blipFill>
                  <a:blip r:embed="rId72" cstate="print"/>
                  <a:srcRect/>
                  <a:stretch>
                    <a:fillRect/>
                  </a:stretch>
                </p:blipFill>
                <p:spPr bwMode="auto">
                  <a:xfrm>
                    <a:off x="-780509" y="5333456"/>
                    <a:ext cx="500568" cy="620214"/>
                  </a:xfrm>
                  <a:prstGeom prst="rect">
                    <a:avLst/>
                  </a:prstGeom>
                  <a:noFill/>
                </p:spPr>
              </p:pic>
            </p:grpSp>
          </p:grpSp>
        </p:grpSp>
        <p:grpSp>
          <p:nvGrpSpPr>
            <p:cNvPr id="148" name="Group 72"/>
            <p:cNvGrpSpPr/>
            <p:nvPr>
              <p:custDataLst>
                <p:tags r:id="rId42"/>
              </p:custDataLst>
            </p:nvPr>
          </p:nvGrpSpPr>
          <p:grpSpPr>
            <a:xfrm flipH="1">
              <a:off x="6517734" y="4613906"/>
              <a:ext cx="866775" cy="581907"/>
              <a:chOff x="1842057" y="3514726"/>
              <a:chExt cx="1576469" cy="1058356"/>
            </a:xfrm>
          </p:grpSpPr>
          <p:sp>
            <p:nvSpPr>
              <p:cNvPr id="225" name="Text Box 50"/>
              <p:cNvSpPr txBox="1">
                <a:spLocks noChangeArrowheads="1"/>
              </p:cNvSpPr>
              <p:nvPr/>
            </p:nvSpPr>
            <p:spPr bwMode="auto">
              <a:xfrm>
                <a:off x="1842057" y="4170044"/>
                <a:ext cx="1576469" cy="403038"/>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800" b="1" dirty="0" smtClean="0"/>
                  <a:t>Wireless</a:t>
                </a:r>
                <a:br>
                  <a:rPr lang="en-US" sz="800" b="1" dirty="0" smtClean="0"/>
                </a:br>
                <a:r>
                  <a:rPr lang="en-US" sz="800" b="1" dirty="0" smtClean="0"/>
                  <a:t> Controller</a:t>
                </a:r>
                <a:endParaRPr lang="en-US" sz="800" b="1" dirty="0"/>
              </a:p>
            </p:txBody>
          </p:sp>
          <p:pic>
            <p:nvPicPr>
              <p:cNvPr id="226" name="Picture 3" descr="C:\Users\Kurt\Desktop\Dog &amp; Pony Show\Juniper\Juniper Template NEW\Juniper Icon Library PNGs\Wireless Gateway.png"/>
              <p:cNvPicPr>
                <a:picLocks noChangeAspect="1" noChangeArrowheads="1"/>
              </p:cNvPicPr>
              <p:nvPr/>
            </p:nvPicPr>
            <p:blipFill>
              <a:blip r:embed="rId74" cstate="print"/>
              <a:srcRect/>
              <a:stretch>
                <a:fillRect/>
              </a:stretch>
            </p:blipFill>
            <p:spPr bwMode="auto">
              <a:xfrm>
                <a:off x="2266950" y="3514726"/>
                <a:ext cx="731837" cy="642937"/>
              </a:xfrm>
              <a:prstGeom prst="rect">
                <a:avLst/>
              </a:prstGeom>
              <a:noFill/>
            </p:spPr>
          </p:pic>
        </p:grpSp>
        <p:pic>
          <p:nvPicPr>
            <p:cNvPr id="149" name="Picture 148" descr="Secured3.png"/>
            <p:cNvPicPr>
              <a:picLocks noChangeAspect="1"/>
            </p:cNvPicPr>
            <p:nvPr>
              <p:custDataLst>
                <p:tags r:id="rId43"/>
              </p:custDataLst>
            </p:nvPr>
          </p:nvPicPr>
          <p:blipFill>
            <a:blip r:embed="rId75" cstate="print"/>
            <a:stretch>
              <a:fillRect/>
            </a:stretch>
          </p:blipFill>
          <p:spPr>
            <a:xfrm flipH="1">
              <a:off x="8095792" y="4616962"/>
              <a:ext cx="204083" cy="282066"/>
            </a:xfrm>
            <a:prstGeom prst="rect">
              <a:avLst/>
            </a:prstGeom>
          </p:spPr>
        </p:pic>
        <p:sp>
          <p:nvSpPr>
            <p:cNvPr id="150" name="Rectangle 90"/>
            <p:cNvSpPr>
              <a:spLocks noChangeArrowheads="1"/>
            </p:cNvSpPr>
            <p:nvPr>
              <p:custDataLst>
                <p:tags r:id="rId44"/>
              </p:custDataLst>
            </p:nvPr>
          </p:nvSpPr>
          <p:spPr bwMode="auto">
            <a:xfrm flipH="1">
              <a:off x="7687457" y="4902204"/>
              <a:ext cx="961057" cy="348069"/>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Premises</a:t>
              </a:r>
              <a:br>
                <a:rPr kumimoji="0" lang="en-US" sz="800" b="1" i="0" u="none" strike="noStrike" cap="none" normalizeH="0" baseline="0" dirty="0" smtClean="0">
                  <a:ln>
                    <a:noFill/>
                  </a:ln>
                  <a:solidFill>
                    <a:schemeClr val="tx1"/>
                  </a:solidFill>
                  <a:effectLst/>
                  <a:latin typeface="Arial" pitchFamily="34" charset="0"/>
                </a:rPr>
              </a:br>
              <a:r>
                <a:rPr kumimoji="0" lang="en-US" sz="800" b="1" i="0" u="none" strike="noStrike" cap="none" normalizeH="0" baseline="0" dirty="0" smtClean="0">
                  <a:ln>
                    <a:noFill/>
                  </a:ln>
                  <a:solidFill>
                    <a:schemeClr val="tx1"/>
                  </a:solidFill>
                  <a:effectLst/>
                  <a:latin typeface="Arial" pitchFamily="34" charset="0"/>
                </a:rPr>
                <a:t>Security + Automation</a:t>
              </a:r>
              <a:endParaRPr kumimoji="0" lang="en-US" sz="1400" b="0" i="0" u="none" strike="noStrike" cap="none" normalizeH="0" baseline="0" dirty="0" smtClean="0">
                <a:ln>
                  <a:noFill/>
                </a:ln>
                <a:solidFill>
                  <a:schemeClr val="tx1"/>
                </a:solidFill>
                <a:effectLst/>
                <a:latin typeface="Arial" pitchFamily="34" charset="0"/>
              </a:endParaRPr>
            </a:p>
          </p:txBody>
        </p:sp>
        <p:sp>
          <p:nvSpPr>
            <p:cNvPr id="151" name="Text Box 25"/>
            <p:cNvSpPr txBox="1">
              <a:spLocks noChangeArrowheads="1"/>
            </p:cNvSpPr>
            <p:nvPr/>
          </p:nvSpPr>
          <p:spPr bwMode="auto">
            <a:xfrm flipH="1">
              <a:off x="5991228" y="5790017"/>
              <a:ext cx="677008" cy="9674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800" b="1" dirty="0" smtClean="0">
                  <a:cs typeface="Arial" charset="0"/>
                </a:rPr>
                <a:t>Management</a:t>
              </a:r>
              <a:endParaRPr lang="en-US" sz="800" b="1" dirty="0">
                <a:cs typeface="Arial" charset="0"/>
              </a:endParaRPr>
            </a:p>
          </p:txBody>
        </p:sp>
        <p:grpSp>
          <p:nvGrpSpPr>
            <p:cNvPr id="152" name="Group 142"/>
            <p:cNvGrpSpPr/>
            <p:nvPr>
              <p:custDataLst>
                <p:tags r:id="rId45"/>
              </p:custDataLst>
            </p:nvPr>
          </p:nvGrpSpPr>
          <p:grpSpPr>
            <a:xfrm flipH="1">
              <a:off x="7263046" y="5184791"/>
              <a:ext cx="749300" cy="491629"/>
              <a:chOff x="5234552" y="2578296"/>
              <a:chExt cx="749300" cy="491629"/>
            </a:xfrm>
          </p:grpSpPr>
          <p:sp>
            <p:nvSpPr>
              <p:cNvPr id="223" name="Rectangle 86"/>
              <p:cNvSpPr>
                <a:spLocks noChangeArrowheads="1"/>
              </p:cNvSpPr>
              <p:nvPr/>
            </p:nvSpPr>
            <p:spPr bwMode="auto">
              <a:xfrm>
                <a:off x="5234552" y="2933400"/>
                <a:ext cx="749300" cy="136525"/>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Deep Inspection/ Monitoring</a:t>
                </a:r>
                <a:endParaRPr kumimoji="0" lang="en-US" sz="1400" b="0" i="0" u="none" strike="noStrike" cap="none" normalizeH="0" baseline="0" dirty="0" smtClean="0">
                  <a:ln>
                    <a:noFill/>
                  </a:ln>
                  <a:solidFill>
                    <a:schemeClr val="tx1"/>
                  </a:solidFill>
                  <a:effectLst/>
                  <a:latin typeface="Arial" pitchFamily="34" charset="0"/>
                </a:endParaRPr>
              </a:p>
            </p:txBody>
          </p:sp>
          <p:pic>
            <p:nvPicPr>
              <p:cNvPr id="224" name="Picture 223" descr="Deep Inspection 1.png"/>
              <p:cNvPicPr>
                <a:picLocks noChangeAspect="1"/>
              </p:cNvPicPr>
              <p:nvPr/>
            </p:nvPicPr>
            <p:blipFill>
              <a:blip r:embed="rId76" cstate="print"/>
              <a:stretch>
                <a:fillRect/>
              </a:stretch>
            </p:blipFill>
            <p:spPr>
              <a:xfrm>
                <a:off x="5458134" y="2578296"/>
                <a:ext cx="371216" cy="371216"/>
              </a:xfrm>
              <a:prstGeom prst="rect">
                <a:avLst/>
              </a:prstGeom>
            </p:spPr>
          </p:pic>
        </p:grpSp>
        <p:grpSp>
          <p:nvGrpSpPr>
            <p:cNvPr id="158" name="Group 154"/>
            <p:cNvGrpSpPr/>
            <p:nvPr>
              <p:custDataLst>
                <p:tags r:id="rId46"/>
              </p:custDataLst>
            </p:nvPr>
          </p:nvGrpSpPr>
          <p:grpSpPr>
            <a:xfrm flipH="1">
              <a:off x="7229286" y="4631849"/>
              <a:ext cx="567784" cy="504084"/>
              <a:chOff x="4779597" y="5298844"/>
              <a:chExt cx="567784" cy="504084"/>
            </a:xfrm>
          </p:grpSpPr>
          <p:pic>
            <p:nvPicPr>
              <p:cNvPr id="219" name="Picture 218" descr="Database_HLR_HSS.png"/>
              <p:cNvPicPr>
                <a:picLocks noChangeAspect="1"/>
              </p:cNvPicPr>
              <p:nvPr/>
            </p:nvPicPr>
            <p:blipFill>
              <a:blip r:embed="rId77" cstate="print"/>
              <a:stretch>
                <a:fillRect/>
              </a:stretch>
            </p:blipFill>
            <p:spPr>
              <a:xfrm>
                <a:off x="4919040" y="5298844"/>
                <a:ext cx="281610" cy="335250"/>
              </a:xfrm>
              <a:prstGeom prst="rect">
                <a:avLst/>
              </a:prstGeom>
            </p:spPr>
          </p:pic>
          <p:sp>
            <p:nvSpPr>
              <p:cNvPr id="221" name="Rectangle 220"/>
              <p:cNvSpPr/>
              <p:nvPr/>
            </p:nvSpPr>
            <p:spPr>
              <a:xfrm>
                <a:off x="4779597" y="5587484"/>
                <a:ext cx="567784" cy="215444"/>
              </a:xfrm>
              <a:prstGeom prst="rect">
                <a:avLst/>
              </a:prstGeom>
            </p:spPr>
            <p:txBody>
              <a:bodyPr wrap="none">
                <a:spAutoFit/>
              </a:bodyPr>
              <a:lstStyle/>
              <a:p>
                <a:pPr lvl="0" algn="ctr" fontAlgn="base">
                  <a:spcBef>
                    <a:spcPct val="0"/>
                  </a:spcBef>
                  <a:spcAft>
                    <a:spcPct val="0"/>
                  </a:spcAft>
                </a:pPr>
                <a:r>
                  <a:rPr lang="en-US" sz="800" b="1" dirty="0" smtClean="0">
                    <a:latin typeface="Arial" pitchFamily="34" charset="0"/>
                  </a:rPr>
                  <a:t>Storage</a:t>
                </a:r>
                <a:endParaRPr lang="en-US" dirty="0" smtClean="0">
                  <a:latin typeface="Arial" pitchFamily="34" charset="0"/>
                </a:endParaRPr>
              </a:p>
            </p:txBody>
          </p:sp>
        </p:grpSp>
        <p:grpSp>
          <p:nvGrpSpPr>
            <p:cNvPr id="171" name="Group 157"/>
            <p:cNvGrpSpPr/>
            <p:nvPr>
              <p:custDataLst>
                <p:tags r:id="rId47"/>
              </p:custDataLst>
            </p:nvPr>
          </p:nvGrpSpPr>
          <p:grpSpPr>
            <a:xfrm flipH="1">
              <a:off x="7914437" y="5271648"/>
              <a:ext cx="746620" cy="682159"/>
              <a:chOff x="4304866" y="3089741"/>
              <a:chExt cx="746620" cy="682159"/>
            </a:xfrm>
          </p:grpSpPr>
          <p:sp>
            <p:nvSpPr>
              <p:cNvPr id="215" name="Rectangle 5"/>
              <p:cNvSpPr>
                <a:spLocks noChangeArrowheads="1"/>
              </p:cNvSpPr>
              <p:nvPr/>
            </p:nvSpPr>
            <p:spPr bwMode="auto">
              <a:xfrm>
                <a:off x="4304866" y="3435500"/>
                <a:ext cx="746620" cy="336400"/>
              </a:xfrm>
              <a:prstGeom prst="rect">
                <a:avLst/>
              </a:prstGeom>
              <a:no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800" b="1" dirty="0" smtClean="0">
                    <a:latin typeface="Arial" pitchFamily="34" charset="0"/>
                  </a:rPr>
                  <a:t>Business</a:t>
                </a:r>
                <a:br>
                  <a:rPr lang="en-US" sz="800" b="1" dirty="0" smtClean="0">
                    <a:latin typeface="Arial" pitchFamily="34" charset="0"/>
                  </a:rPr>
                </a:br>
                <a:r>
                  <a:rPr lang="en-US" sz="800" b="1" dirty="0" smtClean="0">
                    <a:latin typeface="Arial" pitchFamily="34" charset="0"/>
                  </a:rPr>
                  <a:t>Apps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18" name="Picture 217" descr="Finance.png"/>
              <p:cNvPicPr>
                <a:picLocks noChangeAspect="1"/>
              </p:cNvPicPr>
              <p:nvPr/>
            </p:nvPicPr>
            <p:blipFill>
              <a:blip r:embed="rId78" cstate="print"/>
              <a:stretch>
                <a:fillRect/>
              </a:stretch>
            </p:blipFill>
            <p:spPr>
              <a:xfrm>
                <a:off x="4455906" y="3089741"/>
                <a:ext cx="452807" cy="338361"/>
              </a:xfrm>
              <a:prstGeom prst="rect">
                <a:avLst/>
              </a:prstGeom>
            </p:spPr>
          </p:pic>
        </p:grpSp>
        <p:grpSp>
          <p:nvGrpSpPr>
            <p:cNvPr id="174" name="Group 79"/>
            <p:cNvGrpSpPr/>
            <p:nvPr/>
          </p:nvGrpSpPr>
          <p:grpSpPr>
            <a:xfrm>
              <a:off x="5987578" y="5218950"/>
              <a:ext cx="673283" cy="542925"/>
              <a:chOff x="6244250" y="5443538"/>
              <a:chExt cx="673283" cy="542925"/>
            </a:xfrm>
          </p:grpSpPr>
          <p:cxnSp>
            <p:nvCxnSpPr>
              <p:cNvPr id="213" name="Straight Connector 212"/>
              <p:cNvCxnSpPr/>
              <p:nvPr/>
            </p:nvCxnSpPr>
            <p:spPr>
              <a:xfrm>
                <a:off x="6917533" y="5443538"/>
                <a:ext cx="0" cy="540543"/>
              </a:xfrm>
              <a:prstGeom prst="line">
                <a:avLst/>
              </a:prstGeom>
              <a:ln w="22225">
                <a:solidFill>
                  <a:srgbClr val="002060"/>
                </a:solidFill>
              </a:ln>
            </p:spPr>
            <p:style>
              <a:lnRef idx="1">
                <a:schemeClr val="accent1"/>
              </a:lnRef>
              <a:fillRef idx="0">
                <a:schemeClr val="accent1"/>
              </a:fillRef>
              <a:effectRef idx="0">
                <a:schemeClr val="accent1"/>
              </a:effectRef>
              <a:fontRef idx="minor">
                <a:schemeClr val="tx1"/>
              </a:fontRef>
            </p:style>
          </p:cxnSp>
          <p:pic>
            <p:nvPicPr>
              <p:cNvPr id="214" name="Picture 5"/>
              <p:cNvPicPr>
                <a:picLocks noChangeAspect="1" noChangeArrowheads="1"/>
              </p:cNvPicPr>
              <p:nvPr/>
            </p:nvPicPr>
            <p:blipFill>
              <a:blip r:embed="rId73" cstate="print"/>
              <a:srcRect/>
              <a:stretch>
                <a:fillRect/>
              </a:stretch>
            </p:blipFill>
            <p:spPr bwMode="auto">
              <a:xfrm flipH="1">
                <a:off x="6244250" y="5444643"/>
                <a:ext cx="669417" cy="541820"/>
              </a:xfrm>
              <a:prstGeom prst="rect">
                <a:avLst/>
              </a:prstGeom>
              <a:noFill/>
              <a:ln w="9525">
                <a:noFill/>
                <a:miter lim="800000"/>
                <a:headEnd/>
                <a:tailEnd/>
              </a:ln>
            </p:spPr>
          </p:pic>
        </p:grpSp>
        <p:grpSp>
          <p:nvGrpSpPr>
            <p:cNvPr id="196" name="Group 98"/>
            <p:cNvGrpSpPr/>
            <p:nvPr/>
          </p:nvGrpSpPr>
          <p:grpSpPr>
            <a:xfrm>
              <a:off x="6841959" y="5285875"/>
              <a:ext cx="136358" cy="272716"/>
              <a:chOff x="3954380" y="2326105"/>
              <a:chExt cx="136358" cy="272716"/>
            </a:xfrm>
          </p:grpSpPr>
          <p:cxnSp>
            <p:nvCxnSpPr>
              <p:cNvPr id="209" name="Straight Connector 208"/>
              <p:cNvCxnSpPr/>
              <p:nvPr/>
            </p:nvCxnSpPr>
            <p:spPr>
              <a:xfrm>
                <a:off x="4019832" y="2326105"/>
                <a:ext cx="0" cy="185679"/>
              </a:xfrm>
              <a:prstGeom prst="line">
                <a:avLst/>
              </a:prstGeom>
              <a:ln w="28575" cap="rnd">
                <a:solidFill>
                  <a:schemeClr val="tx1"/>
                </a:solidFill>
                <a:headEnd type="oval" w="lg" len="me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a:off x="3954380" y="2430550"/>
                <a:ext cx="136358" cy="0"/>
              </a:xfrm>
              <a:prstGeom prst="line">
                <a:avLst/>
              </a:prstGeom>
              <a:ln w="28575" cap="flat">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3970742" y="2505982"/>
                <a:ext cx="43637" cy="92839"/>
              </a:xfrm>
              <a:prstGeom prst="line">
                <a:avLst/>
              </a:prstGeom>
              <a:ln w="28575" cap="flat">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025286" y="2500181"/>
                <a:ext cx="43637" cy="92839"/>
              </a:xfrm>
              <a:prstGeom prst="line">
                <a:avLst/>
              </a:prstGeom>
              <a:ln w="28575" cap="flat">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grpSp>
        <p:grpSp>
          <p:nvGrpSpPr>
            <p:cNvPr id="200" name="Group 99"/>
            <p:cNvGrpSpPr/>
            <p:nvPr/>
          </p:nvGrpSpPr>
          <p:grpSpPr>
            <a:xfrm>
              <a:off x="6970296" y="5325981"/>
              <a:ext cx="136358" cy="272716"/>
              <a:chOff x="3954380" y="2326105"/>
              <a:chExt cx="136358" cy="272716"/>
            </a:xfrm>
          </p:grpSpPr>
          <p:cxnSp>
            <p:nvCxnSpPr>
              <p:cNvPr id="203" name="Straight Connector 202"/>
              <p:cNvCxnSpPr/>
              <p:nvPr/>
            </p:nvCxnSpPr>
            <p:spPr>
              <a:xfrm>
                <a:off x="4019832" y="2326105"/>
                <a:ext cx="0" cy="185679"/>
              </a:xfrm>
              <a:prstGeom prst="line">
                <a:avLst/>
              </a:prstGeom>
              <a:ln w="28575" cap="rnd">
                <a:solidFill>
                  <a:srgbClr val="777777"/>
                </a:solidFill>
                <a:headEnd type="oval" w="lg" len="me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3954380" y="2430550"/>
                <a:ext cx="136358" cy="0"/>
              </a:xfrm>
              <a:prstGeom prst="line">
                <a:avLst/>
              </a:prstGeom>
              <a:ln w="28575" cap="flat">
                <a:solidFill>
                  <a:srgbClr val="777777"/>
                </a:solidFill>
                <a:headEnd type="none" w="lg" len="lg"/>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3970742" y="2505982"/>
                <a:ext cx="43637" cy="92839"/>
              </a:xfrm>
              <a:prstGeom prst="line">
                <a:avLst/>
              </a:prstGeom>
              <a:ln w="28575" cap="flat">
                <a:solidFill>
                  <a:srgbClr val="777777"/>
                </a:solidFill>
                <a:headEnd type="none" w="lg" len="lg"/>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4025286" y="2500181"/>
                <a:ext cx="43637" cy="92839"/>
              </a:xfrm>
              <a:prstGeom prst="line">
                <a:avLst/>
              </a:prstGeom>
              <a:ln w="28575" cap="flat">
                <a:solidFill>
                  <a:srgbClr val="777777"/>
                </a:solidFill>
                <a:headEnd type="none" w="lg" len="lg"/>
              </a:ln>
            </p:spPr>
            <p:style>
              <a:lnRef idx="1">
                <a:schemeClr val="accent1"/>
              </a:lnRef>
              <a:fillRef idx="0">
                <a:schemeClr val="accent1"/>
              </a:fillRef>
              <a:effectRef idx="0">
                <a:schemeClr val="accent1"/>
              </a:effectRef>
              <a:fontRef idx="minor">
                <a:schemeClr val="tx1"/>
              </a:fontRef>
            </p:style>
          </p:cxnSp>
        </p:grpSp>
        <p:sp>
          <p:nvSpPr>
            <p:cNvPr id="201" name="TextBox 200"/>
            <p:cNvSpPr txBox="1"/>
            <p:nvPr/>
          </p:nvSpPr>
          <p:spPr>
            <a:xfrm>
              <a:off x="6617607" y="5558591"/>
              <a:ext cx="729687" cy="338554"/>
            </a:xfrm>
            <a:prstGeom prst="rect">
              <a:avLst/>
            </a:prstGeom>
            <a:noFill/>
          </p:spPr>
          <p:txBody>
            <a:bodyPr wrap="none" rtlCol="0">
              <a:spAutoFit/>
            </a:bodyPr>
            <a:lstStyle/>
            <a:p>
              <a:pPr algn="ctr"/>
              <a:r>
                <a:rPr lang="en-US" sz="800" b="1" dirty="0" smtClean="0">
                  <a:solidFill>
                    <a:srgbClr val="333333"/>
                  </a:solidFill>
                  <a:latin typeface="Arial"/>
                </a:rPr>
                <a:t>User/Role</a:t>
              </a:r>
            </a:p>
            <a:p>
              <a:pPr algn="ctr"/>
              <a:r>
                <a:rPr lang="en-US" sz="800" b="1" dirty="0" smtClean="0">
                  <a:solidFill>
                    <a:srgbClr val="333333"/>
                  </a:solidFill>
                  <a:latin typeface="Arial"/>
                </a:rPr>
                <a:t>Awareness</a:t>
              </a:r>
            </a:p>
          </p:txBody>
        </p:sp>
      </p:gr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Network Cloud 1.png"/>
          <p:cNvPicPr>
            <a:picLocks noChangeAspect="1"/>
          </p:cNvPicPr>
          <p:nvPr>
            <p:custDataLst>
              <p:tags r:id="rId1"/>
            </p:custDataLst>
          </p:nvPr>
        </p:nvPicPr>
        <p:blipFill>
          <a:blip r:embed="rId4" cstate="print"/>
          <a:stretch>
            <a:fillRect/>
          </a:stretch>
        </p:blipFill>
        <p:spPr>
          <a:xfrm rot="996683" flipH="1">
            <a:off x="2129542" y="3264403"/>
            <a:ext cx="2482264" cy="547479"/>
          </a:xfrm>
          <a:prstGeom prst="rect">
            <a:avLst/>
          </a:prstGeom>
        </p:spPr>
      </p:pic>
      <p:grpSp>
        <p:nvGrpSpPr>
          <p:cNvPr id="2" name="Group 32"/>
          <p:cNvGrpSpPr>
            <a:grpSpLocks/>
          </p:cNvGrpSpPr>
          <p:nvPr/>
        </p:nvGrpSpPr>
        <p:grpSpPr bwMode="auto">
          <a:xfrm>
            <a:off x="250378" y="2144489"/>
            <a:ext cx="1237342" cy="1273629"/>
            <a:chOff x="408" y="2376"/>
            <a:chExt cx="929" cy="1144"/>
          </a:xfrm>
        </p:grpSpPr>
        <p:pic>
          <p:nvPicPr>
            <p:cNvPr id="21566" name="Picture 21" descr="Building Cross Section.png"/>
            <p:cNvPicPr>
              <a:picLocks noChangeAspect="1"/>
            </p:cNvPicPr>
            <p:nvPr/>
          </p:nvPicPr>
          <p:blipFill>
            <a:blip r:embed="rId5" cstate="print"/>
            <a:srcRect/>
            <a:stretch>
              <a:fillRect/>
            </a:stretch>
          </p:blipFill>
          <p:spPr bwMode="auto">
            <a:xfrm>
              <a:off x="419" y="2378"/>
              <a:ext cx="918" cy="1142"/>
            </a:xfrm>
            <a:prstGeom prst="rect">
              <a:avLst/>
            </a:prstGeom>
            <a:noFill/>
            <a:ln w="9525">
              <a:noFill/>
              <a:miter lim="800000"/>
              <a:headEnd/>
              <a:tailEnd/>
            </a:ln>
          </p:spPr>
        </p:pic>
        <p:pic>
          <p:nvPicPr>
            <p:cNvPr id="21567" name="Picture 77" descr="Removable Floor.png"/>
            <p:cNvPicPr>
              <a:picLocks noChangeAspect="1"/>
            </p:cNvPicPr>
            <p:nvPr/>
          </p:nvPicPr>
          <p:blipFill>
            <a:blip r:embed="rId6" cstate="print"/>
            <a:srcRect/>
            <a:stretch>
              <a:fillRect/>
            </a:stretch>
          </p:blipFill>
          <p:spPr bwMode="auto">
            <a:xfrm>
              <a:off x="631" y="2917"/>
              <a:ext cx="656" cy="109"/>
            </a:xfrm>
            <a:prstGeom prst="rect">
              <a:avLst/>
            </a:prstGeom>
            <a:noFill/>
            <a:ln w="9525">
              <a:noFill/>
              <a:miter lim="800000"/>
              <a:headEnd/>
              <a:tailEnd/>
            </a:ln>
          </p:spPr>
        </p:pic>
        <p:sp>
          <p:nvSpPr>
            <p:cNvPr id="21568" name="Rectangle 35"/>
            <p:cNvSpPr>
              <a:spLocks noChangeArrowheads="1"/>
            </p:cNvSpPr>
            <p:nvPr/>
          </p:nvSpPr>
          <p:spPr bwMode="auto">
            <a:xfrm>
              <a:off x="408" y="2376"/>
              <a:ext cx="928" cy="1144"/>
            </a:xfrm>
            <a:prstGeom prst="rect">
              <a:avLst/>
            </a:prstGeom>
            <a:solidFill>
              <a:schemeClr val="bg1">
                <a:alpha val="49019"/>
              </a:schemeClr>
            </a:solidFill>
            <a:ln w="9525">
              <a:noFill/>
              <a:miter lim="800000"/>
              <a:headEnd/>
              <a:tailEnd/>
            </a:ln>
          </p:spPr>
          <p:txBody>
            <a:bodyPr wrap="none" anchor="ctr"/>
            <a:lstStyle/>
            <a:p>
              <a:endParaRPr lang="en-US"/>
            </a:p>
          </p:txBody>
        </p:sp>
      </p:grpSp>
      <p:sp>
        <p:nvSpPr>
          <p:cNvPr id="224264" name="Rectangle 8"/>
          <p:cNvSpPr>
            <a:spLocks noGrp="1"/>
          </p:cNvSpPr>
          <p:nvPr>
            <p:ph type="title"/>
          </p:nvPr>
        </p:nvSpPr>
        <p:spPr bwMode="auto"/>
        <p:txBody>
          <a:bodyPr/>
          <a:lstStyle/>
          <a:p>
            <a:pPr eaLnBrk="0" hangingPunct="0">
              <a:defRPr/>
            </a:pPr>
            <a:r>
              <a:rPr lang="en-US" cap="none" noProof="0" dirty="0" smtClean="0"/>
              <a:t>CLOUD CPE ARCHITECTURE</a:t>
            </a:r>
            <a:br>
              <a:rPr lang="en-US" cap="none" noProof="0" dirty="0" smtClean="0"/>
            </a:br>
            <a:r>
              <a:rPr lang="en-US" b="0" cap="none" noProof="0" dirty="0" smtClean="0"/>
              <a:t>HIGH LEVEL COMPONENTS</a:t>
            </a:r>
            <a:endParaRPr lang="en-US" b="0" cap="none" noProof="0" dirty="0"/>
          </a:p>
        </p:txBody>
      </p:sp>
      <p:sp>
        <p:nvSpPr>
          <p:cNvPr id="224324" name="AutoShape 68"/>
          <p:cNvSpPr>
            <a:spLocks noChangeArrowheads="1"/>
          </p:cNvSpPr>
          <p:nvPr/>
        </p:nvSpPr>
        <p:spPr bwMode="auto">
          <a:xfrm>
            <a:off x="876305" y="2396222"/>
            <a:ext cx="1676400" cy="857250"/>
          </a:xfrm>
          <a:prstGeom prst="roundRect">
            <a:avLst>
              <a:gd name="adj" fmla="val 16667"/>
            </a:avLst>
          </a:prstGeom>
          <a:solidFill>
            <a:srgbClr val="00B050"/>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en-US" sz="1600" dirty="0">
              <a:solidFill>
                <a:schemeClr val="bg1"/>
              </a:solidFill>
            </a:endParaRPr>
          </a:p>
        </p:txBody>
      </p:sp>
      <p:sp>
        <p:nvSpPr>
          <p:cNvPr id="224329" name="AutoShape 73"/>
          <p:cNvSpPr>
            <a:spLocks noChangeArrowheads="1"/>
          </p:cNvSpPr>
          <p:nvPr/>
        </p:nvSpPr>
        <p:spPr bwMode="auto">
          <a:xfrm>
            <a:off x="6275608" y="4191004"/>
            <a:ext cx="1823357" cy="994681"/>
          </a:xfrm>
          <a:prstGeom prst="roundRect">
            <a:avLst>
              <a:gd name="adj" fmla="val 16667"/>
            </a:avLst>
          </a:prstGeom>
          <a:solidFill>
            <a:srgbClr val="FFFF00"/>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en-US" sz="1600" dirty="0">
              <a:solidFill>
                <a:schemeClr val="bg1"/>
              </a:solidFill>
            </a:endParaRPr>
          </a:p>
        </p:txBody>
      </p:sp>
      <p:sp>
        <p:nvSpPr>
          <p:cNvPr id="21508" name="Text Box 15"/>
          <p:cNvSpPr txBox="1">
            <a:spLocks noChangeArrowheads="1"/>
          </p:cNvSpPr>
          <p:nvPr/>
        </p:nvSpPr>
        <p:spPr bwMode="auto">
          <a:xfrm>
            <a:off x="463912" y="3481682"/>
            <a:ext cx="902775" cy="15234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s-ES_tradnl" sz="1100" dirty="0" smtClean="0"/>
              <a:t>Customer </a:t>
            </a:r>
            <a:r>
              <a:rPr lang="es-ES_tradnl" sz="1100" dirty="0" err="1" smtClean="0"/>
              <a:t>Site</a:t>
            </a:r>
            <a:endParaRPr lang="en-US" sz="1100" dirty="0"/>
          </a:p>
        </p:txBody>
      </p:sp>
      <p:pic>
        <p:nvPicPr>
          <p:cNvPr id="71" name="Picture 70" descr="MX Series_960.png"/>
          <p:cNvPicPr>
            <a:picLocks noChangeAspect="1"/>
          </p:cNvPicPr>
          <p:nvPr/>
        </p:nvPicPr>
        <p:blipFill>
          <a:blip r:embed="rId7" cstate="print"/>
          <a:stretch>
            <a:fillRect/>
          </a:stretch>
        </p:blipFill>
        <p:spPr>
          <a:xfrm>
            <a:off x="4500272" y="2849308"/>
            <a:ext cx="1650162" cy="2425881"/>
          </a:xfrm>
          <a:prstGeom prst="rect">
            <a:avLst/>
          </a:prstGeom>
        </p:spPr>
      </p:pic>
      <p:sp>
        <p:nvSpPr>
          <p:cNvPr id="224327" name="AutoShape 71"/>
          <p:cNvSpPr>
            <a:spLocks noChangeArrowheads="1"/>
          </p:cNvSpPr>
          <p:nvPr/>
        </p:nvSpPr>
        <p:spPr bwMode="auto">
          <a:xfrm>
            <a:off x="4559761" y="3529697"/>
            <a:ext cx="1536244" cy="661307"/>
          </a:xfrm>
          <a:prstGeom prst="roundRect">
            <a:avLst>
              <a:gd name="adj" fmla="val 16667"/>
            </a:avLst>
          </a:prstGeom>
          <a:solidFill>
            <a:srgbClr val="00B0F0"/>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en-US" sz="1600" dirty="0">
              <a:solidFill>
                <a:schemeClr val="bg1"/>
              </a:solidFill>
            </a:endParaRPr>
          </a:p>
        </p:txBody>
      </p:sp>
      <p:sp>
        <p:nvSpPr>
          <p:cNvPr id="74" name="Text Box 15"/>
          <p:cNvSpPr txBox="1">
            <a:spLocks noChangeArrowheads="1"/>
          </p:cNvSpPr>
          <p:nvPr/>
        </p:nvSpPr>
        <p:spPr bwMode="auto">
          <a:xfrm>
            <a:off x="4922493" y="3721172"/>
            <a:ext cx="760207" cy="33239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s-ES_tradnl" sz="1200" b="1" dirty="0" smtClean="0"/>
              <a:t>vCPE Context</a:t>
            </a:r>
            <a:endParaRPr lang="en-US" sz="1200" b="1" dirty="0"/>
          </a:p>
        </p:txBody>
      </p:sp>
      <p:grpSp>
        <p:nvGrpSpPr>
          <p:cNvPr id="3" name="Group 77"/>
          <p:cNvGrpSpPr/>
          <p:nvPr/>
        </p:nvGrpSpPr>
        <p:grpSpPr>
          <a:xfrm>
            <a:off x="1142553" y="2489656"/>
            <a:ext cx="827644" cy="667886"/>
            <a:chOff x="935719" y="2380796"/>
            <a:chExt cx="827644" cy="667886"/>
          </a:xfrm>
        </p:grpSpPr>
        <p:pic>
          <p:nvPicPr>
            <p:cNvPr id="21526" name="Picture 43" descr="CPE Antenna.png"/>
            <p:cNvPicPr>
              <a:picLocks noChangeAspect="1"/>
            </p:cNvPicPr>
            <p:nvPr/>
          </p:nvPicPr>
          <p:blipFill>
            <a:blip r:embed="rId8" cstate="print"/>
            <a:srcRect/>
            <a:stretch>
              <a:fillRect/>
            </a:stretch>
          </p:blipFill>
          <p:spPr bwMode="auto">
            <a:xfrm>
              <a:off x="974046" y="2380796"/>
              <a:ext cx="314325" cy="487363"/>
            </a:xfrm>
            <a:prstGeom prst="rect">
              <a:avLst/>
            </a:prstGeom>
            <a:noFill/>
            <a:ln w="9525">
              <a:noFill/>
              <a:miter lim="800000"/>
              <a:headEnd/>
              <a:tailEnd/>
            </a:ln>
          </p:spPr>
        </p:pic>
        <p:pic>
          <p:nvPicPr>
            <p:cNvPr id="21527" name="Picture 41" descr="Media Gateway.png"/>
            <p:cNvPicPr>
              <a:picLocks noChangeAspect="1"/>
            </p:cNvPicPr>
            <p:nvPr/>
          </p:nvPicPr>
          <p:blipFill>
            <a:blip r:embed="rId9" cstate="print"/>
            <a:srcRect/>
            <a:stretch>
              <a:fillRect/>
            </a:stretch>
          </p:blipFill>
          <p:spPr bwMode="auto">
            <a:xfrm>
              <a:off x="935719" y="2797629"/>
              <a:ext cx="827644" cy="251053"/>
            </a:xfrm>
            <a:prstGeom prst="rect">
              <a:avLst/>
            </a:prstGeom>
            <a:noFill/>
            <a:ln w="9525">
              <a:noFill/>
              <a:miter lim="800000"/>
              <a:headEnd/>
              <a:tailEnd/>
            </a:ln>
          </p:spPr>
        </p:pic>
      </p:grpSp>
      <p:sp>
        <p:nvSpPr>
          <p:cNvPr id="79" name="Rectangle 78"/>
          <p:cNvSpPr/>
          <p:nvPr/>
        </p:nvSpPr>
        <p:spPr>
          <a:xfrm>
            <a:off x="1479576" y="2539731"/>
            <a:ext cx="1023037" cy="258532"/>
          </a:xfrm>
          <a:prstGeom prst="rect">
            <a:avLst/>
          </a:prstGeom>
        </p:spPr>
        <p:txBody>
          <a:bodyPr wrap="none">
            <a:spAutoFit/>
          </a:bodyPr>
          <a:lstStyle/>
          <a:p>
            <a:pPr lvl="0" algn="ctr">
              <a:lnSpc>
                <a:spcPct val="90000"/>
              </a:lnSpc>
              <a:spcBef>
                <a:spcPct val="50000"/>
              </a:spcBef>
            </a:pPr>
            <a:r>
              <a:rPr lang="es-ES_tradnl" sz="1200" b="1" dirty="0" smtClean="0">
                <a:solidFill>
                  <a:srgbClr val="333333"/>
                </a:solidFill>
              </a:rPr>
              <a:t>Onsite CPE</a:t>
            </a:r>
            <a:endParaRPr lang="en-US" sz="1200" b="1" dirty="0">
              <a:solidFill>
                <a:srgbClr val="333333"/>
              </a:solidFill>
            </a:endParaRPr>
          </a:p>
        </p:txBody>
      </p:sp>
      <p:sp>
        <p:nvSpPr>
          <p:cNvPr id="80" name="AutoShape 51"/>
          <p:cNvSpPr>
            <a:spLocks noChangeArrowheads="1"/>
          </p:cNvSpPr>
          <p:nvPr/>
        </p:nvSpPr>
        <p:spPr bwMode="invGray">
          <a:xfrm flipV="1">
            <a:off x="6407600" y="4746176"/>
            <a:ext cx="319768" cy="310242"/>
          </a:xfrm>
          <a:prstGeom prst="roundRect">
            <a:avLst>
              <a:gd name="adj" fmla="val 30208"/>
            </a:avLst>
          </a:prstGeom>
          <a:solidFill>
            <a:srgbClr val="FFFF00">
              <a:alpha val="81175"/>
            </a:srgbClr>
          </a:solidFill>
          <a:ln w="28575" algn="ctr">
            <a:solidFill>
              <a:srgbClr val="A2A4A3"/>
            </a:solidFill>
            <a:round/>
            <a:headEnd/>
            <a:tailEnd/>
          </a:ln>
        </p:spPr>
        <p:txBody>
          <a:bodyPr wrap="none" tIns="0" rIns="0" bIns="0" anchor="ctr"/>
          <a:lstStyle/>
          <a:p>
            <a:endParaRPr lang="en-US"/>
          </a:p>
        </p:txBody>
      </p:sp>
      <p:sp>
        <p:nvSpPr>
          <p:cNvPr id="82" name="AutoShape 51"/>
          <p:cNvSpPr>
            <a:spLocks noChangeArrowheads="1"/>
          </p:cNvSpPr>
          <p:nvPr/>
        </p:nvSpPr>
        <p:spPr bwMode="invGray">
          <a:xfrm flipV="1">
            <a:off x="6810378" y="4746172"/>
            <a:ext cx="319768" cy="310242"/>
          </a:xfrm>
          <a:prstGeom prst="roundRect">
            <a:avLst>
              <a:gd name="adj" fmla="val 30208"/>
            </a:avLst>
          </a:prstGeom>
          <a:solidFill>
            <a:srgbClr val="FFFF00">
              <a:alpha val="81175"/>
            </a:srgbClr>
          </a:solidFill>
          <a:ln w="28575" algn="ctr">
            <a:solidFill>
              <a:srgbClr val="A2A4A3"/>
            </a:solidFill>
            <a:round/>
            <a:headEnd/>
            <a:tailEnd/>
          </a:ln>
        </p:spPr>
        <p:txBody>
          <a:bodyPr wrap="none" tIns="0" rIns="0" bIns="0" anchor="ctr"/>
          <a:lstStyle/>
          <a:p>
            <a:endParaRPr lang="en-US"/>
          </a:p>
        </p:txBody>
      </p:sp>
      <p:sp>
        <p:nvSpPr>
          <p:cNvPr id="83" name="AutoShape 51"/>
          <p:cNvSpPr>
            <a:spLocks noChangeArrowheads="1"/>
          </p:cNvSpPr>
          <p:nvPr/>
        </p:nvSpPr>
        <p:spPr bwMode="invGray">
          <a:xfrm flipV="1">
            <a:off x="7202274" y="4757058"/>
            <a:ext cx="319768" cy="310242"/>
          </a:xfrm>
          <a:prstGeom prst="roundRect">
            <a:avLst>
              <a:gd name="adj" fmla="val 30208"/>
            </a:avLst>
          </a:prstGeom>
          <a:solidFill>
            <a:srgbClr val="FFFF00">
              <a:alpha val="81175"/>
            </a:srgbClr>
          </a:solidFill>
          <a:ln w="28575" algn="ctr">
            <a:solidFill>
              <a:srgbClr val="A2A4A3"/>
            </a:solidFill>
            <a:round/>
            <a:headEnd/>
            <a:tailEnd/>
          </a:ln>
        </p:spPr>
        <p:txBody>
          <a:bodyPr wrap="none" tIns="0" rIns="0" bIns="0" anchor="ctr"/>
          <a:lstStyle/>
          <a:p>
            <a:endParaRPr lang="en-US"/>
          </a:p>
        </p:txBody>
      </p:sp>
      <p:sp>
        <p:nvSpPr>
          <p:cNvPr id="84" name="AutoShape 51"/>
          <p:cNvSpPr>
            <a:spLocks noChangeArrowheads="1"/>
          </p:cNvSpPr>
          <p:nvPr/>
        </p:nvSpPr>
        <p:spPr bwMode="invGray">
          <a:xfrm flipV="1">
            <a:off x="7605052" y="4757054"/>
            <a:ext cx="319768" cy="310242"/>
          </a:xfrm>
          <a:prstGeom prst="roundRect">
            <a:avLst>
              <a:gd name="adj" fmla="val 30208"/>
            </a:avLst>
          </a:prstGeom>
          <a:solidFill>
            <a:srgbClr val="FFFF00">
              <a:alpha val="81175"/>
            </a:srgbClr>
          </a:solidFill>
          <a:ln w="28575" algn="ctr">
            <a:solidFill>
              <a:srgbClr val="A2A4A3"/>
            </a:solidFill>
            <a:round/>
            <a:headEnd/>
            <a:tailEnd/>
          </a:ln>
        </p:spPr>
        <p:txBody>
          <a:bodyPr wrap="none" tIns="0" rIns="0" bIns="0" anchor="ctr"/>
          <a:lstStyle/>
          <a:p>
            <a:endParaRPr lang="en-US"/>
          </a:p>
        </p:txBody>
      </p:sp>
      <p:sp>
        <p:nvSpPr>
          <p:cNvPr id="21515" name="Text Box 15"/>
          <p:cNvSpPr txBox="1">
            <a:spLocks noChangeArrowheads="1"/>
          </p:cNvSpPr>
          <p:nvPr/>
        </p:nvSpPr>
        <p:spPr bwMode="auto">
          <a:xfrm>
            <a:off x="6746417" y="4405317"/>
            <a:ext cx="884464" cy="16619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n-US" sz="1200" b="1" dirty="0" smtClean="0"/>
              <a:t>Services</a:t>
            </a:r>
            <a:endParaRPr lang="en-US" sz="1200" b="1" dirty="0"/>
          </a:p>
        </p:txBody>
      </p:sp>
      <p:sp>
        <p:nvSpPr>
          <p:cNvPr id="85" name="AutoShape 68"/>
          <p:cNvSpPr>
            <a:spLocks noChangeArrowheads="1"/>
          </p:cNvSpPr>
          <p:nvPr/>
        </p:nvSpPr>
        <p:spPr bwMode="auto">
          <a:xfrm>
            <a:off x="887192" y="1601565"/>
            <a:ext cx="7375072" cy="336096"/>
          </a:xfrm>
          <a:prstGeom prst="roundRect">
            <a:avLst>
              <a:gd name="adj" fmla="val 16667"/>
            </a:avLst>
          </a:prstGeom>
          <a:solidFill>
            <a:schemeClr val="tx2">
              <a:lumMod val="60000"/>
              <a:lumOff val="40000"/>
            </a:schemeClr>
          </a:solidFill>
          <a:ln w="1905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en-US" sz="1600" dirty="0">
              <a:solidFill>
                <a:schemeClr val="bg1"/>
              </a:solidFill>
            </a:endParaRPr>
          </a:p>
        </p:txBody>
      </p:sp>
      <p:sp>
        <p:nvSpPr>
          <p:cNvPr id="196" name="Rectangle 195"/>
          <p:cNvSpPr/>
          <p:nvPr/>
        </p:nvSpPr>
        <p:spPr>
          <a:xfrm>
            <a:off x="3780408" y="1614445"/>
            <a:ext cx="1124027" cy="258532"/>
          </a:xfrm>
          <a:prstGeom prst="rect">
            <a:avLst/>
          </a:prstGeom>
        </p:spPr>
        <p:txBody>
          <a:bodyPr wrap="none">
            <a:spAutoFit/>
          </a:bodyPr>
          <a:lstStyle/>
          <a:p>
            <a:pPr lvl="0" algn="ctr">
              <a:lnSpc>
                <a:spcPct val="90000"/>
              </a:lnSpc>
              <a:spcBef>
                <a:spcPct val="50000"/>
              </a:spcBef>
            </a:pPr>
            <a:r>
              <a:rPr lang="es-ES_tradnl" sz="1200" b="1" dirty="0" smtClean="0">
                <a:solidFill>
                  <a:srgbClr val="333333"/>
                </a:solidFill>
              </a:rPr>
              <a:t>Management</a:t>
            </a:r>
            <a:endParaRPr lang="en-US" sz="1200" b="1" dirty="0">
              <a:solidFill>
                <a:srgbClr val="333333"/>
              </a:solidFill>
            </a:endParaRPr>
          </a:p>
        </p:txBody>
      </p:sp>
      <p:sp>
        <p:nvSpPr>
          <p:cNvPr id="197" name="Text Box 15"/>
          <p:cNvSpPr txBox="1">
            <a:spLocks noChangeArrowheads="1"/>
          </p:cNvSpPr>
          <p:nvPr/>
        </p:nvSpPr>
        <p:spPr bwMode="auto">
          <a:xfrm>
            <a:off x="4861741" y="5343139"/>
            <a:ext cx="902775" cy="15234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s-ES_tradnl" sz="1100" dirty="0" err="1" smtClean="0"/>
              <a:t>Edge</a:t>
            </a:r>
            <a:r>
              <a:rPr lang="es-ES_tradnl" sz="1100" dirty="0" smtClean="0"/>
              <a:t> </a:t>
            </a:r>
            <a:r>
              <a:rPr lang="es-ES_tradnl" sz="1100" dirty="0" err="1" smtClean="0"/>
              <a:t>Router</a:t>
            </a:r>
            <a:endParaRPr lang="en-US" sz="1100" dirty="0"/>
          </a:p>
        </p:txBody>
      </p:sp>
      <p:sp>
        <p:nvSpPr>
          <p:cNvPr id="198" name="Text Box 15"/>
          <p:cNvSpPr txBox="1">
            <a:spLocks noChangeArrowheads="1"/>
          </p:cNvSpPr>
          <p:nvPr/>
        </p:nvSpPr>
        <p:spPr bwMode="auto">
          <a:xfrm rot="698399">
            <a:off x="2891426" y="3394621"/>
            <a:ext cx="902775" cy="304699"/>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s-ES_tradnl" sz="1100" dirty="0" smtClean="0"/>
              <a:t>Access &amp; Aggregation</a:t>
            </a:r>
            <a:endParaRPr lang="en-US" sz="1100" dirty="0"/>
          </a:p>
        </p:txBody>
      </p:sp>
      <p:sp>
        <p:nvSpPr>
          <p:cNvPr id="201" name="Rectangular Callout 200"/>
          <p:cNvSpPr/>
          <p:nvPr/>
        </p:nvSpPr>
        <p:spPr>
          <a:xfrm>
            <a:off x="163280" y="4093029"/>
            <a:ext cx="2427520" cy="1197428"/>
          </a:xfrm>
          <a:prstGeom prst="wedgeRectCallout">
            <a:avLst>
              <a:gd name="adj1" fmla="val 18951"/>
              <a:gd name="adj2" fmla="val -12128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rgbClr val="333333"/>
                </a:solidFill>
                <a:latin typeface="Arial" charset="0"/>
                <a:cs typeface="Arial" charset="0"/>
              </a:rPr>
              <a:t>Simplified CPE device with switching, access point, upstream </a:t>
            </a:r>
            <a:r>
              <a:rPr lang="en-US" sz="1300" dirty="0" err="1" smtClean="0">
                <a:solidFill>
                  <a:srgbClr val="333333"/>
                </a:solidFill>
                <a:latin typeface="Arial" charset="0"/>
                <a:cs typeface="Arial" charset="0"/>
              </a:rPr>
              <a:t>QoS</a:t>
            </a:r>
            <a:r>
              <a:rPr lang="en-US" sz="1300" dirty="0" smtClean="0">
                <a:solidFill>
                  <a:srgbClr val="333333"/>
                </a:solidFill>
                <a:latin typeface="Arial" charset="0"/>
                <a:cs typeface="Arial" charset="0"/>
              </a:rPr>
              <a:t> and WAN interfaces</a:t>
            </a:r>
          </a:p>
          <a:p>
            <a:pPr algn="ctr"/>
            <a:r>
              <a:rPr lang="en-US" sz="1300" dirty="0" smtClean="0">
                <a:solidFill>
                  <a:srgbClr val="333333"/>
                </a:solidFill>
                <a:latin typeface="Arial" charset="0"/>
                <a:cs typeface="Arial" charset="0"/>
              </a:rPr>
              <a:t>Optional L3 and Tunneling</a:t>
            </a:r>
            <a:endParaRPr lang="en-US" sz="1300" dirty="0">
              <a:solidFill>
                <a:srgbClr val="00B050"/>
              </a:solidFill>
            </a:endParaRPr>
          </a:p>
        </p:txBody>
      </p:sp>
      <p:sp>
        <p:nvSpPr>
          <p:cNvPr id="202" name="Rectangular Callout 201"/>
          <p:cNvSpPr/>
          <p:nvPr/>
        </p:nvSpPr>
        <p:spPr>
          <a:xfrm>
            <a:off x="6215737" y="2601686"/>
            <a:ext cx="2743206" cy="1197428"/>
          </a:xfrm>
          <a:prstGeom prst="wedgeRectCallout">
            <a:avLst>
              <a:gd name="adj1" fmla="val -55488"/>
              <a:gd name="adj2" fmla="val 24172"/>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1" indent="3175" fontAlgn="auto">
              <a:spcBef>
                <a:spcPts val="0"/>
              </a:spcBef>
              <a:spcAft>
                <a:spcPts val="500"/>
              </a:spcAft>
              <a:buClr>
                <a:srgbClr val="333333"/>
              </a:buClr>
              <a:buSzPct val="90000"/>
            </a:pPr>
            <a:r>
              <a:rPr lang="en-US" sz="1300" dirty="0" smtClean="0">
                <a:solidFill>
                  <a:srgbClr val="333333"/>
                </a:solidFill>
                <a:latin typeface="Arial" charset="0"/>
                <a:cs typeface="Arial" charset="0"/>
              </a:rPr>
              <a:t>CPE specific context in router</a:t>
            </a:r>
          </a:p>
          <a:p>
            <a:pPr marL="115888" lvl="1" indent="3175" fontAlgn="auto">
              <a:spcBef>
                <a:spcPts val="0"/>
              </a:spcBef>
              <a:spcAft>
                <a:spcPts val="500"/>
              </a:spcAft>
              <a:buClr>
                <a:srgbClr val="333333"/>
              </a:buClr>
              <a:buSzPct val="90000"/>
            </a:pPr>
            <a:r>
              <a:rPr lang="en-US" sz="1300" dirty="0" smtClean="0">
                <a:solidFill>
                  <a:srgbClr val="333333"/>
                </a:solidFill>
                <a:latin typeface="Arial" charset="0"/>
                <a:cs typeface="Arial" charset="0"/>
              </a:rPr>
              <a:t>Layer 3 services (addressing &amp; routing)</a:t>
            </a:r>
          </a:p>
          <a:p>
            <a:pPr marL="115888" lvl="1" indent="3175" fontAlgn="auto">
              <a:spcBef>
                <a:spcPts val="0"/>
              </a:spcBef>
              <a:spcAft>
                <a:spcPts val="500"/>
              </a:spcAft>
              <a:buClr>
                <a:srgbClr val="333333"/>
              </a:buClr>
              <a:buSzPct val="90000"/>
            </a:pPr>
            <a:r>
              <a:rPr lang="en-US" sz="1300" dirty="0" smtClean="0">
                <a:solidFill>
                  <a:srgbClr val="333333"/>
                </a:solidFill>
                <a:latin typeface="Arial" charset="0"/>
                <a:cs typeface="Arial" charset="0"/>
              </a:rPr>
              <a:t>Basic value services (NAT, Firewall,…)</a:t>
            </a:r>
            <a:endParaRPr lang="en-US" sz="1300" dirty="0">
              <a:solidFill>
                <a:srgbClr val="333333"/>
              </a:solidFill>
              <a:latin typeface="Arial" charset="0"/>
              <a:cs typeface="Arial" charset="0"/>
            </a:endParaRPr>
          </a:p>
        </p:txBody>
      </p:sp>
      <p:sp>
        <p:nvSpPr>
          <p:cNvPr id="203" name="Rectangular Callout 202"/>
          <p:cNvSpPr/>
          <p:nvPr/>
        </p:nvSpPr>
        <p:spPr>
          <a:xfrm>
            <a:off x="5747657" y="5236028"/>
            <a:ext cx="3396343" cy="1197428"/>
          </a:xfrm>
          <a:prstGeom prst="wedgeRectCallout">
            <a:avLst>
              <a:gd name="adj1" fmla="val -20567"/>
              <a:gd name="adj2" fmla="val -61283"/>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lvl="1" indent="3175" fontAlgn="auto">
              <a:spcBef>
                <a:spcPts val="0"/>
              </a:spcBef>
              <a:spcAft>
                <a:spcPts val="500"/>
              </a:spcAft>
              <a:buClr>
                <a:srgbClr val="333333"/>
              </a:buClr>
              <a:buSzPct val="90000"/>
            </a:pPr>
            <a:r>
              <a:rPr lang="en-US" sz="1300" dirty="0" smtClean="0">
                <a:solidFill>
                  <a:srgbClr val="333333"/>
                </a:solidFill>
                <a:latin typeface="Arial" charset="0"/>
                <a:cs typeface="Arial" charset="0"/>
              </a:rPr>
              <a:t>Advanced security services (UTM, IPS, Firewall,…)</a:t>
            </a:r>
          </a:p>
          <a:p>
            <a:pPr marL="53975" lvl="1" indent="3175" fontAlgn="auto">
              <a:spcBef>
                <a:spcPts val="0"/>
              </a:spcBef>
              <a:spcAft>
                <a:spcPts val="500"/>
              </a:spcAft>
              <a:buClr>
                <a:srgbClr val="333333"/>
              </a:buClr>
              <a:buSzPct val="90000"/>
            </a:pPr>
            <a:r>
              <a:rPr lang="en-US" sz="1300" dirty="0" smtClean="0">
                <a:solidFill>
                  <a:srgbClr val="333333"/>
                </a:solidFill>
                <a:latin typeface="Arial" charset="0"/>
                <a:cs typeface="Arial" charset="0"/>
              </a:rPr>
              <a:t>Extensible to other value added services (M2M, WLAN, Hosting, Business apps,…)</a:t>
            </a:r>
          </a:p>
          <a:p>
            <a:pPr marL="53975" lvl="1" indent="3175" fontAlgn="auto">
              <a:spcBef>
                <a:spcPts val="0"/>
              </a:spcBef>
              <a:spcAft>
                <a:spcPts val="500"/>
              </a:spcAft>
              <a:buClr>
                <a:srgbClr val="333333"/>
              </a:buClr>
              <a:buSzPct val="90000"/>
            </a:pPr>
            <a:r>
              <a:rPr lang="en-US" sz="1300" dirty="0" smtClean="0">
                <a:solidFill>
                  <a:srgbClr val="333333"/>
                </a:solidFill>
                <a:latin typeface="Arial" charset="0"/>
                <a:cs typeface="Arial" charset="0"/>
              </a:rPr>
              <a:t>Cloud based</a:t>
            </a:r>
            <a:endParaRPr lang="en-US" sz="1300" dirty="0">
              <a:solidFill>
                <a:srgbClr val="333333"/>
              </a:solidFill>
              <a:latin typeface="Arial" charset="0"/>
              <a:cs typeface="Arial" charset="0"/>
            </a:endParaRPr>
          </a:p>
        </p:txBody>
      </p:sp>
      <p:sp>
        <p:nvSpPr>
          <p:cNvPr id="204" name="Rectangular Callout 203"/>
          <p:cNvSpPr/>
          <p:nvPr/>
        </p:nvSpPr>
        <p:spPr>
          <a:xfrm>
            <a:off x="6193966" y="1143001"/>
            <a:ext cx="2743206" cy="772885"/>
          </a:xfrm>
          <a:prstGeom prst="wedgeRectCallout">
            <a:avLst>
              <a:gd name="adj1" fmla="val -55488"/>
              <a:gd name="adj2" fmla="val 2417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1" indent="3175" fontAlgn="auto">
              <a:spcBef>
                <a:spcPts val="0"/>
              </a:spcBef>
              <a:spcAft>
                <a:spcPts val="500"/>
              </a:spcAft>
              <a:buClr>
                <a:srgbClr val="333333"/>
              </a:buClr>
              <a:buSzPct val="90000"/>
            </a:pPr>
            <a:r>
              <a:rPr lang="en-US" sz="1300" dirty="0" smtClean="0">
                <a:solidFill>
                  <a:srgbClr val="333333"/>
                </a:solidFill>
                <a:latin typeface="Arial" charset="0"/>
                <a:cs typeface="Arial" charset="0"/>
              </a:rPr>
              <a:t>Provisioning</a:t>
            </a:r>
          </a:p>
          <a:p>
            <a:pPr marL="115888" lvl="1" indent="3175" fontAlgn="auto">
              <a:spcBef>
                <a:spcPts val="0"/>
              </a:spcBef>
              <a:spcAft>
                <a:spcPts val="500"/>
              </a:spcAft>
              <a:buClr>
                <a:srgbClr val="333333"/>
              </a:buClr>
              <a:buSzPct val="90000"/>
            </a:pPr>
            <a:r>
              <a:rPr lang="en-US" sz="1300" dirty="0" smtClean="0">
                <a:solidFill>
                  <a:srgbClr val="333333"/>
                </a:solidFill>
                <a:latin typeface="Arial" charset="0"/>
                <a:cs typeface="Arial" charset="0"/>
              </a:rPr>
              <a:t>Monitoring</a:t>
            </a:r>
          </a:p>
          <a:p>
            <a:pPr marL="115888" lvl="1" indent="3175" fontAlgn="auto">
              <a:spcBef>
                <a:spcPts val="0"/>
              </a:spcBef>
              <a:spcAft>
                <a:spcPts val="500"/>
              </a:spcAft>
              <a:buClr>
                <a:srgbClr val="333333"/>
              </a:buClr>
              <a:buSzPct val="90000"/>
            </a:pPr>
            <a:r>
              <a:rPr lang="en-US" sz="1300" dirty="0" smtClean="0">
                <a:solidFill>
                  <a:srgbClr val="333333"/>
                </a:solidFill>
                <a:latin typeface="Arial" charset="0"/>
                <a:cs typeface="Arial" charset="0"/>
              </a:rPr>
              <a:t>Customer Self-care</a:t>
            </a:r>
            <a:endParaRPr lang="en-US" sz="1300" dirty="0">
              <a:solidFill>
                <a:srgbClr val="333333"/>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linds(horizontal)">
                                      <p:cBhvr>
                                        <p:cTn id="7" dur="500"/>
                                        <p:tgtEl>
                                          <p:spTgt spid="7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4324"/>
                                        </p:tgtEl>
                                        <p:attrNameLst>
                                          <p:attrName>style.visibility</p:attrName>
                                        </p:attrNameLst>
                                      </p:cBhvr>
                                      <p:to>
                                        <p:strVal val="visible"/>
                                      </p:to>
                                    </p:set>
                                    <p:animEffect transition="in" filter="blinds(horizontal)">
                                      <p:cBhvr>
                                        <p:cTn id="10" dur="500"/>
                                        <p:tgtEl>
                                          <p:spTgt spid="2243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blinds(horizontal)">
                                      <p:cBhvr>
                                        <p:cTn id="15" dur="500"/>
                                        <p:tgtEl>
                                          <p:spTgt spid="20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4327"/>
                                        </p:tgtEl>
                                        <p:attrNameLst>
                                          <p:attrName>style.visibility</p:attrName>
                                        </p:attrNameLst>
                                      </p:cBhvr>
                                      <p:to>
                                        <p:strVal val="visible"/>
                                      </p:to>
                                    </p:set>
                                    <p:animEffect transition="in" filter="blinds(horizontal)">
                                      <p:cBhvr>
                                        <p:cTn id="20" dur="500"/>
                                        <p:tgtEl>
                                          <p:spTgt spid="22432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blinds(horizontal)">
                                      <p:cBhvr>
                                        <p:cTn id="23" dur="5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2"/>
                                        </p:tgtEl>
                                        <p:attrNameLst>
                                          <p:attrName>style.visibility</p:attrName>
                                        </p:attrNameLst>
                                      </p:cBhvr>
                                      <p:to>
                                        <p:strVal val="visible"/>
                                      </p:to>
                                    </p:set>
                                    <p:animEffect transition="in" filter="blinds(horizontal)">
                                      <p:cBhvr>
                                        <p:cTn id="28" dur="500"/>
                                        <p:tgtEl>
                                          <p:spTgt spid="20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515"/>
                                        </p:tgtEl>
                                        <p:attrNameLst>
                                          <p:attrName>style.visibility</p:attrName>
                                        </p:attrNameLst>
                                      </p:cBhvr>
                                      <p:to>
                                        <p:strVal val="visible"/>
                                      </p:to>
                                    </p:set>
                                    <p:animEffect transition="in" filter="blinds(horizontal)">
                                      <p:cBhvr>
                                        <p:cTn id="33" dur="500"/>
                                        <p:tgtEl>
                                          <p:spTgt spid="2151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24329"/>
                                        </p:tgtEl>
                                        <p:attrNameLst>
                                          <p:attrName>style.visibility</p:attrName>
                                        </p:attrNameLst>
                                      </p:cBhvr>
                                      <p:to>
                                        <p:strVal val="visible"/>
                                      </p:to>
                                    </p:set>
                                    <p:animEffect transition="in" filter="blinds(horizontal)">
                                      <p:cBhvr>
                                        <p:cTn id="36" dur="500"/>
                                        <p:tgtEl>
                                          <p:spTgt spid="22432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03"/>
                                        </p:tgtEl>
                                        <p:attrNameLst>
                                          <p:attrName>style.visibility</p:attrName>
                                        </p:attrNameLst>
                                      </p:cBhvr>
                                      <p:to>
                                        <p:strVal val="visible"/>
                                      </p:to>
                                    </p:set>
                                    <p:animEffect transition="in" filter="blinds(horizontal)">
                                      <p:cBhvr>
                                        <p:cTn id="41" dur="500"/>
                                        <p:tgtEl>
                                          <p:spTgt spid="20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96"/>
                                        </p:tgtEl>
                                        <p:attrNameLst>
                                          <p:attrName>style.visibility</p:attrName>
                                        </p:attrNameLst>
                                      </p:cBhvr>
                                      <p:to>
                                        <p:strVal val="visible"/>
                                      </p:to>
                                    </p:set>
                                    <p:animEffect transition="in" filter="blinds(horizontal)">
                                      <p:cBhvr>
                                        <p:cTn id="46" dur="500"/>
                                        <p:tgtEl>
                                          <p:spTgt spid="19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blinds(horizontal)">
                                      <p:cBhvr>
                                        <p:cTn id="49" dur="500"/>
                                        <p:tgtEl>
                                          <p:spTgt spid="8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04"/>
                                        </p:tgtEl>
                                        <p:attrNameLst>
                                          <p:attrName>style.visibility</p:attrName>
                                        </p:attrNameLst>
                                      </p:cBhvr>
                                      <p:to>
                                        <p:strVal val="visible"/>
                                      </p:to>
                                    </p:set>
                                    <p:animEffect transition="in" filter="blinds(horizontal)">
                                      <p:cBhvr>
                                        <p:cTn id="54"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324" grpId="0" animBg="1"/>
      <p:bldP spid="224329" grpId="0" animBg="1"/>
      <p:bldP spid="224327" grpId="0" animBg="1"/>
      <p:bldP spid="74" grpId="0"/>
      <p:bldP spid="79" grpId="0"/>
      <p:bldP spid="21515" grpId="0"/>
      <p:bldP spid="85" grpId="0" animBg="1"/>
      <p:bldP spid="196" grpId="0"/>
      <p:bldP spid="201" grpId="0" animBg="1"/>
      <p:bldP spid="202" grpId="0" animBg="1"/>
      <p:bldP spid="203" grpId="0" animBg="1"/>
      <p:bldP spid="2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4866968" y="1809135"/>
            <a:ext cx="1209368" cy="953730"/>
          </a:xfrm>
          <a:prstGeom prst="rect">
            <a:avLst/>
          </a:prstGeom>
          <a:solidFill>
            <a:schemeClr val="bg1">
              <a:lumMod val="85000"/>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56" descr="Network Cloud 1.png"/>
          <p:cNvPicPr>
            <a:picLocks noChangeAspect="1"/>
          </p:cNvPicPr>
          <p:nvPr/>
        </p:nvPicPr>
        <p:blipFill>
          <a:blip r:embed="rId3" cstate="print"/>
          <a:srcRect/>
          <a:stretch>
            <a:fillRect/>
          </a:stretch>
        </p:blipFill>
        <p:spPr bwMode="auto">
          <a:xfrm>
            <a:off x="5867400" y="2514600"/>
            <a:ext cx="1419225" cy="934769"/>
          </a:xfrm>
          <a:prstGeom prst="rect">
            <a:avLst/>
          </a:prstGeom>
          <a:noFill/>
          <a:ln w="9525">
            <a:noFill/>
            <a:miter lim="800000"/>
            <a:headEnd/>
            <a:tailEnd/>
          </a:ln>
        </p:spPr>
      </p:pic>
      <p:pic>
        <p:nvPicPr>
          <p:cNvPr id="95" name="Picture 56" descr="Network Cloud 1.png"/>
          <p:cNvPicPr>
            <a:picLocks noChangeAspect="1"/>
          </p:cNvPicPr>
          <p:nvPr/>
        </p:nvPicPr>
        <p:blipFill>
          <a:blip r:embed="rId3" cstate="print"/>
          <a:srcRect/>
          <a:stretch>
            <a:fillRect/>
          </a:stretch>
        </p:blipFill>
        <p:spPr bwMode="auto">
          <a:xfrm>
            <a:off x="6019800" y="4267200"/>
            <a:ext cx="1419225" cy="934769"/>
          </a:xfrm>
          <a:prstGeom prst="rect">
            <a:avLst/>
          </a:prstGeom>
          <a:noFill/>
          <a:ln w="9525">
            <a:noFill/>
            <a:miter lim="800000"/>
            <a:headEnd/>
            <a:tailEnd/>
          </a:ln>
        </p:spPr>
      </p:pic>
      <p:sp>
        <p:nvSpPr>
          <p:cNvPr id="66" name="Oval 65"/>
          <p:cNvSpPr/>
          <p:nvPr/>
        </p:nvSpPr>
        <p:spPr>
          <a:xfrm>
            <a:off x="152400" y="5257799"/>
            <a:ext cx="8077200" cy="572729"/>
          </a:xfrm>
          <a:prstGeom prst="ellipse">
            <a:avLst/>
          </a:prstGeom>
          <a:solidFill>
            <a:schemeClr val="tx2">
              <a:lumMod val="20000"/>
              <a:lumOff val="80000"/>
            </a:scheme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In Home Services     ↔     </a:t>
            </a:r>
            <a:r>
              <a:rPr lang="en-US" sz="1400" b="1" dirty="0" smtClean="0">
                <a:solidFill>
                  <a:schemeClr val="accent1"/>
                </a:solidFill>
              </a:rPr>
              <a:t>My Home VPN</a:t>
            </a:r>
            <a:r>
              <a:rPr lang="en-US" sz="1400" dirty="0" smtClean="0">
                <a:solidFill>
                  <a:schemeClr val="accent1"/>
                </a:solidFill>
              </a:rPr>
              <a:t>     ↔     SP Cloud Services</a:t>
            </a:r>
            <a:endParaRPr lang="en-US" sz="1400" dirty="0">
              <a:solidFill>
                <a:schemeClr val="accent1"/>
              </a:solidFill>
            </a:endParaRPr>
          </a:p>
        </p:txBody>
      </p:sp>
      <p:sp>
        <p:nvSpPr>
          <p:cNvPr id="35" name="Rectangle 34"/>
          <p:cNvSpPr/>
          <p:nvPr/>
        </p:nvSpPr>
        <p:spPr>
          <a:xfrm>
            <a:off x="152400" y="2764231"/>
            <a:ext cx="3045484" cy="2645969"/>
          </a:xfrm>
          <a:prstGeom prst="rect">
            <a:avLst/>
          </a:prstGeom>
          <a:solidFill>
            <a:schemeClr val="bg1">
              <a:lumMod val="85000"/>
              <a:alpha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3"/>
          <p:cNvGrpSpPr/>
          <p:nvPr/>
        </p:nvGrpSpPr>
        <p:grpSpPr>
          <a:xfrm>
            <a:off x="3373395" y="2356284"/>
            <a:ext cx="1334530" cy="1507249"/>
            <a:chOff x="3373395" y="2236848"/>
            <a:chExt cx="1334530" cy="1507249"/>
          </a:xfrm>
        </p:grpSpPr>
        <p:sp>
          <p:nvSpPr>
            <p:cNvPr id="61" name="Rectangular Callout 60"/>
            <p:cNvSpPr/>
            <p:nvPr/>
          </p:nvSpPr>
          <p:spPr>
            <a:xfrm>
              <a:off x="3373395" y="2236848"/>
              <a:ext cx="1322174" cy="1507249"/>
            </a:xfrm>
            <a:prstGeom prst="wedgeRectCallout">
              <a:avLst>
                <a:gd name="adj1" fmla="val -101010"/>
                <a:gd name="adj2" fmla="val 37890"/>
              </a:avLst>
            </a:prstGeom>
            <a:solidFill>
              <a:schemeClr val="accent1">
                <a:alpha val="2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3376403" y="2486604"/>
              <a:ext cx="1331522" cy="1015663"/>
            </a:xfrm>
            <a:prstGeom prst="rect">
              <a:avLst/>
            </a:prstGeom>
            <a:noFill/>
          </p:spPr>
          <p:txBody>
            <a:bodyPr wrap="square" rtlCol="0">
              <a:spAutoFit/>
            </a:bodyPr>
            <a:lstStyle/>
            <a:p>
              <a:pPr marL="88900" indent="-88900">
                <a:buFont typeface="Arial" pitchFamily="34" charset="0"/>
                <a:buChar char="•"/>
              </a:pPr>
              <a:r>
                <a:rPr lang="en-CA" sz="1000" dirty="0" smtClean="0"/>
                <a:t>Connectivity / Smart Switching</a:t>
              </a:r>
            </a:p>
            <a:p>
              <a:pPr marL="88900" indent="-88900">
                <a:buFont typeface="Arial" pitchFamily="34" charset="0"/>
                <a:buChar char="•"/>
              </a:pPr>
              <a:r>
                <a:rPr lang="en-CA" sz="1000" dirty="0" smtClean="0"/>
                <a:t>Wireless AP</a:t>
              </a:r>
            </a:p>
            <a:p>
              <a:pPr marL="88900" indent="-88900">
                <a:buFont typeface="Arial" pitchFamily="34" charset="0"/>
                <a:buChar char="•"/>
              </a:pPr>
              <a:r>
                <a:rPr lang="en-CA" sz="1000" dirty="0" smtClean="0"/>
                <a:t>Zero Touch Provision</a:t>
              </a:r>
            </a:p>
            <a:p>
              <a:pPr marL="88900" indent="-88900">
                <a:buFont typeface="Arial" pitchFamily="34" charset="0"/>
                <a:buChar char="•"/>
              </a:pPr>
              <a:r>
                <a:rPr lang="en-CA" sz="1000" dirty="0" smtClean="0"/>
                <a:t>802.1 p/q</a:t>
              </a:r>
            </a:p>
          </p:txBody>
        </p:sp>
      </p:grpSp>
      <p:sp>
        <p:nvSpPr>
          <p:cNvPr id="81" name="Rounded Rectangle 80"/>
          <p:cNvSpPr/>
          <p:nvPr/>
        </p:nvSpPr>
        <p:spPr>
          <a:xfrm>
            <a:off x="1140485" y="3581400"/>
            <a:ext cx="1847850" cy="677562"/>
          </a:xfrm>
          <a:prstGeom prst="roundRect">
            <a:avLst/>
          </a:prstGeom>
          <a:solidFill>
            <a:schemeClr val="accent5">
              <a:lumMod val="60000"/>
              <a:lumOff val="40000"/>
              <a:alpha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373395" y="2353883"/>
            <a:ext cx="1314450" cy="236905"/>
          </a:xfrm>
          <a:prstGeom prst="rect">
            <a:avLst/>
          </a:prstGeom>
          <a:solidFill>
            <a:schemeClr val="accent1">
              <a:alpha val="1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3373395" y="2350656"/>
            <a:ext cx="1312640" cy="276999"/>
          </a:xfrm>
          <a:prstGeom prst="rect">
            <a:avLst/>
          </a:prstGeom>
          <a:noFill/>
        </p:spPr>
        <p:txBody>
          <a:bodyPr wrap="square" rtlCol="0">
            <a:spAutoFit/>
          </a:bodyPr>
          <a:lstStyle/>
          <a:p>
            <a:pPr algn="ctr"/>
            <a:r>
              <a:rPr lang="en-CA" sz="1200" b="1" dirty="0" smtClean="0"/>
              <a:t>Layer 2 CPE</a:t>
            </a:r>
            <a:endParaRPr lang="en-US" sz="1200" b="1" dirty="0"/>
          </a:p>
        </p:txBody>
      </p:sp>
      <p:sp>
        <p:nvSpPr>
          <p:cNvPr id="2" name="Title 1"/>
          <p:cNvSpPr>
            <a:spLocks noGrp="1"/>
          </p:cNvSpPr>
          <p:nvPr>
            <p:ph type="title"/>
          </p:nvPr>
        </p:nvSpPr>
        <p:spPr>
          <a:xfrm>
            <a:off x="333970" y="212488"/>
            <a:ext cx="8220456" cy="740664"/>
          </a:xfrm>
        </p:spPr>
        <p:txBody>
          <a:bodyPr/>
          <a:lstStyle/>
          <a:p>
            <a:r>
              <a:rPr lang="en-US" noProof="0" dirty="0" smtClean="0"/>
              <a:t>CLOUD CPE FOR BROADBAND SUBSCRIBERS</a:t>
            </a:r>
            <a:br>
              <a:rPr lang="en-US" noProof="0" dirty="0" smtClean="0"/>
            </a:br>
            <a:r>
              <a:rPr lang="en-US" sz="2000" b="0" noProof="0" dirty="0" smtClean="0"/>
              <a:t>“NETWORK ENRICHED RESIDENTIAL GATEWAY” (BBF)</a:t>
            </a:r>
            <a:endParaRPr lang="en-US" sz="2000" b="0" noProof="0" dirty="0"/>
          </a:p>
        </p:txBody>
      </p:sp>
      <p:sp>
        <p:nvSpPr>
          <p:cNvPr id="3" name="Content Placeholder 2"/>
          <p:cNvSpPr>
            <a:spLocks noGrp="1"/>
          </p:cNvSpPr>
          <p:nvPr>
            <p:ph sz="quarter" idx="10"/>
          </p:nvPr>
        </p:nvSpPr>
        <p:spPr>
          <a:xfrm>
            <a:off x="152400" y="1020452"/>
            <a:ext cx="6248400" cy="903613"/>
          </a:xfrm>
        </p:spPr>
        <p:txBody>
          <a:bodyPr>
            <a:noAutofit/>
          </a:bodyPr>
          <a:lstStyle/>
          <a:p>
            <a:r>
              <a:rPr lang="en-US" sz="1600" noProof="0" dirty="0" smtClean="0">
                <a:solidFill>
                  <a:schemeClr val="accent1"/>
                </a:solidFill>
              </a:rPr>
              <a:t>Enhanced Visibility, Control &amp; Service Innovation at a Fraction of Costs for Existing L3 CPE Service Architecture</a:t>
            </a:r>
            <a:endParaRPr lang="en-US" sz="1600" noProof="0" dirty="0">
              <a:solidFill>
                <a:schemeClr val="accent1"/>
              </a:solidFill>
            </a:endParaRPr>
          </a:p>
        </p:txBody>
      </p:sp>
      <p:cxnSp>
        <p:nvCxnSpPr>
          <p:cNvPr id="8" name="Straight Connector 7"/>
          <p:cNvCxnSpPr>
            <a:endCxn id="11" idx="3"/>
          </p:cNvCxnSpPr>
          <p:nvPr/>
        </p:nvCxnSpPr>
        <p:spPr>
          <a:xfrm rot="10800000" flipV="1">
            <a:off x="1571670" y="3941802"/>
            <a:ext cx="3305130" cy="1141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descr="Wireless Gateway.png"/>
          <p:cNvPicPr>
            <a:picLocks noChangeAspect="1"/>
          </p:cNvPicPr>
          <p:nvPr/>
        </p:nvPicPr>
        <p:blipFill>
          <a:blip r:embed="rId4" cstate="print">
            <a:duotone>
              <a:prstClr val="black"/>
              <a:schemeClr val="accent1">
                <a:tint val="45000"/>
                <a:satMod val="400000"/>
              </a:schemeClr>
            </a:duotone>
          </a:blip>
          <a:stretch>
            <a:fillRect/>
          </a:stretch>
        </p:blipFill>
        <p:spPr>
          <a:xfrm>
            <a:off x="1746183" y="3593824"/>
            <a:ext cx="512022" cy="450153"/>
          </a:xfrm>
          <a:prstGeom prst="rect">
            <a:avLst/>
          </a:prstGeom>
        </p:spPr>
      </p:pic>
      <p:pic>
        <p:nvPicPr>
          <p:cNvPr id="10" name="Picture 9" descr="DSL Modem.png"/>
          <p:cNvPicPr>
            <a:picLocks noChangeAspect="1"/>
          </p:cNvPicPr>
          <p:nvPr/>
        </p:nvPicPr>
        <p:blipFill>
          <a:blip r:embed="rId5" cstate="print">
            <a:duotone>
              <a:prstClr val="black"/>
              <a:schemeClr val="accent1">
                <a:tint val="45000"/>
                <a:satMod val="400000"/>
              </a:schemeClr>
            </a:duotone>
          </a:blip>
          <a:stretch>
            <a:fillRect/>
          </a:stretch>
        </p:blipFill>
        <p:spPr>
          <a:xfrm>
            <a:off x="2337936" y="3865442"/>
            <a:ext cx="548666" cy="164600"/>
          </a:xfrm>
          <a:prstGeom prst="rect">
            <a:avLst/>
          </a:prstGeom>
        </p:spPr>
      </p:pic>
      <p:pic>
        <p:nvPicPr>
          <p:cNvPr id="11" name="Picture 10" descr="L2_L3 Switch 2.png"/>
          <p:cNvPicPr>
            <a:picLocks noChangeAspect="1"/>
          </p:cNvPicPr>
          <p:nvPr/>
        </p:nvPicPr>
        <p:blipFill>
          <a:blip r:embed="rId6" cstate="print">
            <a:duotone>
              <a:prstClr val="black"/>
              <a:schemeClr val="accent2">
                <a:tint val="45000"/>
                <a:satMod val="400000"/>
              </a:schemeClr>
            </a:duotone>
          </a:blip>
          <a:stretch>
            <a:fillRect/>
          </a:stretch>
        </p:blipFill>
        <p:spPr>
          <a:xfrm>
            <a:off x="1189745" y="3762255"/>
            <a:ext cx="381925" cy="381925"/>
          </a:xfrm>
          <a:prstGeom prst="rect">
            <a:avLst/>
          </a:prstGeom>
        </p:spPr>
      </p:pic>
      <p:cxnSp>
        <p:nvCxnSpPr>
          <p:cNvPr id="20" name="Straight Connector 19"/>
          <p:cNvCxnSpPr/>
          <p:nvPr/>
        </p:nvCxnSpPr>
        <p:spPr>
          <a:xfrm rot="10800000">
            <a:off x="5496493" y="3933195"/>
            <a:ext cx="475683" cy="730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MX Series_960.png"/>
          <p:cNvPicPr>
            <a:picLocks noChangeAspect="1"/>
          </p:cNvPicPr>
          <p:nvPr/>
        </p:nvPicPr>
        <p:blipFill>
          <a:blip r:embed="rId7" cstate="print"/>
          <a:stretch>
            <a:fillRect/>
          </a:stretch>
        </p:blipFill>
        <p:spPr>
          <a:xfrm>
            <a:off x="5686808" y="3317754"/>
            <a:ext cx="849955" cy="1249507"/>
          </a:xfrm>
          <a:prstGeom prst="rect">
            <a:avLst/>
          </a:prstGeom>
        </p:spPr>
      </p:pic>
      <p:sp>
        <p:nvSpPr>
          <p:cNvPr id="38" name="Rectangular Callout 37"/>
          <p:cNvSpPr/>
          <p:nvPr/>
        </p:nvSpPr>
        <p:spPr>
          <a:xfrm>
            <a:off x="6932141" y="2075641"/>
            <a:ext cx="2125359" cy="2232407"/>
          </a:xfrm>
          <a:prstGeom prst="wedgeRectCallout">
            <a:avLst>
              <a:gd name="adj1" fmla="val -83249"/>
              <a:gd name="adj2" fmla="val 26849"/>
            </a:avLst>
          </a:prstGeom>
          <a:solidFill>
            <a:schemeClr val="accent1">
              <a:alpha val="2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6932141" y="2074014"/>
            <a:ext cx="2113006" cy="244980"/>
          </a:xfrm>
          <a:prstGeom prst="rect">
            <a:avLst/>
          </a:prstGeom>
          <a:solidFill>
            <a:schemeClr val="accent1">
              <a:alpha val="1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012970" y="2057400"/>
            <a:ext cx="1931005" cy="286683"/>
          </a:xfrm>
          <a:prstGeom prst="rect">
            <a:avLst/>
          </a:prstGeom>
          <a:noFill/>
        </p:spPr>
        <p:txBody>
          <a:bodyPr wrap="square" rtlCol="0">
            <a:spAutoFit/>
          </a:bodyPr>
          <a:lstStyle/>
          <a:p>
            <a:pPr algn="ctr"/>
            <a:r>
              <a:rPr lang="en-CA" sz="1200" b="1" dirty="0" smtClean="0"/>
              <a:t>Cloud CPE</a:t>
            </a:r>
            <a:endParaRPr lang="en-US" sz="1200" b="1" dirty="0"/>
          </a:p>
        </p:txBody>
      </p:sp>
      <p:sp>
        <p:nvSpPr>
          <p:cNvPr id="42" name="TextBox 41"/>
          <p:cNvSpPr txBox="1"/>
          <p:nvPr/>
        </p:nvSpPr>
        <p:spPr>
          <a:xfrm>
            <a:off x="6955743" y="2405747"/>
            <a:ext cx="2101757" cy="1938992"/>
          </a:xfrm>
          <a:prstGeom prst="rect">
            <a:avLst/>
          </a:prstGeom>
          <a:noFill/>
        </p:spPr>
        <p:txBody>
          <a:bodyPr wrap="square" rtlCol="0">
            <a:spAutoFit/>
          </a:bodyPr>
          <a:lstStyle/>
          <a:p>
            <a:pPr marL="88900" indent="-88900">
              <a:buFont typeface="Arial" pitchFamily="34" charset="0"/>
              <a:buChar char="•"/>
            </a:pPr>
            <a:r>
              <a:rPr lang="en-CA" sz="1000" dirty="0" smtClean="0"/>
              <a:t>Routing (IP Forwarding), SFW NAT, DHCP Server/Relay, UPnP Proxy/Relay</a:t>
            </a:r>
          </a:p>
          <a:p>
            <a:pPr marL="88900" indent="-88900">
              <a:buFont typeface="Arial" pitchFamily="34" charset="0"/>
              <a:buChar char="•"/>
            </a:pPr>
            <a:r>
              <a:rPr lang="en-CA" sz="1000" dirty="0" smtClean="0"/>
              <a:t>Dynamic Service Activation via RADIUS / DHCP interaction</a:t>
            </a:r>
          </a:p>
          <a:p>
            <a:pPr marL="88900" indent="-88900">
              <a:buFont typeface="Arial" pitchFamily="34" charset="0"/>
              <a:buChar char="•"/>
            </a:pPr>
            <a:r>
              <a:rPr lang="en-CA" sz="1000" dirty="0" smtClean="0"/>
              <a:t>Dynamic VLAN Assignment</a:t>
            </a:r>
          </a:p>
          <a:p>
            <a:pPr marL="88900" indent="-88900">
              <a:buFont typeface="Arial" pitchFamily="34" charset="0"/>
              <a:buChar char="•"/>
            </a:pPr>
            <a:r>
              <a:rPr lang="en-CA" sz="1000" dirty="0" smtClean="0"/>
              <a:t>Dynamic Policy &amp; Profiles; </a:t>
            </a:r>
            <a:r>
              <a:rPr lang="en-CA" sz="1000" dirty="0" err="1" smtClean="0"/>
              <a:t>QoS</a:t>
            </a:r>
            <a:r>
              <a:rPr lang="en-CA" sz="1000" dirty="0" smtClean="0"/>
              <a:t>, Accounting, Traffic Mgmt</a:t>
            </a:r>
          </a:p>
          <a:p>
            <a:pPr marL="88900" indent="-88900">
              <a:buFont typeface="Arial" pitchFamily="34" charset="0"/>
              <a:buChar char="•"/>
            </a:pPr>
            <a:r>
              <a:rPr lang="en-CA" sz="1000" dirty="0" smtClean="0"/>
              <a:t>Captive Portal Redirection</a:t>
            </a:r>
          </a:p>
          <a:p>
            <a:pPr marL="88900" indent="-88900">
              <a:buFont typeface="Arial" pitchFamily="34" charset="0"/>
              <a:buChar char="•"/>
            </a:pPr>
            <a:r>
              <a:rPr lang="en-CA" sz="1000" dirty="0" smtClean="0"/>
              <a:t>My Home VPN services</a:t>
            </a:r>
          </a:p>
          <a:p>
            <a:pPr marL="88900" indent="-88900">
              <a:buFont typeface="Arial" pitchFamily="34" charset="0"/>
              <a:buChar char="•"/>
            </a:pPr>
            <a:r>
              <a:rPr lang="en-CA" sz="1000" dirty="0" smtClean="0"/>
              <a:t>Tunnel Termination</a:t>
            </a:r>
          </a:p>
          <a:p>
            <a:pPr marL="88900" indent="-88900">
              <a:buFont typeface="Arial" pitchFamily="34" charset="0"/>
              <a:buChar char="•"/>
            </a:pPr>
            <a:r>
              <a:rPr lang="en-CA" sz="1000" dirty="0" smtClean="0"/>
              <a:t>TR69 Agent</a:t>
            </a:r>
            <a:endParaRPr lang="en-US" sz="1000" dirty="0"/>
          </a:p>
        </p:txBody>
      </p:sp>
      <p:cxnSp>
        <p:nvCxnSpPr>
          <p:cNvPr id="37" name="Straight Connector 36"/>
          <p:cNvCxnSpPr>
            <a:stCxn id="11" idx="2"/>
            <a:endCxn id="68" idx="1"/>
          </p:cNvCxnSpPr>
          <p:nvPr/>
        </p:nvCxnSpPr>
        <p:spPr>
          <a:xfrm rot="16200000" flipH="1">
            <a:off x="1151091" y="4373797"/>
            <a:ext cx="797228" cy="33799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6" name="Picture 97" descr="Wireless-Laptop.png"/>
          <p:cNvPicPr>
            <a:picLocks noChangeAspect="1"/>
          </p:cNvPicPr>
          <p:nvPr/>
        </p:nvPicPr>
        <p:blipFill>
          <a:blip r:embed="rId8" cstate="print">
            <a:duotone>
              <a:prstClr val="black"/>
              <a:schemeClr val="accent3">
                <a:tint val="45000"/>
                <a:satMod val="400000"/>
              </a:schemeClr>
            </a:duotone>
          </a:blip>
          <a:srcRect/>
          <a:stretch>
            <a:fillRect/>
          </a:stretch>
        </p:blipFill>
        <p:spPr bwMode="auto">
          <a:xfrm flipH="1">
            <a:off x="892062" y="2890934"/>
            <a:ext cx="468956" cy="392502"/>
          </a:xfrm>
          <a:prstGeom prst="rect">
            <a:avLst/>
          </a:prstGeom>
          <a:noFill/>
          <a:ln w="9525">
            <a:noFill/>
            <a:miter lim="800000"/>
            <a:headEnd/>
            <a:tailEnd/>
          </a:ln>
        </p:spPr>
      </p:pic>
      <p:pic>
        <p:nvPicPr>
          <p:cNvPr id="47" name="Picture 46" descr="Game Controller.png"/>
          <p:cNvPicPr>
            <a:picLocks noChangeAspect="1"/>
          </p:cNvPicPr>
          <p:nvPr/>
        </p:nvPicPr>
        <p:blipFill>
          <a:blip r:embed="rId9" cstate="print">
            <a:duotone>
              <a:prstClr val="black"/>
              <a:schemeClr val="accent5">
                <a:tint val="45000"/>
                <a:satMod val="400000"/>
              </a:schemeClr>
            </a:duotone>
          </a:blip>
          <a:stretch>
            <a:fillRect/>
          </a:stretch>
        </p:blipFill>
        <p:spPr>
          <a:xfrm>
            <a:off x="215515" y="3904158"/>
            <a:ext cx="519788" cy="266322"/>
          </a:xfrm>
          <a:prstGeom prst="rect">
            <a:avLst/>
          </a:prstGeom>
        </p:spPr>
      </p:pic>
      <p:pic>
        <p:nvPicPr>
          <p:cNvPr id="48" name="Picture 47" descr="Generic Box 1.png"/>
          <p:cNvPicPr>
            <a:picLocks noChangeAspect="1"/>
          </p:cNvPicPr>
          <p:nvPr/>
        </p:nvPicPr>
        <p:blipFill>
          <a:blip r:embed="rId10" cstate="print">
            <a:duotone>
              <a:prstClr val="black"/>
              <a:schemeClr val="accent5">
                <a:tint val="45000"/>
                <a:satMod val="400000"/>
              </a:schemeClr>
            </a:duotone>
          </a:blip>
          <a:stretch>
            <a:fillRect/>
          </a:stretch>
        </p:blipFill>
        <p:spPr>
          <a:xfrm>
            <a:off x="187397" y="3402202"/>
            <a:ext cx="576024" cy="164274"/>
          </a:xfrm>
          <a:prstGeom prst="rect">
            <a:avLst/>
          </a:prstGeom>
        </p:spPr>
      </p:pic>
      <p:pic>
        <p:nvPicPr>
          <p:cNvPr id="49" name="Picture 48" descr="Media Gateway.png"/>
          <p:cNvPicPr>
            <a:picLocks noChangeAspect="1"/>
          </p:cNvPicPr>
          <p:nvPr/>
        </p:nvPicPr>
        <p:blipFill>
          <a:blip r:embed="rId11" cstate="print">
            <a:duotone>
              <a:prstClr val="black"/>
              <a:schemeClr val="accent5">
                <a:tint val="45000"/>
                <a:satMod val="400000"/>
              </a:schemeClr>
            </a:duotone>
          </a:blip>
          <a:stretch>
            <a:fillRect/>
          </a:stretch>
        </p:blipFill>
        <p:spPr>
          <a:xfrm>
            <a:off x="195630" y="3650003"/>
            <a:ext cx="559558" cy="170628"/>
          </a:xfrm>
          <a:prstGeom prst="rect">
            <a:avLst/>
          </a:prstGeom>
        </p:spPr>
      </p:pic>
      <p:grpSp>
        <p:nvGrpSpPr>
          <p:cNvPr id="5" name="Group 49"/>
          <p:cNvGrpSpPr/>
          <p:nvPr/>
        </p:nvGrpSpPr>
        <p:grpSpPr>
          <a:xfrm>
            <a:off x="1443121" y="2876550"/>
            <a:ext cx="390525" cy="552450"/>
            <a:chOff x="1694497" y="3080609"/>
            <a:chExt cx="390525" cy="552450"/>
          </a:xfrm>
        </p:grpSpPr>
        <p:pic>
          <p:nvPicPr>
            <p:cNvPr id="51" name="Picture 2" descr="C:\_Project Folder\Icons\smartphone_1.png"/>
            <p:cNvPicPr>
              <a:picLocks noChangeAspect="1" noChangeArrowheads="1"/>
            </p:cNvPicPr>
            <p:nvPr/>
          </p:nvPicPr>
          <p:blipFill>
            <a:blip r:embed="rId12" cstate="print">
              <a:duotone>
                <a:prstClr val="black"/>
                <a:schemeClr val="accent3">
                  <a:tint val="45000"/>
                  <a:satMod val="400000"/>
                </a:schemeClr>
              </a:duotone>
            </a:blip>
            <a:srcRect/>
            <a:stretch>
              <a:fillRect/>
            </a:stretch>
          </p:blipFill>
          <p:spPr bwMode="auto">
            <a:xfrm flipH="1">
              <a:off x="1694497" y="3080609"/>
              <a:ext cx="390525" cy="552450"/>
            </a:xfrm>
            <a:prstGeom prst="rect">
              <a:avLst/>
            </a:prstGeom>
            <a:noFill/>
          </p:spPr>
        </p:pic>
        <p:pic>
          <p:nvPicPr>
            <p:cNvPr id="52" name="Picture 51" descr="Note.png"/>
            <p:cNvPicPr>
              <a:picLocks noChangeAspect="1"/>
            </p:cNvPicPr>
            <p:nvPr/>
          </p:nvPicPr>
          <p:blipFill>
            <a:blip r:embed="rId13" cstate="print">
              <a:duotone>
                <a:prstClr val="black"/>
                <a:schemeClr val="accent1">
                  <a:tint val="45000"/>
                  <a:satMod val="400000"/>
                </a:schemeClr>
              </a:duotone>
            </a:blip>
            <a:stretch>
              <a:fillRect/>
            </a:stretch>
          </p:blipFill>
          <p:spPr>
            <a:xfrm>
              <a:off x="1751516" y="3336461"/>
              <a:ext cx="138672" cy="166407"/>
            </a:xfrm>
            <a:prstGeom prst="rect">
              <a:avLst/>
            </a:prstGeom>
          </p:spPr>
        </p:pic>
      </p:grpSp>
      <p:grpSp>
        <p:nvGrpSpPr>
          <p:cNvPr id="6" name="Group 52"/>
          <p:cNvGrpSpPr/>
          <p:nvPr/>
        </p:nvGrpSpPr>
        <p:grpSpPr>
          <a:xfrm>
            <a:off x="187397" y="4254008"/>
            <a:ext cx="576024" cy="544411"/>
            <a:chOff x="281816" y="2856943"/>
            <a:chExt cx="576024" cy="544411"/>
          </a:xfrm>
        </p:grpSpPr>
        <p:pic>
          <p:nvPicPr>
            <p:cNvPr id="54" name="Picture 53" descr="Generic Box 2.png"/>
            <p:cNvPicPr>
              <a:picLocks noChangeAspect="1"/>
            </p:cNvPicPr>
            <p:nvPr/>
          </p:nvPicPr>
          <p:blipFill>
            <a:blip r:embed="rId14" cstate="print">
              <a:duotone>
                <a:prstClr val="black"/>
                <a:schemeClr val="accent5">
                  <a:tint val="45000"/>
                  <a:satMod val="400000"/>
                </a:schemeClr>
              </a:duotone>
            </a:blip>
            <a:stretch>
              <a:fillRect/>
            </a:stretch>
          </p:blipFill>
          <p:spPr>
            <a:xfrm>
              <a:off x="281816" y="3237080"/>
              <a:ext cx="576024" cy="164274"/>
            </a:xfrm>
            <a:prstGeom prst="rect">
              <a:avLst/>
            </a:prstGeom>
          </p:spPr>
        </p:pic>
        <p:pic>
          <p:nvPicPr>
            <p:cNvPr id="55" name="Picture 54" descr="Plasma TV.png"/>
            <p:cNvPicPr>
              <a:picLocks noChangeAspect="1"/>
            </p:cNvPicPr>
            <p:nvPr/>
          </p:nvPicPr>
          <p:blipFill>
            <a:blip r:embed="rId15" cstate="print">
              <a:duotone>
                <a:prstClr val="black"/>
                <a:schemeClr val="accent5">
                  <a:tint val="45000"/>
                  <a:satMod val="400000"/>
                </a:schemeClr>
              </a:duotone>
            </a:blip>
            <a:stretch>
              <a:fillRect/>
            </a:stretch>
          </p:blipFill>
          <p:spPr>
            <a:xfrm>
              <a:off x="319686" y="2856943"/>
              <a:ext cx="501355" cy="358415"/>
            </a:xfrm>
            <a:prstGeom prst="rect">
              <a:avLst/>
            </a:prstGeom>
          </p:spPr>
        </p:pic>
      </p:grpSp>
      <p:cxnSp>
        <p:nvCxnSpPr>
          <p:cNvPr id="57" name="Straight Connector 56"/>
          <p:cNvCxnSpPr>
            <a:stCxn id="11" idx="1"/>
          </p:cNvCxnSpPr>
          <p:nvPr/>
        </p:nvCxnSpPr>
        <p:spPr>
          <a:xfrm rot="10800000" flipV="1">
            <a:off x="717099" y="3953218"/>
            <a:ext cx="472647" cy="4781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1" idx="1"/>
            <a:endCxn id="47" idx="3"/>
          </p:cNvCxnSpPr>
          <p:nvPr/>
        </p:nvCxnSpPr>
        <p:spPr>
          <a:xfrm rot="10800000" flipV="1">
            <a:off x="735303" y="3953217"/>
            <a:ext cx="454442" cy="841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1" idx="1"/>
            <a:endCxn id="49" idx="3"/>
          </p:cNvCxnSpPr>
          <p:nvPr/>
        </p:nvCxnSpPr>
        <p:spPr>
          <a:xfrm rot="10800000">
            <a:off x="755189" y="3735318"/>
            <a:ext cx="434557" cy="217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1" idx="1"/>
            <a:endCxn id="48" idx="3"/>
          </p:cNvCxnSpPr>
          <p:nvPr/>
        </p:nvCxnSpPr>
        <p:spPr>
          <a:xfrm rot="10800000">
            <a:off x="763421" y="3484340"/>
            <a:ext cx="426324" cy="4688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1" idx="2"/>
          </p:cNvCxnSpPr>
          <p:nvPr/>
        </p:nvCxnSpPr>
        <p:spPr>
          <a:xfrm rot="5400000">
            <a:off x="932361" y="4367089"/>
            <a:ext cx="671257" cy="225439"/>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5" name="Picture 64" descr="Monitor_CPU.png"/>
          <p:cNvPicPr>
            <a:picLocks noChangeAspect="1"/>
          </p:cNvPicPr>
          <p:nvPr/>
        </p:nvPicPr>
        <p:blipFill>
          <a:blip r:embed="rId16" cstate="print">
            <a:duotone>
              <a:prstClr val="black"/>
              <a:schemeClr val="accent3">
                <a:tint val="45000"/>
                <a:satMod val="400000"/>
              </a:schemeClr>
            </a:duotone>
          </a:blip>
          <a:stretch>
            <a:fillRect/>
          </a:stretch>
        </p:blipFill>
        <p:spPr>
          <a:xfrm>
            <a:off x="612288" y="4818641"/>
            <a:ext cx="770166" cy="480020"/>
          </a:xfrm>
          <a:prstGeom prst="rect">
            <a:avLst/>
          </a:prstGeom>
        </p:spPr>
      </p:pic>
      <p:pic>
        <p:nvPicPr>
          <p:cNvPr id="68" name="Picture 67" descr="Multi Media.png"/>
          <p:cNvPicPr>
            <a:picLocks noChangeAspect="1"/>
          </p:cNvPicPr>
          <p:nvPr/>
        </p:nvPicPr>
        <p:blipFill>
          <a:blip r:embed="rId17" cstate="print">
            <a:duotone>
              <a:prstClr val="black"/>
              <a:schemeClr val="accent5">
                <a:tint val="45000"/>
                <a:satMod val="400000"/>
              </a:schemeClr>
            </a:duotone>
          </a:blip>
          <a:stretch>
            <a:fillRect/>
          </a:stretch>
        </p:blipFill>
        <p:spPr>
          <a:xfrm>
            <a:off x="1718702" y="4723799"/>
            <a:ext cx="582425" cy="435218"/>
          </a:xfrm>
          <a:prstGeom prst="rect">
            <a:avLst/>
          </a:prstGeom>
        </p:spPr>
      </p:pic>
      <p:grpSp>
        <p:nvGrpSpPr>
          <p:cNvPr id="7" name="Group 68"/>
          <p:cNvGrpSpPr/>
          <p:nvPr/>
        </p:nvGrpSpPr>
        <p:grpSpPr>
          <a:xfrm>
            <a:off x="6324600" y="1027786"/>
            <a:ext cx="1762125" cy="819150"/>
            <a:chOff x="6229350" y="1296948"/>
            <a:chExt cx="1762125" cy="819150"/>
          </a:xfrm>
        </p:grpSpPr>
        <p:sp>
          <p:nvSpPr>
            <p:cNvPr id="85" name="Rectangle 84"/>
            <p:cNvSpPr/>
            <p:nvPr/>
          </p:nvSpPr>
          <p:spPr>
            <a:xfrm>
              <a:off x="6229350" y="1296948"/>
              <a:ext cx="1762125" cy="819150"/>
            </a:xfrm>
            <a:prstGeom prst="rect">
              <a:avLst/>
            </a:prstGeom>
            <a:solidFill>
              <a:schemeClr val="accent4">
                <a:lumMod val="75000"/>
                <a:alpha val="2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descr="SBRA.png"/>
            <p:cNvPicPr>
              <a:picLocks noChangeAspect="1"/>
            </p:cNvPicPr>
            <p:nvPr/>
          </p:nvPicPr>
          <p:blipFill>
            <a:blip r:embed="rId18" cstate="print">
              <a:duotone>
                <a:prstClr val="black"/>
                <a:schemeClr val="accent4">
                  <a:tint val="45000"/>
                  <a:satMod val="400000"/>
                </a:schemeClr>
              </a:duotone>
            </a:blip>
            <a:stretch>
              <a:fillRect/>
            </a:stretch>
          </p:blipFill>
          <p:spPr>
            <a:xfrm>
              <a:off x="6496049" y="1732164"/>
              <a:ext cx="523875" cy="322353"/>
            </a:xfrm>
            <a:prstGeom prst="rect">
              <a:avLst/>
            </a:prstGeom>
          </p:spPr>
        </p:pic>
        <p:pic>
          <p:nvPicPr>
            <p:cNvPr id="88" name="Picture 87" descr="SBRA.png"/>
            <p:cNvPicPr>
              <a:picLocks noChangeAspect="1"/>
            </p:cNvPicPr>
            <p:nvPr/>
          </p:nvPicPr>
          <p:blipFill>
            <a:blip r:embed="rId18" cstate="print">
              <a:duotone>
                <a:prstClr val="black"/>
                <a:schemeClr val="accent4">
                  <a:tint val="45000"/>
                  <a:satMod val="400000"/>
                </a:schemeClr>
              </a:duotone>
            </a:blip>
            <a:stretch>
              <a:fillRect/>
            </a:stretch>
          </p:blipFill>
          <p:spPr>
            <a:xfrm>
              <a:off x="7191374" y="1741689"/>
              <a:ext cx="523875" cy="322353"/>
            </a:xfrm>
            <a:prstGeom prst="rect">
              <a:avLst/>
            </a:prstGeom>
          </p:spPr>
        </p:pic>
      </p:grpSp>
      <p:grpSp>
        <p:nvGrpSpPr>
          <p:cNvPr id="13" name="Group 12"/>
          <p:cNvGrpSpPr/>
          <p:nvPr/>
        </p:nvGrpSpPr>
        <p:grpSpPr>
          <a:xfrm>
            <a:off x="4800456" y="3271277"/>
            <a:ext cx="696036" cy="1323833"/>
            <a:chOff x="5090615" y="4524233"/>
            <a:chExt cx="696036" cy="1323833"/>
          </a:xfrm>
        </p:grpSpPr>
        <p:sp>
          <p:nvSpPr>
            <p:cNvPr id="14" name="Rectangle 13"/>
            <p:cNvSpPr/>
            <p:nvPr/>
          </p:nvSpPr>
          <p:spPr>
            <a:xfrm>
              <a:off x="5090615" y="4524233"/>
              <a:ext cx="696036" cy="1323833"/>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able Modem Termination.png"/>
            <p:cNvPicPr>
              <a:picLocks noChangeAspect="1"/>
            </p:cNvPicPr>
            <p:nvPr/>
          </p:nvPicPr>
          <p:blipFill>
            <a:blip r:embed="rId19" cstate="print">
              <a:duotone>
                <a:prstClr val="black"/>
                <a:schemeClr val="accent1">
                  <a:tint val="45000"/>
                  <a:satMod val="400000"/>
                </a:schemeClr>
              </a:duotone>
            </a:blip>
            <a:stretch>
              <a:fillRect/>
            </a:stretch>
          </p:blipFill>
          <p:spPr>
            <a:xfrm flipH="1">
              <a:off x="5177830" y="4646139"/>
              <a:ext cx="512022" cy="512022"/>
            </a:xfrm>
            <a:prstGeom prst="rect">
              <a:avLst/>
            </a:prstGeom>
          </p:spPr>
        </p:pic>
        <p:pic>
          <p:nvPicPr>
            <p:cNvPr id="16" name="Picture 15" descr="Dial Access.png"/>
            <p:cNvPicPr>
              <a:picLocks noChangeAspect="1"/>
            </p:cNvPicPr>
            <p:nvPr/>
          </p:nvPicPr>
          <p:blipFill>
            <a:blip r:embed="rId20" cstate="print">
              <a:duotone>
                <a:prstClr val="black"/>
                <a:schemeClr val="accent1">
                  <a:tint val="45000"/>
                  <a:satMod val="400000"/>
                </a:schemeClr>
              </a:duotone>
            </a:blip>
            <a:stretch>
              <a:fillRect/>
            </a:stretch>
          </p:blipFill>
          <p:spPr>
            <a:xfrm flipH="1">
              <a:off x="5177830" y="5211195"/>
              <a:ext cx="512022" cy="512022"/>
            </a:xfrm>
            <a:prstGeom prst="rect">
              <a:avLst/>
            </a:prstGeom>
          </p:spPr>
        </p:pic>
      </p:grpSp>
      <p:grpSp>
        <p:nvGrpSpPr>
          <p:cNvPr id="17" name="Group 32"/>
          <p:cNvGrpSpPr>
            <a:grpSpLocks/>
          </p:cNvGrpSpPr>
          <p:nvPr/>
        </p:nvGrpSpPr>
        <p:grpSpPr bwMode="auto">
          <a:xfrm>
            <a:off x="7239000" y="4572000"/>
            <a:ext cx="914400" cy="1066800"/>
            <a:chOff x="408" y="2376"/>
            <a:chExt cx="929" cy="1144"/>
          </a:xfrm>
        </p:grpSpPr>
        <p:pic>
          <p:nvPicPr>
            <p:cNvPr id="71" name="Picture 21" descr="Building Cross Section.png"/>
            <p:cNvPicPr>
              <a:picLocks noChangeAspect="1"/>
            </p:cNvPicPr>
            <p:nvPr/>
          </p:nvPicPr>
          <p:blipFill>
            <a:blip r:embed="rId21" cstate="print"/>
            <a:srcRect/>
            <a:stretch>
              <a:fillRect/>
            </a:stretch>
          </p:blipFill>
          <p:spPr bwMode="auto">
            <a:xfrm>
              <a:off x="419" y="2378"/>
              <a:ext cx="918" cy="1142"/>
            </a:xfrm>
            <a:prstGeom prst="rect">
              <a:avLst/>
            </a:prstGeom>
            <a:noFill/>
            <a:ln w="9525">
              <a:noFill/>
              <a:miter lim="800000"/>
              <a:headEnd/>
              <a:tailEnd/>
            </a:ln>
          </p:spPr>
        </p:pic>
        <p:pic>
          <p:nvPicPr>
            <p:cNvPr id="72" name="Picture 77" descr="Removable Floor.png"/>
            <p:cNvPicPr>
              <a:picLocks noChangeAspect="1"/>
            </p:cNvPicPr>
            <p:nvPr/>
          </p:nvPicPr>
          <p:blipFill>
            <a:blip r:embed="rId22" cstate="print"/>
            <a:srcRect/>
            <a:stretch>
              <a:fillRect/>
            </a:stretch>
          </p:blipFill>
          <p:spPr bwMode="auto">
            <a:xfrm>
              <a:off x="631" y="2917"/>
              <a:ext cx="656" cy="109"/>
            </a:xfrm>
            <a:prstGeom prst="rect">
              <a:avLst/>
            </a:prstGeom>
            <a:noFill/>
            <a:ln w="9525">
              <a:noFill/>
              <a:miter lim="800000"/>
              <a:headEnd/>
              <a:tailEnd/>
            </a:ln>
          </p:spPr>
        </p:pic>
        <p:sp>
          <p:nvSpPr>
            <p:cNvPr id="73" name="Rectangle 35"/>
            <p:cNvSpPr>
              <a:spLocks noChangeArrowheads="1"/>
            </p:cNvSpPr>
            <p:nvPr/>
          </p:nvSpPr>
          <p:spPr bwMode="auto">
            <a:xfrm>
              <a:off x="408" y="2376"/>
              <a:ext cx="928" cy="1144"/>
            </a:xfrm>
            <a:prstGeom prst="rect">
              <a:avLst/>
            </a:prstGeom>
            <a:solidFill>
              <a:schemeClr val="bg1">
                <a:alpha val="49019"/>
              </a:schemeClr>
            </a:solidFill>
            <a:ln w="9525">
              <a:noFill/>
              <a:miter lim="800000"/>
              <a:headEnd/>
              <a:tailEnd/>
            </a:ln>
          </p:spPr>
          <p:txBody>
            <a:bodyPr wrap="none" anchor="ctr"/>
            <a:lstStyle/>
            <a:p>
              <a:endParaRPr lang="en-US"/>
            </a:p>
          </p:txBody>
        </p:sp>
      </p:grpSp>
      <p:grpSp>
        <p:nvGrpSpPr>
          <p:cNvPr id="19" name="Group 48"/>
          <p:cNvGrpSpPr>
            <a:grpSpLocks/>
          </p:cNvGrpSpPr>
          <p:nvPr/>
        </p:nvGrpSpPr>
        <p:grpSpPr bwMode="auto">
          <a:xfrm>
            <a:off x="7315200" y="4876800"/>
            <a:ext cx="284278" cy="288681"/>
            <a:chOff x="2196" y="3360"/>
            <a:chExt cx="294" cy="288"/>
          </a:xfrm>
        </p:grpSpPr>
        <p:sp>
          <p:nvSpPr>
            <p:cNvPr id="75" name="AutoShape 49"/>
            <p:cNvSpPr>
              <a:spLocks noChangeArrowheads="1"/>
            </p:cNvSpPr>
            <p:nvPr/>
          </p:nvSpPr>
          <p:spPr bwMode="invGray">
            <a:xfrm flipV="1">
              <a:off x="2196" y="3360"/>
              <a:ext cx="294" cy="288"/>
            </a:xfrm>
            <a:prstGeom prst="roundRect">
              <a:avLst>
                <a:gd name="adj" fmla="val 30208"/>
              </a:avLst>
            </a:prstGeom>
            <a:solidFill>
              <a:srgbClr val="008000">
                <a:alpha val="81175"/>
              </a:srgbClr>
            </a:solidFill>
            <a:ln w="28575" algn="ctr">
              <a:solidFill>
                <a:srgbClr val="A2A4A3"/>
              </a:solidFill>
              <a:round/>
              <a:headEnd/>
              <a:tailEnd/>
            </a:ln>
          </p:spPr>
          <p:txBody>
            <a:bodyPr wrap="none" tIns="0" rIns="0" bIns="0" anchor="ctr"/>
            <a:lstStyle/>
            <a:p>
              <a:endParaRPr lang="en-US"/>
            </a:p>
          </p:txBody>
        </p:sp>
        <p:sp>
          <p:nvSpPr>
            <p:cNvPr id="76" name="Oval 50"/>
            <p:cNvSpPr>
              <a:spLocks noChangeArrowheads="1"/>
            </p:cNvSpPr>
            <p:nvPr/>
          </p:nvSpPr>
          <p:spPr bwMode="auto">
            <a:xfrm>
              <a:off x="2237" y="3433"/>
              <a:ext cx="202" cy="135"/>
            </a:xfrm>
            <a:prstGeom prst="ellipse">
              <a:avLst/>
            </a:prstGeom>
            <a:solidFill>
              <a:schemeClr val="bg1"/>
            </a:solidFill>
            <a:ln w="9525">
              <a:solidFill>
                <a:srgbClr val="B2B2B2"/>
              </a:solidFill>
              <a:round/>
              <a:headEnd/>
              <a:tailEnd/>
            </a:ln>
          </p:spPr>
          <p:txBody>
            <a:bodyPr wrap="none" anchor="ctr"/>
            <a:lstStyle/>
            <a:p>
              <a:endParaRPr lang="en-US"/>
            </a:p>
          </p:txBody>
        </p:sp>
        <p:pic>
          <p:nvPicPr>
            <p:cNvPr id="77" name="Picture 37" descr="Note.png"/>
            <p:cNvPicPr>
              <a:picLocks noChangeAspect="1"/>
            </p:cNvPicPr>
            <p:nvPr/>
          </p:nvPicPr>
          <p:blipFill>
            <a:blip r:embed="rId23" cstate="print"/>
            <a:srcRect/>
            <a:stretch>
              <a:fillRect/>
            </a:stretch>
          </p:blipFill>
          <p:spPr bwMode="auto">
            <a:xfrm>
              <a:off x="2290" y="3448"/>
              <a:ext cx="88" cy="105"/>
            </a:xfrm>
            <a:prstGeom prst="rect">
              <a:avLst/>
            </a:prstGeom>
            <a:noFill/>
            <a:ln w="9525">
              <a:noFill/>
              <a:miter lim="800000"/>
              <a:headEnd/>
              <a:tailEnd/>
            </a:ln>
          </p:spPr>
        </p:pic>
      </p:grpSp>
      <p:grpSp>
        <p:nvGrpSpPr>
          <p:cNvPr id="21" name="Group 52"/>
          <p:cNvGrpSpPr>
            <a:grpSpLocks/>
          </p:cNvGrpSpPr>
          <p:nvPr/>
        </p:nvGrpSpPr>
        <p:grpSpPr bwMode="auto">
          <a:xfrm>
            <a:off x="7486650" y="5013081"/>
            <a:ext cx="284278" cy="288681"/>
            <a:chOff x="2532" y="3360"/>
            <a:chExt cx="294" cy="288"/>
          </a:xfrm>
        </p:grpSpPr>
        <p:sp>
          <p:nvSpPr>
            <p:cNvPr id="79" name="AutoShape 53"/>
            <p:cNvSpPr>
              <a:spLocks noChangeArrowheads="1"/>
            </p:cNvSpPr>
            <p:nvPr/>
          </p:nvSpPr>
          <p:spPr bwMode="invGray">
            <a:xfrm flipV="1">
              <a:off x="2532" y="3360"/>
              <a:ext cx="294" cy="288"/>
            </a:xfrm>
            <a:prstGeom prst="roundRect">
              <a:avLst>
                <a:gd name="adj" fmla="val 30208"/>
              </a:avLst>
            </a:prstGeom>
            <a:solidFill>
              <a:schemeClr val="accent1">
                <a:alpha val="81175"/>
              </a:schemeClr>
            </a:solidFill>
            <a:ln w="28575" algn="ctr">
              <a:solidFill>
                <a:srgbClr val="A2A4A3"/>
              </a:solidFill>
              <a:round/>
              <a:headEnd/>
              <a:tailEnd/>
            </a:ln>
          </p:spPr>
          <p:txBody>
            <a:bodyPr wrap="none" tIns="0" rIns="0" bIns="0" anchor="ctr"/>
            <a:lstStyle/>
            <a:p>
              <a:endParaRPr lang="en-US"/>
            </a:p>
          </p:txBody>
        </p:sp>
        <p:sp>
          <p:nvSpPr>
            <p:cNvPr id="80" name="Oval 54"/>
            <p:cNvSpPr>
              <a:spLocks noChangeArrowheads="1"/>
            </p:cNvSpPr>
            <p:nvPr/>
          </p:nvSpPr>
          <p:spPr bwMode="auto">
            <a:xfrm>
              <a:off x="2581" y="3435"/>
              <a:ext cx="202" cy="135"/>
            </a:xfrm>
            <a:prstGeom prst="ellipse">
              <a:avLst/>
            </a:prstGeom>
            <a:solidFill>
              <a:schemeClr val="bg1"/>
            </a:solidFill>
            <a:ln w="9525">
              <a:solidFill>
                <a:srgbClr val="B2B2B2"/>
              </a:solidFill>
              <a:round/>
              <a:headEnd/>
              <a:tailEnd/>
            </a:ln>
          </p:spPr>
          <p:txBody>
            <a:bodyPr wrap="none" anchor="ctr"/>
            <a:lstStyle/>
            <a:p>
              <a:pPr algn="ctr"/>
              <a:r>
                <a:rPr lang="es-ES_tradnl" sz="900" b="1" dirty="0" err="1">
                  <a:solidFill>
                    <a:srgbClr val="5F5F5F"/>
                  </a:solidFill>
                  <a:latin typeface="Albertus Extra Bold" pitchFamily="34" charset="0"/>
                </a:rPr>
                <a:t>Wii</a:t>
              </a:r>
              <a:endParaRPr lang="en-US" sz="900" b="1" dirty="0">
                <a:solidFill>
                  <a:srgbClr val="5F5F5F"/>
                </a:solidFill>
                <a:latin typeface="Albertus Extra Bold" pitchFamily="34" charset="0"/>
              </a:endParaRPr>
            </a:p>
          </p:txBody>
        </p:sp>
      </p:grpSp>
      <p:grpSp>
        <p:nvGrpSpPr>
          <p:cNvPr id="22" name="Group 55"/>
          <p:cNvGrpSpPr>
            <a:grpSpLocks/>
          </p:cNvGrpSpPr>
          <p:nvPr/>
        </p:nvGrpSpPr>
        <p:grpSpPr bwMode="auto">
          <a:xfrm>
            <a:off x="7696200" y="5175006"/>
            <a:ext cx="284278" cy="288681"/>
            <a:chOff x="2868" y="3360"/>
            <a:chExt cx="294" cy="288"/>
          </a:xfrm>
        </p:grpSpPr>
        <p:sp>
          <p:nvSpPr>
            <p:cNvPr id="89" name="AutoShape 56"/>
            <p:cNvSpPr>
              <a:spLocks noChangeArrowheads="1"/>
            </p:cNvSpPr>
            <p:nvPr/>
          </p:nvSpPr>
          <p:spPr bwMode="invGray">
            <a:xfrm flipV="1">
              <a:off x="2868" y="3360"/>
              <a:ext cx="294" cy="288"/>
            </a:xfrm>
            <a:prstGeom prst="roundRect">
              <a:avLst>
                <a:gd name="adj" fmla="val 30208"/>
              </a:avLst>
            </a:prstGeom>
            <a:solidFill>
              <a:srgbClr val="FFFF00">
                <a:alpha val="81175"/>
              </a:srgbClr>
            </a:solidFill>
            <a:ln w="28575" algn="ctr">
              <a:solidFill>
                <a:srgbClr val="A2A4A3"/>
              </a:solidFill>
              <a:round/>
              <a:headEnd/>
              <a:tailEnd/>
            </a:ln>
          </p:spPr>
          <p:txBody>
            <a:bodyPr wrap="none" tIns="0" rIns="0" bIns="0" anchor="ctr"/>
            <a:lstStyle/>
            <a:p>
              <a:endParaRPr lang="en-US"/>
            </a:p>
          </p:txBody>
        </p:sp>
        <p:pic>
          <p:nvPicPr>
            <p:cNvPr id="90" name="Picture 52" descr="Folder 1.png"/>
            <p:cNvPicPr>
              <a:picLocks noChangeAspect="1"/>
            </p:cNvPicPr>
            <p:nvPr/>
          </p:nvPicPr>
          <p:blipFill>
            <a:blip r:embed="rId24" cstate="print"/>
            <a:srcRect/>
            <a:stretch>
              <a:fillRect/>
            </a:stretch>
          </p:blipFill>
          <p:spPr bwMode="auto">
            <a:xfrm>
              <a:off x="2879" y="3425"/>
              <a:ext cx="275" cy="170"/>
            </a:xfrm>
            <a:prstGeom prst="rect">
              <a:avLst/>
            </a:prstGeom>
            <a:noFill/>
            <a:ln w="9525">
              <a:noFill/>
              <a:miter lim="800000"/>
              <a:headEnd/>
              <a:tailEnd/>
            </a:ln>
          </p:spPr>
        </p:pic>
      </p:grpSp>
      <p:pic>
        <p:nvPicPr>
          <p:cNvPr id="91" name="Picture 58"/>
          <p:cNvPicPr>
            <a:picLocks noChangeAspect="1" noChangeArrowheads="1"/>
          </p:cNvPicPr>
          <p:nvPr/>
        </p:nvPicPr>
        <p:blipFill>
          <a:blip r:embed="rId25" cstate="print"/>
          <a:srcRect/>
          <a:stretch>
            <a:fillRect/>
          </a:stretch>
        </p:blipFill>
        <p:spPr bwMode="auto">
          <a:xfrm>
            <a:off x="7848600" y="5309943"/>
            <a:ext cx="330781" cy="312738"/>
          </a:xfrm>
          <a:prstGeom prst="rect">
            <a:avLst/>
          </a:prstGeom>
          <a:noFill/>
          <a:ln w="9525">
            <a:noFill/>
            <a:miter lim="800000"/>
            <a:headEnd/>
            <a:tailEnd/>
          </a:ln>
        </p:spPr>
      </p:pic>
      <p:sp>
        <p:nvSpPr>
          <p:cNvPr id="92" name="Text Box 15"/>
          <p:cNvSpPr txBox="1">
            <a:spLocks noChangeArrowheads="1"/>
          </p:cNvSpPr>
          <p:nvPr/>
        </p:nvSpPr>
        <p:spPr bwMode="auto">
          <a:xfrm>
            <a:off x="6324600" y="4572000"/>
            <a:ext cx="804862" cy="387798"/>
          </a:xfrm>
          <a:prstGeom prst="rect">
            <a:avLst/>
          </a:prstGeom>
          <a:noFill/>
          <a:ln w="28575" algn="ctr">
            <a:noFill/>
            <a:miter lim="800000"/>
            <a:headEnd/>
            <a:tailEnd/>
          </a:ln>
        </p:spPr>
        <p:txBody>
          <a:bodyPr wrap="square" lIns="0" tIns="0" rIns="0" bIns="0">
            <a:spAutoFit/>
          </a:bodyPr>
          <a:lstStyle/>
          <a:p>
            <a:pPr algn="ctr">
              <a:lnSpc>
                <a:spcPct val="90000"/>
              </a:lnSpc>
              <a:spcBef>
                <a:spcPct val="50000"/>
              </a:spcBef>
            </a:pPr>
            <a:r>
              <a:rPr lang="es-ES_tradnl" sz="1400" dirty="0" smtClean="0"/>
              <a:t>SP Data Center</a:t>
            </a:r>
            <a:endParaRPr lang="en-US" sz="1400" dirty="0"/>
          </a:p>
        </p:txBody>
      </p:sp>
      <p:sp>
        <p:nvSpPr>
          <p:cNvPr id="97" name="TextBox 96"/>
          <p:cNvSpPr txBox="1"/>
          <p:nvPr/>
        </p:nvSpPr>
        <p:spPr>
          <a:xfrm>
            <a:off x="6019800" y="2819400"/>
            <a:ext cx="1066800" cy="338554"/>
          </a:xfrm>
          <a:prstGeom prst="rect">
            <a:avLst/>
          </a:prstGeom>
          <a:noFill/>
        </p:spPr>
        <p:txBody>
          <a:bodyPr wrap="square" rtlCol="0">
            <a:spAutoFit/>
          </a:bodyPr>
          <a:lstStyle/>
          <a:p>
            <a:r>
              <a:rPr lang="en-US" sz="1600" dirty="0" smtClean="0"/>
              <a:t>Internet</a:t>
            </a:r>
            <a:endParaRPr lang="en-US" sz="1600" dirty="0"/>
          </a:p>
        </p:txBody>
      </p:sp>
      <p:grpSp>
        <p:nvGrpSpPr>
          <p:cNvPr id="23" name="Group 49"/>
          <p:cNvGrpSpPr/>
          <p:nvPr/>
        </p:nvGrpSpPr>
        <p:grpSpPr>
          <a:xfrm>
            <a:off x="5715240" y="2084438"/>
            <a:ext cx="341432" cy="484237"/>
            <a:chOff x="1694497" y="3080609"/>
            <a:chExt cx="390525" cy="552450"/>
          </a:xfrm>
        </p:grpSpPr>
        <p:pic>
          <p:nvPicPr>
            <p:cNvPr id="78" name="Picture 2" descr="C:\_Project Folder\Icons\smartphone_1.png"/>
            <p:cNvPicPr>
              <a:picLocks noChangeAspect="1" noChangeArrowheads="1"/>
            </p:cNvPicPr>
            <p:nvPr/>
          </p:nvPicPr>
          <p:blipFill>
            <a:blip r:embed="rId12" cstate="print">
              <a:duotone>
                <a:prstClr val="black"/>
                <a:schemeClr val="accent3">
                  <a:tint val="45000"/>
                  <a:satMod val="400000"/>
                </a:schemeClr>
              </a:duotone>
            </a:blip>
            <a:srcRect/>
            <a:stretch>
              <a:fillRect/>
            </a:stretch>
          </p:blipFill>
          <p:spPr bwMode="auto">
            <a:xfrm flipH="1">
              <a:off x="1694497" y="3080609"/>
              <a:ext cx="390525" cy="552450"/>
            </a:xfrm>
            <a:prstGeom prst="rect">
              <a:avLst/>
            </a:prstGeom>
            <a:noFill/>
          </p:spPr>
        </p:pic>
        <p:pic>
          <p:nvPicPr>
            <p:cNvPr id="84" name="Picture 83" descr="Note.png"/>
            <p:cNvPicPr>
              <a:picLocks noChangeAspect="1"/>
            </p:cNvPicPr>
            <p:nvPr/>
          </p:nvPicPr>
          <p:blipFill>
            <a:blip r:embed="rId13" cstate="print">
              <a:duotone>
                <a:prstClr val="black"/>
                <a:schemeClr val="accent1">
                  <a:tint val="45000"/>
                  <a:satMod val="400000"/>
                </a:schemeClr>
              </a:duotone>
            </a:blip>
            <a:stretch>
              <a:fillRect/>
            </a:stretch>
          </p:blipFill>
          <p:spPr>
            <a:xfrm>
              <a:off x="1751516" y="3336461"/>
              <a:ext cx="138672" cy="166407"/>
            </a:xfrm>
            <a:prstGeom prst="rect">
              <a:avLst/>
            </a:prstGeom>
          </p:spPr>
        </p:pic>
      </p:grpSp>
      <p:sp>
        <p:nvSpPr>
          <p:cNvPr id="93" name="Freeform 92"/>
          <p:cNvSpPr/>
          <p:nvPr/>
        </p:nvSpPr>
        <p:spPr>
          <a:xfrm>
            <a:off x="2841523" y="2517058"/>
            <a:ext cx="3308555" cy="1825523"/>
          </a:xfrm>
          <a:custGeom>
            <a:avLst/>
            <a:gdLst>
              <a:gd name="connsiteX0" fmla="*/ 2821858 w 3308555"/>
              <a:gd name="connsiteY0" fmla="*/ 0 h 1825523"/>
              <a:gd name="connsiteX1" fmla="*/ 3175819 w 3308555"/>
              <a:gd name="connsiteY1" fmla="*/ 196645 h 1825523"/>
              <a:gd name="connsiteX2" fmla="*/ 3244645 w 3308555"/>
              <a:gd name="connsiteY2" fmla="*/ 324465 h 1825523"/>
              <a:gd name="connsiteX3" fmla="*/ 3283974 w 3308555"/>
              <a:gd name="connsiteY3" fmla="*/ 521110 h 1825523"/>
              <a:gd name="connsiteX4" fmla="*/ 3283974 w 3308555"/>
              <a:gd name="connsiteY4" fmla="*/ 953729 h 1825523"/>
              <a:gd name="connsiteX5" fmla="*/ 3136490 w 3308555"/>
              <a:gd name="connsiteY5" fmla="*/ 1337187 h 1825523"/>
              <a:gd name="connsiteX6" fmla="*/ 2841522 w 3308555"/>
              <a:gd name="connsiteY6" fmla="*/ 1641987 h 1825523"/>
              <a:gd name="connsiteX7" fmla="*/ 2408903 w 3308555"/>
              <a:gd name="connsiteY7" fmla="*/ 1779639 h 1825523"/>
              <a:gd name="connsiteX8" fmla="*/ 1897625 w 3308555"/>
              <a:gd name="connsiteY8" fmla="*/ 1818968 h 1825523"/>
              <a:gd name="connsiteX9" fmla="*/ 0 w 3308555"/>
              <a:gd name="connsiteY9" fmla="*/ 1818968 h 1825523"/>
              <a:gd name="connsiteX0" fmla="*/ 2821858 w 3308555"/>
              <a:gd name="connsiteY0" fmla="*/ 0 h 1825523"/>
              <a:gd name="connsiteX1" fmla="*/ 3067665 w 3308555"/>
              <a:gd name="connsiteY1" fmla="*/ 137651 h 1825523"/>
              <a:gd name="connsiteX2" fmla="*/ 3244645 w 3308555"/>
              <a:gd name="connsiteY2" fmla="*/ 324465 h 1825523"/>
              <a:gd name="connsiteX3" fmla="*/ 3283974 w 3308555"/>
              <a:gd name="connsiteY3" fmla="*/ 521110 h 1825523"/>
              <a:gd name="connsiteX4" fmla="*/ 3283974 w 3308555"/>
              <a:gd name="connsiteY4" fmla="*/ 953729 h 1825523"/>
              <a:gd name="connsiteX5" fmla="*/ 3136490 w 3308555"/>
              <a:gd name="connsiteY5" fmla="*/ 1337187 h 1825523"/>
              <a:gd name="connsiteX6" fmla="*/ 2841522 w 3308555"/>
              <a:gd name="connsiteY6" fmla="*/ 1641987 h 1825523"/>
              <a:gd name="connsiteX7" fmla="*/ 2408903 w 3308555"/>
              <a:gd name="connsiteY7" fmla="*/ 1779639 h 1825523"/>
              <a:gd name="connsiteX8" fmla="*/ 1897625 w 3308555"/>
              <a:gd name="connsiteY8" fmla="*/ 1818968 h 1825523"/>
              <a:gd name="connsiteX9" fmla="*/ 0 w 3308555"/>
              <a:gd name="connsiteY9" fmla="*/ 1818968 h 182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555" h="1825523">
                <a:moveTo>
                  <a:pt x="2821858" y="0"/>
                </a:moveTo>
                <a:cubicBezTo>
                  <a:pt x="2963606" y="71284"/>
                  <a:pt x="2997201" y="83574"/>
                  <a:pt x="3067665" y="137651"/>
                </a:cubicBezTo>
                <a:cubicBezTo>
                  <a:pt x="3138130" y="191729"/>
                  <a:pt x="3208594" y="260555"/>
                  <a:pt x="3244645" y="324465"/>
                </a:cubicBezTo>
                <a:cubicBezTo>
                  <a:pt x="3280697" y="388375"/>
                  <a:pt x="3277419" y="416233"/>
                  <a:pt x="3283974" y="521110"/>
                </a:cubicBezTo>
                <a:cubicBezTo>
                  <a:pt x="3290529" y="625987"/>
                  <a:pt x="3308555" y="817716"/>
                  <a:pt x="3283974" y="953729"/>
                </a:cubicBezTo>
                <a:cubicBezTo>
                  <a:pt x="3259393" y="1089742"/>
                  <a:pt x="3210232" y="1222477"/>
                  <a:pt x="3136490" y="1337187"/>
                </a:cubicBezTo>
                <a:cubicBezTo>
                  <a:pt x="3062748" y="1451897"/>
                  <a:pt x="2962786" y="1568245"/>
                  <a:pt x="2841522" y="1641987"/>
                </a:cubicBezTo>
                <a:cubicBezTo>
                  <a:pt x="2720258" y="1715729"/>
                  <a:pt x="2566219" y="1750142"/>
                  <a:pt x="2408903" y="1779639"/>
                </a:cubicBezTo>
                <a:cubicBezTo>
                  <a:pt x="2251587" y="1809136"/>
                  <a:pt x="2299109" y="1812413"/>
                  <a:pt x="1897625" y="1818968"/>
                </a:cubicBezTo>
                <a:cubicBezTo>
                  <a:pt x="1496141" y="1825523"/>
                  <a:pt x="748070" y="1822245"/>
                  <a:pt x="0" y="1818968"/>
                </a:cubicBezTo>
              </a:path>
            </a:pathLst>
          </a:cu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5987846" y="3755923"/>
            <a:ext cx="1337186" cy="1484671"/>
          </a:xfrm>
          <a:custGeom>
            <a:avLst/>
            <a:gdLst>
              <a:gd name="connsiteX0" fmla="*/ 68825 w 1337186"/>
              <a:gd name="connsiteY0" fmla="*/ 0 h 1484671"/>
              <a:gd name="connsiteX1" fmla="*/ 29496 w 1337186"/>
              <a:gd name="connsiteY1" fmla="*/ 127819 h 1484671"/>
              <a:gd name="connsiteX2" fmla="*/ 19664 w 1337186"/>
              <a:gd name="connsiteY2" fmla="*/ 432619 h 1484671"/>
              <a:gd name="connsiteX3" fmla="*/ 147483 w 1337186"/>
              <a:gd name="connsiteY3" fmla="*/ 737419 h 1484671"/>
              <a:gd name="connsiteX4" fmla="*/ 619431 w 1337186"/>
              <a:gd name="connsiteY4" fmla="*/ 1150374 h 1484671"/>
              <a:gd name="connsiteX5" fmla="*/ 1337186 w 1337186"/>
              <a:gd name="connsiteY5" fmla="*/ 1484671 h 14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86" h="1484671">
                <a:moveTo>
                  <a:pt x="68825" y="0"/>
                </a:moveTo>
                <a:cubicBezTo>
                  <a:pt x="53257" y="27858"/>
                  <a:pt x="37689" y="55716"/>
                  <a:pt x="29496" y="127819"/>
                </a:cubicBezTo>
                <a:cubicBezTo>
                  <a:pt x="21303" y="199922"/>
                  <a:pt x="0" y="331019"/>
                  <a:pt x="19664" y="432619"/>
                </a:cubicBezTo>
                <a:cubicBezTo>
                  <a:pt x="39329" y="534219"/>
                  <a:pt x="47522" y="617793"/>
                  <a:pt x="147483" y="737419"/>
                </a:cubicBezTo>
                <a:cubicBezTo>
                  <a:pt x="247444" y="857045"/>
                  <a:pt x="421147" y="1025832"/>
                  <a:pt x="619431" y="1150374"/>
                </a:cubicBezTo>
                <a:cubicBezTo>
                  <a:pt x="817715" y="1274916"/>
                  <a:pt x="1197896" y="1422400"/>
                  <a:pt x="1337186" y="1484671"/>
                </a:cubicBezTo>
              </a:path>
            </a:pathLst>
          </a:custGeom>
          <a:ln w="28575">
            <a:solidFill>
              <a:schemeClr val="tx2">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TextBox 100"/>
          <p:cNvSpPr txBox="1"/>
          <p:nvPr/>
        </p:nvSpPr>
        <p:spPr>
          <a:xfrm>
            <a:off x="4847303" y="1818968"/>
            <a:ext cx="1248697" cy="400110"/>
          </a:xfrm>
          <a:prstGeom prst="rect">
            <a:avLst/>
          </a:prstGeom>
          <a:noFill/>
        </p:spPr>
        <p:txBody>
          <a:bodyPr wrap="square" rtlCol="0">
            <a:spAutoFit/>
          </a:bodyPr>
          <a:lstStyle/>
          <a:p>
            <a:r>
              <a:rPr lang="en-US" sz="1000" dirty="0" smtClean="0"/>
              <a:t>Mobile/Remote VPN Members</a:t>
            </a:r>
            <a:endParaRPr lang="en-US" sz="1000" dirty="0"/>
          </a:p>
        </p:txBody>
      </p:sp>
      <p:grpSp>
        <p:nvGrpSpPr>
          <p:cNvPr id="24" name="Group 325"/>
          <p:cNvGrpSpPr/>
          <p:nvPr/>
        </p:nvGrpSpPr>
        <p:grpSpPr>
          <a:xfrm>
            <a:off x="5233002" y="2325578"/>
            <a:ext cx="468956" cy="392502"/>
            <a:chOff x="5203506" y="2276418"/>
            <a:chExt cx="468956" cy="392502"/>
          </a:xfrm>
        </p:grpSpPr>
        <p:pic>
          <p:nvPicPr>
            <p:cNvPr id="98" name="Picture 97" descr="Wireless-Laptop.png"/>
            <p:cNvPicPr>
              <a:picLocks noChangeAspect="1"/>
            </p:cNvPicPr>
            <p:nvPr/>
          </p:nvPicPr>
          <p:blipFill>
            <a:blip r:embed="rId8" cstate="print">
              <a:duotone>
                <a:prstClr val="black"/>
                <a:schemeClr val="accent3">
                  <a:tint val="45000"/>
                  <a:satMod val="400000"/>
                </a:schemeClr>
              </a:duotone>
            </a:blip>
            <a:srcRect/>
            <a:stretch>
              <a:fillRect/>
            </a:stretch>
          </p:blipFill>
          <p:spPr bwMode="auto">
            <a:xfrm flipH="1">
              <a:off x="5203506" y="2276418"/>
              <a:ext cx="468956" cy="392502"/>
            </a:xfrm>
            <a:prstGeom prst="rect">
              <a:avLst/>
            </a:prstGeom>
            <a:noFill/>
            <a:ln w="9525">
              <a:noFill/>
              <a:miter lim="800000"/>
              <a:headEnd/>
              <a:tailEnd/>
            </a:ln>
          </p:spPr>
        </p:pic>
        <p:grpSp>
          <p:nvGrpSpPr>
            <p:cNvPr id="25" name="Group 323"/>
            <p:cNvGrpSpPr/>
            <p:nvPr/>
          </p:nvGrpSpPr>
          <p:grpSpPr>
            <a:xfrm>
              <a:off x="5267992" y="2344943"/>
              <a:ext cx="330200" cy="312737"/>
              <a:chOff x="5631785" y="6199188"/>
              <a:chExt cx="330200" cy="312737"/>
            </a:xfrm>
          </p:grpSpPr>
          <p:sp>
            <p:nvSpPr>
              <p:cNvPr id="59394" name="AutoShape 2"/>
              <p:cNvSpPr>
                <a:spLocks noChangeAspect="1" noChangeArrowheads="1" noTextEdit="1"/>
              </p:cNvSpPr>
              <p:nvPr/>
            </p:nvSpPr>
            <p:spPr bwMode="auto">
              <a:xfrm>
                <a:off x="5631785" y="6199188"/>
                <a:ext cx="330200"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 name="Group 240"/>
              <p:cNvGrpSpPr>
                <a:grpSpLocks/>
              </p:cNvGrpSpPr>
              <p:nvPr/>
            </p:nvGrpSpPr>
            <p:grpSpPr bwMode="auto">
              <a:xfrm>
                <a:off x="5677823" y="6273800"/>
                <a:ext cx="212725" cy="141287"/>
                <a:chOff x="4326" y="3952"/>
                <a:chExt cx="134" cy="89"/>
              </a:xfrm>
            </p:grpSpPr>
            <p:sp>
              <p:nvSpPr>
                <p:cNvPr id="59630" name="Oval 238"/>
                <p:cNvSpPr>
                  <a:spLocks noChangeArrowheads="1"/>
                </p:cNvSpPr>
                <p:nvPr/>
              </p:nvSpPr>
              <p:spPr bwMode="auto">
                <a:xfrm>
                  <a:off x="4326" y="3952"/>
                  <a:ext cx="134" cy="89"/>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31" name="Oval 239"/>
                <p:cNvSpPr>
                  <a:spLocks noChangeArrowheads="1"/>
                </p:cNvSpPr>
                <p:nvPr/>
              </p:nvSpPr>
              <p:spPr bwMode="auto">
                <a:xfrm>
                  <a:off x="4326" y="3952"/>
                  <a:ext cx="134" cy="89"/>
                </a:xfrm>
                <a:prstGeom prst="ellipse">
                  <a:avLst/>
                </a:prstGeom>
                <a:noFill/>
                <a:ln w="4" cap="rnd">
                  <a:solidFill>
                    <a:srgbClr val="B2B2B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243"/>
              <p:cNvGrpSpPr>
                <a:grpSpLocks/>
              </p:cNvGrpSpPr>
              <p:nvPr/>
            </p:nvGrpSpPr>
            <p:grpSpPr bwMode="auto">
              <a:xfrm>
                <a:off x="5709573" y="6299200"/>
                <a:ext cx="146050" cy="90487"/>
                <a:chOff x="4346" y="3968"/>
                <a:chExt cx="92" cy="57"/>
              </a:xfrm>
            </p:grpSpPr>
            <p:pic>
              <p:nvPicPr>
                <p:cNvPr id="59633" name="Picture 241"/>
                <p:cNvPicPr>
                  <a:picLocks noChangeAspect="1" noChangeArrowheads="1"/>
                </p:cNvPicPr>
                <p:nvPr/>
              </p:nvPicPr>
              <p:blipFill>
                <a:blip r:embed="rId26" cstate="print"/>
                <a:srcRect/>
                <a:stretch>
                  <a:fillRect/>
                </a:stretch>
              </p:blipFill>
              <p:spPr bwMode="auto">
                <a:xfrm>
                  <a:off x="4346" y="3968"/>
                  <a:ext cx="92" cy="57"/>
                </a:xfrm>
                <a:prstGeom prst="rect">
                  <a:avLst/>
                </a:prstGeom>
                <a:noFill/>
                <a:ln w="9525">
                  <a:noFill/>
                  <a:miter lim="800000"/>
                  <a:headEnd/>
                  <a:tailEnd/>
                </a:ln>
              </p:spPr>
            </p:pic>
            <p:pic>
              <p:nvPicPr>
                <p:cNvPr id="59634" name="Picture 242"/>
                <p:cNvPicPr>
                  <a:picLocks noChangeAspect="1" noChangeArrowheads="1"/>
                </p:cNvPicPr>
                <p:nvPr/>
              </p:nvPicPr>
              <p:blipFill>
                <a:blip r:embed="rId27" cstate="print"/>
                <a:srcRect/>
                <a:stretch>
                  <a:fillRect/>
                </a:stretch>
              </p:blipFill>
              <p:spPr bwMode="auto">
                <a:xfrm>
                  <a:off x="4346" y="3968"/>
                  <a:ext cx="92" cy="57"/>
                </a:xfrm>
                <a:prstGeom prst="rect">
                  <a:avLst/>
                </a:prstGeom>
                <a:noFill/>
                <a:ln w="9525">
                  <a:noFill/>
                  <a:miter lim="800000"/>
                  <a:headEnd/>
                  <a:tailEnd/>
                </a:ln>
              </p:spPr>
            </p:pic>
          </p:grpSp>
        </p:grpSp>
      </p:grpSp>
      <p:grpSp>
        <p:nvGrpSpPr>
          <p:cNvPr id="28" name="Group 101"/>
          <p:cNvGrpSpPr/>
          <p:nvPr/>
        </p:nvGrpSpPr>
        <p:grpSpPr>
          <a:xfrm>
            <a:off x="5605197" y="3470787"/>
            <a:ext cx="727587" cy="576975"/>
            <a:chOff x="5605197" y="3470787"/>
            <a:chExt cx="727587" cy="576975"/>
          </a:xfrm>
        </p:grpSpPr>
        <p:sp>
          <p:nvSpPr>
            <p:cNvPr id="18" name="Rounded Rectangle 17"/>
            <p:cNvSpPr/>
            <p:nvPr/>
          </p:nvSpPr>
          <p:spPr>
            <a:xfrm>
              <a:off x="5715000" y="3470787"/>
              <a:ext cx="533400" cy="576975"/>
            </a:xfrm>
            <a:prstGeom prst="roundRect">
              <a:avLst>
                <a:gd name="adj" fmla="val 91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605197" y="3564650"/>
              <a:ext cx="727587" cy="415498"/>
            </a:xfrm>
            <a:prstGeom prst="rect">
              <a:avLst/>
            </a:prstGeom>
            <a:noFill/>
          </p:spPr>
          <p:txBody>
            <a:bodyPr wrap="square" rtlCol="0">
              <a:spAutoFit/>
            </a:bodyPr>
            <a:lstStyle/>
            <a:p>
              <a:pPr algn="ctr"/>
              <a:r>
                <a:rPr lang="en-US" sz="1000" dirty="0" smtClean="0"/>
                <a:t>C-CPE Context</a:t>
              </a:r>
              <a:endParaRPr lang="en-US" sz="1000" dirty="0"/>
            </a:p>
          </p:txBody>
        </p:sp>
      </p:grpSp>
      <p:sp>
        <p:nvSpPr>
          <p:cNvPr id="103" name="Left Brace 102"/>
          <p:cNvSpPr/>
          <p:nvPr/>
        </p:nvSpPr>
        <p:spPr>
          <a:xfrm rot="16200000">
            <a:off x="2985929" y="3157394"/>
            <a:ext cx="158400" cy="56353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Left Brace 103"/>
          <p:cNvSpPr/>
          <p:nvPr/>
        </p:nvSpPr>
        <p:spPr>
          <a:xfrm rot="16200000">
            <a:off x="7233264" y="4607435"/>
            <a:ext cx="154657" cy="27241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TextBox 104"/>
          <p:cNvSpPr txBox="1"/>
          <p:nvPr/>
        </p:nvSpPr>
        <p:spPr>
          <a:xfrm>
            <a:off x="6153430" y="5983293"/>
            <a:ext cx="2331809" cy="261610"/>
          </a:xfrm>
          <a:prstGeom prst="rect">
            <a:avLst/>
          </a:prstGeom>
          <a:noFill/>
        </p:spPr>
        <p:txBody>
          <a:bodyPr wrap="square" rtlCol="0">
            <a:spAutoFit/>
          </a:bodyPr>
          <a:lstStyle/>
          <a:p>
            <a:r>
              <a:rPr lang="en-CA" sz="1100" dirty="0" smtClean="0"/>
              <a:t>Public/Private IP Address Domain</a:t>
            </a:r>
            <a:endParaRPr lang="en-US" sz="1100" dirty="0"/>
          </a:p>
        </p:txBody>
      </p:sp>
      <p:sp>
        <p:nvSpPr>
          <p:cNvPr id="106" name="TextBox 105"/>
          <p:cNvSpPr txBox="1"/>
          <p:nvPr/>
        </p:nvSpPr>
        <p:spPr>
          <a:xfrm>
            <a:off x="1910813" y="5988211"/>
            <a:ext cx="2331809" cy="261610"/>
          </a:xfrm>
          <a:prstGeom prst="rect">
            <a:avLst/>
          </a:prstGeom>
          <a:noFill/>
        </p:spPr>
        <p:txBody>
          <a:bodyPr wrap="square" rtlCol="0">
            <a:spAutoFit/>
          </a:bodyPr>
          <a:lstStyle/>
          <a:p>
            <a:pPr algn="ctr"/>
            <a:r>
              <a:rPr lang="en-CA" sz="1100" dirty="0" smtClean="0"/>
              <a:t>Private IP Address Domain</a:t>
            </a:r>
            <a:endParaRPr lang="en-US" sz="1100" dirty="0"/>
          </a:p>
        </p:txBody>
      </p:sp>
      <p:sp>
        <p:nvSpPr>
          <p:cNvPr id="102" name="TextBox 101"/>
          <p:cNvSpPr txBox="1"/>
          <p:nvPr/>
        </p:nvSpPr>
        <p:spPr>
          <a:xfrm>
            <a:off x="6429080" y="1170089"/>
            <a:ext cx="1725105" cy="246221"/>
          </a:xfrm>
          <a:prstGeom prst="rect">
            <a:avLst/>
          </a:prstGeom>
          <a:noFill/>
        </p:spPr>
        <p:txBody>
          <a:bodyPr wrap="square" rtlCol="0">
            <a:spAutoFit/>
          </a:bodyPr>
          <a:lstStyle/>
          <a:p>
            <a:r>
              <a:rPr lang="en-US" sz="1000" dirty="0" smtClean="0"/>
              <a:t>Management &amp; Self-care</a:t>
            </a:r>
            <a:endParaRPr lang="en-US" sz="1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 name="Object 32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55018" name="think-cell Slide" r:id="rId39" imgW="360" imgH="360" progId="">
                  <p:embed/>
                </p:oleObj>
              </mc:Choice>
              <mc:Fallback>
                <p:oleObj name="think-cell Slide" r:id="rId39" imgW="360" imgH="360" progId="">
                  <p:embed/>
                  <p:pic>
                    <p:nvPicPr>
                      <p:cNvPr id="0" name="Picture 2"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4264" name="Rectangle 8"/>
          <p:cNvSpPr>
            <a:spLocks noGrp="1"/>
          </p:cNvSpPr>
          <p:nvPr>
            <p:ph type="title"/>
            <p:custDataLst>
              <p:tags r:id="rId3"/>
            </p:custDataLst>
          </p:nvPr>
        </p:nvSpPr>
        <p:spPr bwMode="auto"/>
        <p:txBody>
          <a:bodyPr/>
          <a:lstStyle/>
          <a:p>
            <a:pPr eaLnBrk="0" hangingPunct="0">
              <a:defRPr/>
            </a:pPr>
            <a:r>
              <a:rPr lang="en-US" cap="none" dirty="0" smtClean="0"/>
              <a:t>BROADBAND </a:t>
            </a:r>
            <a:r>
              <a:rPr lang="en-US" cap="none" noProof="0" dirty="0" smtClean="0"/>
              <a:t>DEVICE VISIBILITY </a:t>
            </a:r>
            <a:br>
              <a:rPr lang="en-US" cap="none" noProof="0" dirty="0" smtClean="0"/>
            </a:br>
            <a:r>
              <a:rPr lang="en-US" sz="2000" b="0" cap="none" noProof="0" dirty="0" smtClean="0"/>
              <a:t>EXAMPLE: PARENTAL CONTROL BASED ON DEVICE POLICIES</a:t>
            </a:r>
            <a:endParaRPr lang="en-US" b="0" cap="none" noProof="0" dirty="0"/>
          </a:p>
        </p:txBody>
      </p:sp>
      <p:sp>
        <p:nvSpPr>
          <p:cNvPr id="21509" name="Rectangle 7"/>
          <p:cNvSpPr>
            <a:spLocks noChangeArrowheads="1"/>
          </p:cNvSpPr>
          <p:nvPr>
            <p:custDataLst>
              <p:tags r:id="rId4"/>
            </p:custDataLst>
          </p:nvPr>
        </p:nvSpPr>
        <p:spPr bwMode="ltGray">
          <a:xfrm>
            <a:off x="392208" y="1577130"/>
            <a:ext cx="2466352" cy="4593416"/>
          </a:xfrm>
          <a:prstGeom prst="roundRect">
            <a:avLst>
              <a:gd name="adj" fmla="val 7344"/>
            </a:avLst>
          </a:prstGeom>
          <a:solidFill>
            <a:schemeClr val="accent5">
              <a:lumMod val="20000"/>
              <a:lumOff val="80000"/>
            </a:schemeClr>
          </a:solidFill>
          <a:ln w="28575" algn="ctr">
            <a:noFill/>
            <a:miter lim="800000"/>
            <a:headEnd/>
            <a:tailEnd/>
          </a:ln>
        </p:spPr>
        <p:txBody>
          <a:bodyPr lIns="0" tIns="0" rIns="0" bIns="0" anchor="ctr"/>
          <a:lstStyle/>
          <a:p>
            <a:pPr fontAlgn="base">
              <a:spcBef>
                <a:spcPct val="0"/>
              </a:spcBef>
              <a:spcAft>
                <a:spcPct val="0"/>
              </a:spcAft>
            </a:pPr>
            <a:endParaRPr lang="en-US" sz="1200" b="1">
              <a:solidFill>
                <a:srgbClr val="333333"/>
              </a:solidFill>
              <a:ea typeface="ＭＳ Ｐゴシック" pitchFamily="34" charset="-128"/>
            </a:endParaRPr>
          </a:p>
        </p:txBody>
      </p:sp>
      <p:sp>
        <p:nvSpPr>
          <p:cNvPr id="21512" name="Text Box 15"/>
          <p:cNvSpPr txBox="1">
            <a:spLocks noChangeArrowheads="1"/>
          </p:cNvSpPr>
          <p:nvPr>
            <p:custDataLst>
              <p:tags r:id="rId5"/>
            </p:custDataLst>
          </p:nvPr>
        </p:nvSpPr>
        <p:spPr bwMode="auto">
          <a:xfrm>
            <a:off x="441458" y="5860144"/>
            <a:ext cx="2378521" cy="193899"/>
          </a:xfrm>
          <a:prstGeom prst="rect">
            <a:avLst/>
          </a:prstGeom>
          <a:noFill/>
          <a:ln w="28575" algn="ctr">
            <a:noFill/>
            <a:miter lim="800000"/>
            <a:headEnd/>
            <a:tailEnd/>
          </a:ln>
        </p:spPr>
        <p:txBody>
          <a:bodyPr wrap="square" lIns="0" tIns="0" rIns="0" bIns="0" anchor="ctr" anchorCtr="1">
            <a:spAutoFit/>
          </a:bodyPr>
          <a:lstStyle/>
          <a:p>
            <a:pPr fontAlgn="base">
              <a:lnSpc>
                <a:spcPct val="90000"/>
              </a:lnSpc>
              <a:spcBef>
                <a:spcPct val="50000"/>
              </a:spcBef>
              <a:spcAft>
                <a:spcPct val="0"/>
              </a:spcAft>
              <a:defRPr/>
            </a:pPr>
            <a:r>
              <a:rPr lang="en-US" sz="1400" b="1" dirty="0" smtClean="0">
                <a:solidFill>
                  <a:srgbClr val="5F5F5F"/>
                </a:solidFill>
                <a:ea typeface="ＭＳ Ｐゴシック" pitchFamily="34" charset="-128"/>
              </a:rPr>
              <a:t>HOME NETWORK</a:t>
            </a:r>
            <a:endParaRPr lang="en-US" sz="1400" b="1" dirty="0">
              <a:solidFill>
                <a:srgbClr val="5F5F5F"/>
              </a:solidFill>
              <a:ea typeface="ＭＳ Ｐゴシック" pitchFamily="34" charset="-128"/>
            </a:endParaRPr>
          </a:p>
        </p:txBody>
      </p:sp>
      <p:sp>
        <p:nvSpPr>
          <p:cNvPr id="21513" name="Text Box 15"/>
          <p:cNvSpPr txBox="1">
            <a:spLocks noChangeArrowheads="1"/>
          </p:cNvSpPr>
          <p:nvPr>
            <p:custDataLst>
              <p:tags r:id="rId6"/>
            </p:custDataLst>
          </p:nvPr>
        </p:nvSpPr>
        <p:spPr bwMode="auto">
          <a:xfrm flipH="1">
            <a:off x="609269" y="3998917"/>
            <a:ext cx="787400" cy="122237"/>
          </a:xfrm>
          <a:prstGeom prst="rect">
            <a:avLst/>
          </a:prstGeom>
          <a:noFill/>
          <a:ln w="28575" algn="ctr">
            <a:noFill/>
            <a:miter lim="800000"/>
            <a:headEnd/>
            <a:tailEnd/>
          </a:ln>
        </p:spPr>
        <p:txBody>
          <a:bodyPr lIns="0" tIns="0" rIns="0" bIns="0">
            <a:spAutoFit/>
          </a:bodyPr>
          <a:lstStyle/>
          <a:p>
            <a:pPr algn="ctr" fontAlgn="base">
              <a:lnSpc>
                <a:spcPct val="90000"/>
              </a:lnSpc>
              <a:spcBef>
                <a:spcPct val="50000"/>
              </a:spcBef>
              <a:spcAft>
                <a:spcPct val="0"/>
              </a:spcAft>
            </a:pPr>
            <a:r>
              <a:rPr lang="es-ES_tradnl" sz="900" b="1" dirty="0">
                <a:solidFill>
                  <a:srgbClr val="333333"/>
                </a:solidFill>
                <a:ea typeface="ＭＳ Ｐゴシック" pitchFamily="34" charset="-128"/>
              </a:rPr>
              <a:t>Laptop</a:t>
            </a:r>
            <a:endParaRPr lang="en-US" sz="900" b="1" dirty="0">
              <a:solidFill>
                <a:srgbClr val="333333"/>
              </a:solidFill>
              <a:ea typeface="ＭＳ Ｐゴシック" pitchFamily="34" charset="-128"/>
            </a:endParaRPr>
          </a:p>
        </p:txBody>
      </p:sp>
      <p:sp>
        <p:nvSpPr>
          <p:cNvPr id="21515" name="Text Box 15"/>
          <p:cNvSpPr txBox="1">
            <a:spLocks noChangeArrowheads="1"/>
          </p:cNvSpPr>
          <p:nvPr>
            <p:custDataLst>
              <p:tags r:id="rId7"/>
            </p:custDataLst>
          </p:nvPr>
        </p:nvSpPr>
        <p:spPr bwMode="auto">
          <a:xfrm flipH="1">
            <a:off x="2011715" y="3621543"/>
            <a:ext cx="609600" cy="124650"/>
          </a:xfrm>
          <a:prstGeom prst="rect">
            <a:avLst/>
          </a:prstGeom>
          <a:noFill/>
          <a:ln w="28575" algn="ctr">
            <a:noFill/>
            <a:miter lim="800000"/>
            <a:headEnd/>
            <a:tailEnd/>
          </a:ln>
        </p:spPr>
        <p:txBody>
          <a:bodyPr lIns="0" tIns="0" rIns="0" bIns="0">
            <a:spAutoFit/>
          </a:bodyPr>
          <a:lstStyle/>
          <a:p>
            <a:pPr algn="ctr" fontAlgn="base">
              <a:lnSpc>
                <a:spcPct val="90000"/>
              </a:lnSpc>
              <a:spcBef>
                <a:spcPct val="50000"/>
              </a:spcBef>
              <a:spcAft>
                <a:spcPct val="0"/>
              </a:spcAft>
            </a:pPr>
            <a:r>
              <a:rPr lang="en-US" sz="900" b="1" dirty="0" smtClean="0">
                <a:solidFill>
                  <a:srgbClr val="333333"/>
                </a:solidFill>
                <a:ea typeface="ＭＳ Ｐゴシック" pitchFamily="34" charset="-128"/>
              </a:rPr>
              <a:t>L2 </a:t>
            </a:r>
            <a:r>
              <a:rPr lang="en-US" sz="900" b="1" dirty="0">
                <a:solidFill>
                  <a:srgbClr val="333333"/>
                </a:solidFill>
                <a:ea typeface="ＭＳ Ｐゴシック" pitchFamily="34" charset="-128"/>
              </a:rPr>
              <a:t>Bridge</a:t>
            </a:r>
          </a:p>
        </p:txBody>
      </p:sp>
      <p:pic>
        <p:nvPicPr>
          <p:cNvPr id="21517" name="Picture 42" descr="Wireless Laptop.png"/>
          <p:cNvPicPr>
            <a:picLocks noChangeAspect="1"/>
          </p:cNvPicPr>
          <p:nvPr>
            <p:custDataLst>
              <p:tags r:id="rId8"/>
            </p:custDataLst>
          </p:nvPr>
        </p:nvPicPr>
        <p:blipFill>
          <a:blip r:embed="rId41" cstate="print"/>
          <a:srcRect/>
          <a:stretch>
            <a:fillRect/>
          </a:stretch>
        </p:blipFill>
        <p:spPr bwMode="auto">
          <a:xfrm flipH="1">
            <a:off x="706559" y="3383193"/>
            <a:ext cx="642938" cy="554038"/>
          </a:xfrm>
          <a:prstGeom prst="rect">
            <a:avLst/>
          </a:prstGeom>
          <a:noFill/>
          <a:ln w="9525">
            <a:noFill/>
            <a:miter lim="800000"/>
            <a:headEnd/>
            <a:tailEnd/>
          </a:ln>
        </p:spPr>
      </p:pic>
      <p:sp>
        <p:nvSpPr>
          <p:cNvPr id="82" name="Freeform 81"/>
          <p:cNvSpPr/>
          <p:nvPr>
            <p:custDataLst>
              <p:tags r:id="rId9"/>
            </p:custDataLst>
          </p:nvPr>
        </p:nvSpPr>
        <p:spPr>
          <a:xfrm flipH="1">
            <a:off x="1066798" y="2634343"/>
            <a:ext cx="7050833" cy="816428"/>
          </a:xfrm>
          <a:custGeom>
            <a:avLst/>
            <a:gdLst>
              <a:gd name="connsiteX0" fmla="*/ 6770914 w 6770914"/>
              <a:gd name="connsiteY0" fmla="*/ 304800 h 979714"/>
              <a:gd name="connsiteX1" fmla="*/ 6193971 w 6770914"/>
              <a:gd name="connsiteY1" fmla="*/ 304800 h 979714"/>
              <a:gd name="connsiteX2" fmla="*/ 6193971 w 6770914"/>
              <a:gd name="connsiteY2" fmla="*/ 979714 h 979714"/>
              <a:gd name="connsiteX3" fmla="*/ 0 w 6770914"/>
              <a:gd name="connsiteY3" fmla="*/ 979714 h 979714"/>
              <a:gd name="connsiteX4" fmla="*/ 0 w 6770914"/>
              <a:gd name="connsiteY4" fmla="*/ 0 h 979714"/>
              <a:gd name="connsiteX0" fmla="*/ 7012354 w 7012354"/>
              <a:gd name="connsiteY0" fmla="*/ 296228 h 979714"/>
              <a:gd name="connsiteX1" fmla="*/ 6193971 w 7012354"/>
              <a:gd name="connsiteY1" fmla="*/ 304800 h 979714"/>
              <a:gd name="connsiteX2" fmla="*/ 6193971 w 7012354"/>
              <a:gd name="connsiteY2" fmla="*/ 979714 h 979714"/>
              <a:gd name="connsiteX3" fmla="*/ 0 w 7012354"/>
              <a:gd name="connsiteY3" fmla="*/ 979714 h 979714"/>
              <a:gd name="connsiteX4" fmla="*/ 0 w 7012354"/>
              <a:gd name="connsiteY4" fmla="*/ 0 h 979714"/>
              <a:gd name="connsiteX0" fmla="*/ 6975209 w 6975209"/>
              <a:gd name="connsiteY0" fmla="*/ 313373 h 979714"/>
              <a:gd name="connsiteX1" fmla="*/ 6193971 w 6975209"/>
              <a:gd name="connsiteY1" fmla="*/ 304800 h 979714"/>
              <a:gd name="connsiteX2" fmla="*/ 6193971 w 6975209"/>
              <a:gd name="connsiteY2" fmla="*/ 979714 h 979714"/>
              <a:gd name="connsiteX3" fmla="*/ 0 w 6975209"/>
              <a:gd name="connsiteY3" fmla="*/ 979714 h 979714"/>
              <a:gd name="connsiteX4" fmla="*/ 0 w 6975209"/>
              <a:gd name="connsiteY4" fmla="*/ 0 h 979714"/>
              <a:gd name="connsiteX0" fmla="*/ 6984496 w 6984496"/>
              <a:gd name="connsiteY0" fmla="*/ 304801 h 979714"/>
              <a:gd name="connsiteX1" fmla="*/ 6193971 w 6984496"/>
              <a:gd name="connsiteY1" fmla="*/ 304800 h 979714"/>
              <a:gd name="connsiteX2" fmla="*/ 6193971 w 6984496"/>
              <a:gd name="connsiteY2" fmla="*/ 979714 h 979714"/>
              <a:gd name="connsiteX3" fmla="*/ 0 w 6984496"/>
              <a:gd name="connsiteY3" fmla="*/ 979714 h 979714"/>
              <a:gd name="connsiteX4" fmla="*/ 0 w 6984496"/>
              <a:gd name="connsiteY4" fmla="*/ 0 h 979714"/>
              <a:gd name="connsiteX0" fmla="*/ 6984496 w 6984496"/>
              <a:gd name="connsiteY0" fmla="*/ 330518 h 1005431"/>
              <a:gd name="connsiteX1" fmla="*/ 6193971 w 6984496"/>
              <a:gd name="connsiteY1" fmla="*/ 330517 h 1005431"/>
              <a:gd name="connsiteX2" fmla="*/ 6193971 w 6984496"/>
              <a:gd name="connsiteY2" fmla="*/ 1005431 h 1005431"/>
              <a:gd name="connsiteX3" fmla="*/ 0 w 6984496"/>
              <a:gd name="connsiteY3" fmla="*/ 1005431 h 1005431"/>
              <a:gd name="connsiteX4" fmla="*/ 0 w 6984496"/>
              <a:gd name="connsiteY4" fmla="*/ 0 h 100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496" h="1005431">
                <a:moveTo>
                  <a:pt x="6984496" y="330518"/>
                </a:moveTo>
                <a:lnTo>
                  <a:pt x="6193971" y="330517"/>
                </a:lnTo>
                <a:lnTo>
                  <a:pt x="6193971" y="1005431"/>
                </a:lnTo>
                <a:lnTo>
                  <a:pt x="0" y="1005431"/>
                </a:lnTo>
                <a:lnTo>
                  <a:pt x="0" y="0"/>
                </a:lnTo>
              </a:path>
            </a:pathLst>
          </a:custGeom>
          <a:ln w="28575">
            <a:solidFill>
              <a:schemeClr val="accent1"/>
            </a:solidFill>
            <a:headEnd type="none" w="med" len="sm"/>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200" b="1">
              <a:solidFill>
                <a:srgbClr val="333333"/>
              </a:solidFill>
            </a:endParaRPr>
          </a:p>
        </p:txBody>
      </p:sp>
      <p:sp>
        <p:nvSpPr>
          <p:cNvPr id="83" name="Freeform 82"/>
          <p:cNvSpPr/>
          <p:nvPr>
            <p:custDataLst>
              <p:tags r:id="rId10"/>
            </p:custDataLst>
          </p:nvPr>
        </p:nvSpPr>
        <p:spPr>
          <a:xfrm flipH="1">
            <a:off x="1344971" y="3526971"/>
            <a:ext cx="5617028" cy="1654629"/>
          </a:xfrm>
          <a:custGeom>
            <a:avLst/>
            <a:gdLst>
              <a:gd name="connsiteX0" fmla="*/ 0 w 5519057"/>
              <a:gd name="connsiteY0" fmla="*/ 1687286 h 1687286"/>
              <a:gd name="connsiteX1" fmla="*/ 0 w 5519057"/>
              <a:gd name="connsiteY1" fmla="*/ 0 h 1687286"/>
              <a:gd name="connsiteX2" fmla="*/ 5007429 w 5519057"/>
              <a:gd name="connsiteY2" fmla="*/ 0 h 1687286"/>
              <a:gd name="connsiteX3" fmla="*/ 5007429 w 5519057"/>
              <a:gd name="connsiteY3" fmla="*/ 914400 h 1687286"/>
              <a:gd name="connsiteX4" fmla="*/ 5519057 w 5519057"/>
              <a:gd name="connsiteY4" fmla="*/ 914400 h 168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57" h="1687286">
                <a:moveTo>
                  <a:pt x="0" y="1687286"/>
                </a:moveTo>
                <a:lnTo>
                  <a:pt x="0" y="0"/>
                </a:lnTo>
                <a:lnTo>
                  <a:pt x="5007429" y="0"/>
                </a:lnTo>
                <a:lnTo>
                  <a:pt x="5007429" y="914400"/>
                </a:lnTo>
                <a:lnTo>
                  <a:pt x="5519057" y="914400"/>
                </a:lnTo>
              </a:path>
            </a:pathLst>
          </a:custGeom>
          <a:ln w="28575">
            <a:solidFill>
              <a:schemeClr val="accent1"/>
            </a:solidFill>
            <a:headEnd type="none"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200" b="1">
              <a:solidFill>
                <a:srgbClr val="333333"/>
              </a:solidFill>
            </a:endParaRPr>
          </a:p>
        </p:txBody>
      </p:sp>
      <p:pic>
        <p:nvPicPr>
          <p:cNvPr id="21526" name="Picture 43" descr="CPE Antenna.png"/>
          <p:cNvPicPr>
            <a:picLocks noChangeAspect="1"/>
          </p:cNvPicPr>
          <p:nvPr>
            <p:custDataLst>
              <p:tags r:id="rId11"/>
            </p:custDataLst>
          </p:nvPr>
        </p:nvPicPr>
        <p:blipFill>
          <a:blip r:embed="rId42" cstate="print"/>
          <a:srcRect/>
          <a:stretch>
            <a:fillRect/>
          </a:stretch>
        </p:blipFill>
        <p:spPr bwMode="auto">
          <a:xfrm flipH="1">
            <a:off x="2070452" y="3044825"/>
            <a:ext cx="314325" cy="487363"/>
          </a:xfrm>
          <a:prstGeom prst="rect">
            <a:avLst/>
          </a:prstGeom>
          <a:noFill/>
          <a:ln w="9525">
            <a:noFill/>
            <a:miter lim="800000"/>
            <a:headEnd/>
            <a:tailEnd/>
          </a:ln>
        </p:spPr>
      </p:pic>
      <p:pic>
        <p:nvPicPr>
          <p:cNvPr id="21527" name="Picture 41" descr="Media Gateway.png"/>
          <p:cNvPicPr>
            <a:picLocks noChangeAspect="1"/>
          </p:cNvPicPr>
          <p:nvPr>
            <p:custDataLst>
              <p:tags r:id="rId12"/>
            </p:custDataLst>
          </p:nvPr>
        </p:nvPicPr>
        <p:blipFill>
          <a:blip r:embed="rId43" cstate="print"/>
          <a:srcRect/>
          <a:stretch>
            <a:fillRect/>
          </a:stretch>
        </p:blipFill>
        <p:spPr bwMode="auto">
          <a:xfrm flipH="1">
            <a:off x="2004726" y="3372985"/>
            <a:ext cx="687078" cy="208416"/>
          </a:xfrm>
          <a:prstGeom prst="rect">
            <a:avLst/>
          </a:prstGeom>
          <a:noFill/>
          <a:ln w="9525">
            <a:noFill/>
            <a:miter lim="800000"/>
            <a:headEnd/>
            <a:tailEnd/>
          </a:ln>
        </p:spPr>
      </p:pic>
      <p:grpSp>
        <p:nvGrpSpPr>
          <p:cNvPr id="2" name="Group 54"/>
          <p:cNvGrpSpPr/>
          <p:nvPr/>
        </p:nvGrpSpPr>
        <p:grpSpPr>
          <a:xfrm>
            <a:off x="754866" y="4251350"/>
            <a:ext cx="571500" cy="717550"/>
            <a:chOff x="765752" y="2466058"/>
            <a:chExt cx="571500" cy="717550"/>
          </a:xfrm>
        </p:grpSpPr>
        <p:sp>
          <p:nvSpPr>
            <p:cNvPr id="21524" name="Text Box 15"/>
            <p:cNvSpPr txBox="1">
              <a:spLocks noChangeArrowheads="1"/>
            </p:cNvSpPr>
            <p:nvPr>
              <p:custDataLst>
                <p:tags r:id="rId34"/>
              </p:custDataLst>
            </p:nvPr>
          </p:nvSpPr>
          <p:spPr bwMode="auto">
            <a:xfrm flipH="1">
              <a:off x="765752" y="3061370"/>
              <a:ext cx="571500" cy="122238"/>
            </a:xfrm>
            <a:prstGeom prst="rect">
              <a:avLst/>
            </a:prstGeom>
            <a:noFill/>
            <a:ln w="28575" algn="ctr">
              <a:noFill/>
              <a:miter lim="800000"/>
              <a:headEnd/>
              <a:tailEnd/>
            </a:ln>
          </p:spPr>
          <p:txBody>
            <a:bodyPr lIns="0" tIns="0" rIns="0" bIns="0">
              <a:spAutoFit/>
            </a:bodyPr>
            <a:lstStyle/>
            <a:p>
              <a:pPr algn="ctr" fontAlgn="base">
                <a:lnSpc>
                  <a:spcPct val="90000"/>
                </a:lnSpc>
                <a:spcBef>
                  <a:spcPct val="50000"/>
                </a:spcBef>
                <a:spcAft>
                  <a:spcPct val="0"/>
                </a:spcAft>
              </a:pPr>
              <a:r>
                <a:rPr lang="es-ES_tradnl" sz="900" b="1">
                  <a:solidFill>
                    <a:srgbClr val="333333"/>
                  </a:solidFill>
                  <a:ea typeface="ＭＳ Ｐゴシック" pitchFamily="34" charset="-128"/>
                </a:rPr>
                <a:t>Tablet</a:t>
              </a:r>
              <a:endParaRPr lang="en-US" sz="900" b="1">
                <a:solidFill>
                  <a:srgbClr val="333333"/>
                </a:solidFill>
                <a:ea typeface="ＭＳ Ｐゴシック" pitchFamily="34" charset="-128"/>
              </a:endParaRPr>
            </a:p>
          </p:txBody>
        </p:sp>
        <p:grpSp>
          <p:nvGrpSpPr>
            <p:cNvPr id="3" name="Group 21"/>
            <p:cNvGrpSpPr>
              <a:grpSpLocks/>
            </p:cNvGrpSpPr>
            <p:nvPr>
              <p:custDataLst>
                <p:tags r:id="rId35"/>
              </p:custDataLst>
            </p:nvPr>
          </p:nvGrpSpPr>
          <p:grpSpPr bwMode="auto">
            <a:xfrm rot="5400000">
              <a:off x="848301" y="2667670"/>
              <a:ext cx="400050" cy="263525"/>
              <a:chOff x="4704" y="2156"/>
              <a:chExt cx="252" cy="166"/>
            </a:xfrm>
          </p:grpSpPr>
          <p:pic>
            <p:nvPicPr>
              <p:cNvPr id="21569" name="Picture 22"/>
              <p:cNvPicPr>
                <a:picLocks noChangeAspect="1" noChangeArrowheads="1"/>
              </p:cNvPicPr>
              <p:nvPr/>
            </p:nvPicPr>
            <p:blipFill>
              <a:blip r:embed="rId44" cstate="print"/>
              <a:srcRect/>
              <a:stretch>
                <a:fillRect/>
              </a:stretch>
            </p:blipFill>
            <p:spPr bwMode="auto">
              <a:xfrm>
                <a:off x="4723" y="2162"/>
                <a:ext cx="216" cy="150"/>
              </a:xfrm>
              <a:prstGeom prst="rect">
                <a:avLst/>
              </a:prstGeom>
              <a:noFill/>
              <a:ln w="9525">
                <a:noFill/>
                <a:miter lim="800000"/>
                <a:headEnd/>
                <a:tailEnd/>
              </a:ln>
            </p:spPr>
          </p:pic>
          <p:sp>
            <p:nvSpPr>
              <p:cNvPr id="21570" name="AutoShape 23"/>
              <p:cNvSpPr>
                <a:spLocks noChangeArrowheads="1"/>
              </p:cNvSpPr>
              <p:nvPr/>
            </p:nvSpPr>
            <p:spPr bwMode="auto">
              <a:xfrm>
                <a:off x="4724" y="2170"/>
                <a:ext cx="214" cy="134"/>
              </a:xfrm>
              <a:prstGeom prst="roundRect">
                <a:avLst>
                  <a:gd name="adj" fmla="val 25352"/>
                </a:avLst>
              </a:prstGeom>
              <a:noFill/>
              <a:ln w="9525">
                <a:solidFill>
                  <a:schemeClr val="bg1"/>
                </a:solidFill>
                <a:round/>
                <a:headEnd/>
                <a:tailEnd/>
              </a:ln>
            </p:spPr>
            <p:txBody>
              <a:bodyPr wrap="none" anchor="ctr"/>
              <a:lstStyle/>
              <a:p>
                <a:pPr fontAlgn="base">
                  <a:spcBef>
                    <a:spcPct val="0"/>
                  </a:spcBef>
                  <a:spcAft>
                    <a:spcPct val="0"/>
                  </a:spcAft>
                </a:pPr>
                <a:endParaRPr lang="en-US" sz="1200" b="1">
                  <a:solidFill>
                    <a:srgbClr val="333333"/>
                  </a:solidFill>
                  <a:ea typeface="ＭＳ Ｐゴシック" pitchFamily="34" charset="-128"/>
                </a:endParaRPr>
              </a:p>
            </p:txBody>
          </p:sp>
          <p:sp>
            <p:nvSpPr>
              <p:cNvPr id="21571" name="AutoShape 24"/>
              <p:cNvSpPr>
                <a:spLocks noChangeArrowheads="1"/>
              </p:cNvSpPr>
              <p:nvPr/>
            </p:nvSpPr>
            <p:spPr bwMode="auto">
              <a:xfrm>
                <a:off x="4704" y="2156"/>
                <a:ext cx="252" cy="166"/>
              </a:xfrm>
              <a:prstGeom prst="roundRect">
                <a:avLst>
                  <a:gd name="adj" fmla="val 28315"/>
                </a:avLst>
              </a:prstGeom>
              <a:noFill/>
              <a:ln w="28575">
                <a:solidFill>
                  <a:srgbClr val="B2B2B2"/>
                </a:solidFill>
                <a:round/>
                <a:headEnd/>
                <a:tailEnd/>
              </a:ln>
            </p:spPr>
            <p:txBody>
              <a:bodyPr wrap="none" anchor="ctr"/>
              <a:lstStyle/>
              <a:p>
                <a:pPr fontAlgn="base">
                  <a:spcBef>
                    <a:spcPct val="0"/>
                  </a:spcBef>
                  <a:spcAft>
                    <a:spcPct val="0"/>
                  </a:spcAft>
                </a:pPr>
                <a:endParaRPr lang="en-US" sz="1200" b="1">
                  <a:solidFill>
                    <a:srgbClr val="333333"/>
                  </a:solidFill>
                  <a:ea typeface="ＭＳ Ｐゴシック" pitchFamily="34" charset="-128"/>
                </a:endParaRPr>
              </a:p>
            </p:txBody>
          </p:sp>
          <p:sp>
            <p:nvSpPr>
              <p:cNvPr id="21572" name="AutoShape 25"/>
              <p:cNvSpPr>
                <a:spLocks noChangeArrowheads="1"/>
              </p:cNvSpPr>
              <p:nvPr/>
            </p:nvSpPr>
            <p:spPr bwMode="auto">
              <a:xfrm>
                <a:off x="4714" y="2162"/>
                <a:ext cx="234" cy="152"/>
              </a:xfrm>
              <a:prstGeom prst="roundRect">
                <a:avLst>
                  <a:gd name="adj" fmla="val 26972"/>
                </a:avLst>
              </a:prstGeom>
              <a:noFill/>
              <a:ln w="19050">
                <a:solidFill>
                  <a:srgbClr val="5F5F5F"/>
                </a:solidFill>
                <a:round/>
                <a:headEnd/>
                <a:tailEnd/>
              </a:ln>
            </p:spPr>
            <p:txBody>
              <a:bodyPr wrap="none" anchor="ctr"/>
              <a:lstStyle/>
              <a:p>
                <a:pPr fontAlgn="base">
                  <a:spcBef>
                    <a:spcPct val="0"/>
                  </a:spcBef>
                  <a:spcAft>
                    <a:spcPct val="0"/>
                  </a:spcAft>
                </a:pPr>
                <a:endParaRPr lang="en-US" sz="1200" b="1">
                  <a:solidFill>
                    <a:srgbClr val="333333"/>
                  </a:solidFill>
                  <a:ea typeface="ＭＳ Ｐゴシック" pitchFamily="34" charset="-128"/>
                </a:endParaRPr>
              </a:p>
            </p:txBody>
          </p:sp>
        </p:grpSp>
        <p:pic>
          <p:nvPicPr>
            <p:cNvPr id="21525" name="Picture 44" descr="Airwaves.png"/>
            <p:cNvPicPr>
              <a:picLocks noChangeAspect="1"/>
            </p:cNvPicPr>
            <p:nvPr>
              <p:custDataLst>
                <p:tags r:id="rId36"/>
              </p:custDataLst>
            </p:nvPr>
          </p:nvPicPr>
          <p:blipFill>
            <a:blip r:embed="rId45" cstate="print"/>
            <a:srcRect/>
            <a:stretch>
              <a:fillRect/>
            </a:stretch>
          </p:blipFill>
          <p:spPr bwMode="auto">
            <a:xfrm flipH="1">
              <a:off x="1110239" y="2466058"/>
              <a:ext cx="225425" cy="234950"/>
            </a:xfrm>
            <a:prstGeom prst="rect">
              <a:avLst/>
            </a:prstGeom>
            <a:noFill/>
            <a:ln w="9525">
              <a:noFill/>
              <a:miter lim="800000"/>
              <a:headEnd/>
              <a:tailEnd/>
            </a:ln>
          </p:spPr>
        </p:pic>
      </p:grpSp>
      <p:sp>
        <p:nvSpPr>
          <p:cNvPr id="85" name="Rectangle 5"/>
          <p:cNvSpPr>
            <a:spLocks noChangeArrowheads="1"/>
          </p:cNvSpPr>
          <p:nvPr/>
        </p:nvSpPr>
        <p:spPr bwMode="auto">
          <a:xfrm flipH="1">
            <a:off x="636032" y="2183316"/>
            <a:ext cx="855309" cy="255084"/>
          </a:xfrm>
          <a:prstGeom prst="rect">
            <a:avLst/>
          </a:prstGeom>
          <a:solidFill>
            <a:srgbClr val="FFC000"/>
          </a:solidFill>
          <a:ln w="2857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800" b="1" dirty="0" smtClean="0">
                <a:latin typeface="Arial" pitchFamily="34" charset="0"/>
              </a:rPr>
              <a:t>Little Jimmy’s Desktop</a:t>
            </a:r>
            <a:endParaRPr kumimoji="0" lang="en-US" sz="1400" b="0" i="0" u="none" strike="noStrike" cap="none" normalizeH="0" baseline="0" dirty="0" smtClean="0">
              <a:ln>
                <a:noFill/>
              </a:ln>
              <a:solidFill>
                <a:schemeClr val="tx1"/>
              </a:solidFill>
              <a:effectLst/>
              <a:latin typeface="Arial" pitchFamily="34" charset="0"/>
            </a:endParaRPr>
          </a:p>
        </p:txBody>
      </p:sp>
      <p:pic>
        <p:nvPicPr>
          <p:cNvPr id="86" name="Picture 13" descr="AAA.png"/>
          <p:cNvPicPr>
            <a:picLocks noChangeAspect="1"/>
          </p:cNvPicPr>
          <p:nvPr/>
        </p:nvPicPr>
        <p:blipFill>
          <a:blip r:embed="rId46" cstate="print"/>
          <a:stretch>
            <a:fillRect/>
          </a:stretch>
        </p:blipFill>
        <p:spPr>
          <a:xfrm flipH="1">
            <a:off x="737024" y="2638660"/>
            <a:ext cx="568778" cy="414894"/>
          </a:xfrm>
          <a:prstGeom prst="rect">
            <a:avLst/>
          </a:prstGeom>
        </p:spPr>
      </p:pic>
      <p:pic>
        <p:nvPicPr>
          <p:cNvPr id="400390" name="Picture 6" descr="http://0.tqn.com/d/drawsketch/1/0/q/S/cutecharacterintro.jpg"/>
          <p:cNvPicPr>
            <a:picLocks noChangeAspect="1" noChangeArrowheads="1"/>
          </p:cNvPicPr>
          <p:nvPr/>
        </p:nvPicPr>
        <p:blipFill>
          <a:blip r:embed="rId47" cstate="print"/>
          <a:srcRect/>
          <a:stretch>
            <a:fillRect/>
          </a:stretch>
        </p:blipFill>
        <p:spPr bwMode="auto">
          <a:xfrm>
            <a:off x="211559" y="2477278"/>
            <a:ext cx="471214" cy="707864"/>
          </a:xfrm>
          <a:prstGeom prst="rect">
            <a:avLst/>
          </a:prstGeom>
          <a:noFill/>
        </p:spPr>
      </p:pic>
      <p:sp>
        <p:nvSpPr>
          <p:cNvPr id="94" name="Rectangle 93"/>
          <p:cNvSpPr/>
          <p:nvPr/>
        </p:nvSpPr>
        <p:spPr>
          <a:xfrm>
            <a:off x="3041781" y="3254829"/>
            <a:ext cx="5523722" cy="2922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0" name="Rectangle 44"/>
          <p:cNvSpPr>
            <a:spLocks noChangeArrowheads="1"/>
          </p:cNvSpPr>
          <p:nvPr>
            <p:custDataLst>
              <p:tags r:id="rId13"/>
            </p:custDataLst>
          </p:nvPr>
        </p:nvSpPr>
        <p:spPr bwMode="auto">
          <a:xfrm flipH="1">
            <a:off x="5318447" y="3717237"/>
            <a:ext cx="3379675" cy="2010179"/>
          </a:xfrm>
          <a:prstGeom prst="roundRect">
            <a:avLst>
              <a:gd name="adj" fmla="val 13905"/>
            </a:avLst>
          </a:prstGeom>
          <a:gradFill rotWithShape="1">
            <a:gsLst>
              <a:gs pos="0">
                <a:srgbClr val="F8F8F8"/>
              </a:gs>
              <a:gs pos="100000">
                <a:srgbClr val="DDDDDD"/>
              </a:gs>
            </a:gsLst>
            <a:lin ang="5400000" scaled="1"/>
          </a:gradFill>
          <a:ln w="28575" algn="ctr">
            <a:solidFill>
              <a:srgbClr val="808080"/>
            </a:solidFill>
            <a:miter lim="800000"/>
            <a:headEnd/>
            <a:tailEnd/>
          </a:ln>
        </p:spPr>
        <p:txBody>
          <a:bodyPr lIns="0" tIns="0" rIns="0" bIns="0" anchor="ctr"/>
          <a:lstStyle/>
          <a:p>
            <a:pPr fontAlgn="base">
              <a:spcBef>
                <a:spcPct val="0"/>
              </a:spcBef>
              <a:spcAft>
                <a:spcPct val="0"/>
              </a:spcAft>
            </a:pPr>
            <a:endParaRPr lang="en-US" sz="1200" b="1">
              <a:solidFill>
                <a:srgbClr val="333333"/>
              </a:solidFill>
              <a:ea typeface="ＭＳ Ｐゴシック" pitchFamily="34" charset="-128"/>
            </a:endParaRPr>
          </a:p>
        </p:txBody>
      </p:sp>
      <p:sp>
        <p:nvSpPr>
          <p:cNvPr id="151" name="Text Box 45"/>
          <p:cNvSpPr txBox="1">
            <a:spLocks noChangeArrowheads="1"/>
          </p:cNvSpPr>
          <p:nvPr>
            <p:custDataLst>
              <p:tags r:id="rId14"/>
            </p:custDataLst>
          </p:nvPr>
        </p:nvSpPr>
        <p:spPr bwMode="auto">
          <a:xfrm flipH="1">
            <a:off x="5989100" y="3739962"/>
            <a:ext cx="211622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s-ES_tradnl" sz="1400" b="1" dirty="0" smtClean="0">
                <a:solidFill>
                  <a:srgbClr val="5F5F5F"/>
                </a:solidFill>
                <a:ea typeface="ＭＳ Ｐゴシック" pitchFamily="34" charset="-128"/>
              </a:rPr>
              <a:t>ACTIVITY REPORTING</a:t>
            </a:r>
            <a:endParaRPr lang="en-US" sz="1400" b="1" dirty="0">
              <a:solidFill>
                <a:srgbClr val="5F5F5F"/>
              </a:solidFill>
              <a:ea typeface="ＭＳ Ｐゴシック" pitchFamily="34" charset="-128"/>
            </a:endParaRPr>
          </a:p>
        </p:txBody>
      </p:sp>
      <p:sp>
        <p:nvSpPr>
          <p:cNvPr id="162" name="Text Box 15"/>
          <p:cNvSpPr txBox="1">
            <a:spLocks noChangeArrowheads="1"/>
          </p:cNvSpPr>
          <p:nvPr>
            <p:custDataLst>
              <p:tags r:id="rId15"/>
            </p:custDataLst>
          </p:nvPr>
        </p:nvSpPr>
        <p:spPr bwMode="auto">
          <a:xfrm flipH="1">
            <a:off x="5822353" y="4288771"/>
            <a:ext cx="625098" cy="138499"/>
          </a:xfrm>
          <a:prstGeom prst="rect">
            <a:avLst/>
          </a:prstGeom>
          <a:noFill/>
          <a:ln w="28575" algn="ctr">
            <a:noFill/>
            <a:miter lim="800000"/>
            <a:headEnd/>
            <a:tailEnd/>
          </a:ln>
        </p:spPr>
        <p:txBody>
          <a:bodyPr wrap="square" lIns="0" tIns="0" rIns="0" bIns="0">
            <a:spAutoFit/>
          </a:bodyPr>
          <a:lstStyle/>
          <a:p>
            <a:pPr fontAlgn="base">
              <a:lnSpc>
                <a:spcPct val="90000"/>
              </a:lnSpc>
              <a:spcBef>
                <a:spcPct val="50000"/>
              </a:spcBef>
              <a:spcAft>
                <a:spcPct val="0"/>
              </a:spcAft>
            </a:pPr>
            <a:r>
              <a:rPr lang="es-ES_tradnl" sz="1000" b="1" dirty="0" err="1" smtClean="0">
                <a:solidFill>
                  <a:srgbClr val="333333"/>
                </a:solidFill>
                <a:ea typeface="ＭＳ Ｐゴシック" pitchFamily="34" charset="-128"/>
              </a:rPr>
              <a:t>Volumes</a:t>
            </a:r>
            <a:endParaRPr lang="en-US" sz="1000" b="1" dirty="0">
              <a:solidFill>
                <a:srgbClr val="333333"/>
              </a:solidFill>
              <a:ea typeface="ＭＳ Ｐゴシック" pitchFamily="34" charset="-128"/>
            </a:endParaRPr>
          </a:p>
        </p:txBody>
      </p:sp>
      <p:pic>
        <p:nvPicPr>
          <p:cNvPr id="77" name="Picture 42" descr="Wireless Laptop.png"/>
          <p:cNvPicPr>
            <a:picLocks noChangeAspect="1"/>
          </p:cNvPicPr>
          <p:nvPr>
            <p:custDataLst>
              <p:tags r:id="rId16"/>
            </p:custDataLst>
          </p:nvPr>
        </p:nvPicPr>
        <p:blipFill>
          <a:blip r:embed="rId41" cstate="print"/>
          <a:srcRect/>
          <a:stretch>
            <a:fillRect/>
          </a:stretch>
        </p:blipFill>
        <p:spPr bwMode="auto">
          <a:xfrm flipH="1">
            <a:off x="4235085" y="4431326"/>
            <a:ext cx="642938" cy="554038"/>
          </a:xfrm>
          <a:prstGeom prst="rect">
            <a:avLst/>
          </a:prstGeom>
          <a:noFill/>
          <a:ln w="9525">
            <a:noFill/>
            <a:miter lim="800000"/>
            <a:headEnd/>
            <a:tailEnd/>
          </a:ln>
        </p:spPr>
      </p:pic>
      <p:grpSp>
        <p:nvGrpSpPr>
          <p:cNvPr id="4" name="Group 21"/>
          <p:cNvGrpSpPr>
            <a:grpSpLocks/>
          </p:cNvGrpSpPr>
          <p:nvPr>
            <p:custDataLst>
              <p:tags r:id="rId17"/>
            </p:custDataLst>
          </p:nvPr>
        </p:nvGrpSpPr>
        <p:grpSpPr bwMode="auto">
          <a:xfrm rot="5400000">
            <a:off x="4322397" y="4053264"/>
            <a:ext cx="400050" cy="263525"/>
            <a:chOff x="4704" y="2156"/>
            <a:chExt cx="252" cy="166"/>
          </a:xfrm>
        </p:grpSpPr>
        <p:pic>
          <p:nvPicPr>
            <p:cNvPr id="79" name="Picture 22"/>
            <p:cNvPicPr>
              <a:picLocks noChangeAspect="1" noChangeArrowheads="1"/>
            </p:cNvPicPr>
            <p:nvPr/>
          </p:nvPicPr>
          <p:blipFill>
            <a:blip r:embed="rId44" cstate="print"/>
            <a:srcRect/>
            <a:stretch>
              <a:fillRect/>
            </a:stretch>
          </p:blipFill>
          <p:spPr bwMode="auto">
            <a:xfrm>
              <a:off x="4723" y="2162"/>
              <a:ext cx="216" cy="150"/>
            </a:xfrm>
            <a:prstGeom prst="rect">
              <a:avLst/>
            </a:prstGeom>
            <a:noFill/>
            <a:ln w="9525">
              <a:noFill/>
              <a:miter lim="800000"/>
              <a:headEnd/>
              <a:tailEnd/>
            </a:ln>
          </p:spPr>
        </p:pic>
        <p:sp>
          <p:nvSpPr>
            <p:cNvPr id="80" name="AutoShape 23"/>
            <p:cNvSpPr>
              <a:spLocks noChangeArrowheads="1"/>
            </p:cNvSpPr>
            <p:nvPr/>
          </p:nvSpPr>
          <p:spPr bwMode="auto">
            <a:xfrm>
              <a:off x="4724" y="2170"/>
              <a:ext cx="214" cy="134"/>
            </a:xfrm>
            <a:prstGeom prst="roundRect">
              <a:avLst>
                <a:gd name="adj" fmla="val 25352"/>
              </a:avLst>
            </a:prstGeom>
            <a:noFill/>
            <a:ln w="9525">
              <a:solidFill>
                <a:schemeClr val="bg1"/>
              </a:solidFill>
              <a:round/>
              <a:headEnd/>
              <a:tailEnd/>
            </a:ln>
          </p:spPr>
          <p:txBody>
            <a:bodyPr wrap="none" anchor="ctr"/>
            <a:lstStyle/>
            <a:p>
              <a:pPr fontAlgn="base">
                <a:spcBef>
                  <a:spcPct val="0"/>
                </a:spcBef>
                <a:spcAft>
                  <a:spcPct val="0"/>
                </a:spcAft>
              </a:pPr>
              <a:endParaRPr lang="en-US" sz="1200" b="1">
                <a:solidFill>
                  <a:srgbClr val="333333"/>
                </a:solidFill>
                <a:ea typeface="ＭＳ Ｐゴシック" pitchFamily="34" charset="-128"/>
              </a:endParaRPr>
            </a:p>
          </p:txBody>
        </p:sp>
        <p:sp>
          <p:nvSpPr>
            <p:cNvPr id="81" name="AutoShape 24"/>
            <p:cNvSpPr>
              <a:spLocks noChangeArrowheads="1"/>
            </p:cNvSpPr>
            <p:nvPr/>
          </p:nvSpPr>
          <p:spPr bwMode="auto">
            <a:xfrm>
              <a:off x="4704" y="2156"/>
              <a:ext cx="252" cy="166"/>
            </a:xfrm>
            <a:prstGeom prst="roundRect">
              <a:avLst>
                <a:gd name="adj" fmla="val 28315"/>
              </a:avLst>
            </a:prstGeom>
            <a:noFill/>
            <a:ln w="28575">
              <a:solidFill>
                <a:srgbClr val="B2B2B2"/>
              </a:solidFill>
              <a:round/>
              <a:headEnd/>
              <a:tailEnd/>
            </a:ln>
          </p:spPr>
          <p:txBody>
            <a:bodyPr wrap="none" anchor="ctr"/>
            <a:lstStyle/>
            <a:p>
              <a:pPr fontAlgn="base">
                <a:spcBef>
                  <a:spcPct val="0"/>
                </a:spcBef>
                <a:spcAft>
                  <a:spcPct val="0"/>
                </a:spcAft>
              </a:pPr>
              <a:endParaRPr lang="en-US" sz="1200" b="1">
                <a:solidFill>
                  <a:srgbClr val="333333"/>
                </a:solidFill>
                <a:ea typeface="ＭＳ Ｐゴシック" pitchFamily="34" charset="-128"/>
              </a:endParaRPr>
            </a:p>
          </p:txBody>
        </p:sp>
        <p:sp>
          <p:nvSpPr>
            <p:cNvPr id="84" name="AutoShape 25"/>
            <p:cNvSpPr>
              <a:spLocks noChangeArrowheads="1"/>
            </p:cNvSpPr>
            <p:nvPr/>
          </p:nvSpPr>
          <p:spPr bwMode="auto">
            <a:xfrm>
              <a:off x="4714" y="2162"/>
              <a:ext cx="234" cy="152"/>
            </a:xfrm>
            <a:prstGeom prst="roundRect">
              <a:avLst>
                <a:gd name="adj" fmla="val 26972"/>
              </a:avLst>
            </a:prstGeom>
            <a:noFill/>
            <a:ln w="19050">
              <a:solidFill>
                <a:srgbClr val="5F5F5F"/>
              </a:solidFill>
              <a:round/>
              <a:headEnd/>
              <a:tailEnd/>
            </a:ln>
          </p:spPr>
          <p:txBody>
            <a:bodyPr wrap="none" anchor="ctr"/>
            <a:lstStyle/>
            <a:p>
              <a:pPr fontAlgn="base">
                <a:spcBef>
                  <a:spcPct val="0"/>
                </a:spcBef>
                <a:spcAft>
                  <a:spcPct val="0"/>
                </a:spcAft>
              </a:pPr>
              <a:endParaRPr lang="en-US" sz="1200" b="1">
                <a:solidFill>
                  <a:srgbClr val="333333"/>
                </a:solidFill>
                <a:ea typeface="ＭＳ Ｐゴシック" pitchFamily="34" charset="-128"/>
              </a:endParaRPr>
            </a:p>
          </p:txBody>
        </p:sp>
      </p:grpSp>
      <p:pic>
        <p:nvPicPr>
          <p:cNvPr id="95" name="Picture 44" descr="Airwaves.png"/>
          <p:cNvPicPr>
            <a:picLocks noChangeAspect="1"/>
          </p:cNvPicPr>
          <p:nvPr>
            <p:custDataLst>
              <p:tags r:id="rId18"/>
            </p:custDataLst>
          </p:nvPr>
        </p:nvPicPr>
        <p:blipFill>
          <a:blip r:embed="rId45" cstate="print"/>
          <a:srcRect/>
          <a:stretch>
            <a:fillRect/>
          </a:stretch>
        </p:blipFill>
        <p:spPr bwMode="auto">
          <a:xfrm flipH="1">
            <a:off x="4630988" y="3860983"/>
            <a:ext cx="225425" cy="234950"/>
          </a:xfrm>
          <a:prstGeom prst="rect">
            <a:avLst/>
          </a:prstGeom>
          <a:noFill/>
          <a:ln w="9525">
            <a:noFill/>
            <a:miter lim="800000"/>
            <a:headEnd/>
            <a:tailEnd/>
          </a:ln>
        </p:spPr>
      </p:pic>
      <p:pic>
        <p:nvPicPr>
          <p:cNvPr id="97" name="Picture 68" descr="Corporate Office 2.png"/>
          <p:cNvPicPr>
            <a:picLocks noChangeAspect="1"/>
          </p:cNvPicPr>
          <p:nvPr>
            <p:custDataLst>
              <p:tags r:id="rId19"/>
            </p:custDataLst>
          </p:nvPr>
        </p:nvPicPr>
        <p:blipFill>
          <a:blip r:embed="rId48" cstate="print"/>
          <a:srcRect/>
          <a:stretch>
            <a:fillRect/>
          </a:stretch>
        </p:blipFill>
        <p:spPr bwMode="auto">
          <a:xfrm>
            <a:off x="4323097" y="5065436"/>
            <a:ext cx="417625" cy="637122"/>
          </a:xfrm>
          <a:prstGeom prst="rect">
            <a:avLst/>
          </a:prstGeom>
          <a:noFill/>
          <a:ln w="9525">
            <a:noFill/>
            <a:miter lim="800000"/>
            <a:headEnd/>
            <a:tailEnd/>
          </a:ln>
        </p:spPr>
      </p:pic>
      <p:pic>
        <p:nvPicPr>
          <p:cNvPr id="100" name="Picture 8" descr="http://www.how-to-draw-funny-cartoons.com/image-files/cartoon-parents-008.jpg"/>
          <p:cNvPicPr>
            <a:picLocks noChangeAspect="1" noChangeArrowheads="1"/>
          </p:cNvPicPr>
          <p:nvPr/>
        </p:nvPicPr>
        <p:blipFill>
          <a:blip r:embed="rId49" cstate="print"/>
          <a:srcRect/>
          <a:stretch>
            <a:fillRect/>
          </a:stretch>
        </p:blipFill>
        <p:spPr bwMode="auto">
          <a:xfrm>
            <a:off x="3446107" y="4474029"/>
            <a:ext cx="717584" cy="746288"/>
          </a:xfrm>
          <a:prstGeom prst="rect">
            <a:avLst/>
          </a:prstGeom>
          <a:noFill/>
        </p:spPr>
      </p:pic>
      <p:sp>
        <p:nvSpPr>
          <p:cNvPr id="102" name="Text Box 15"/>
          <p:cNvSpPr txBox="1">
            <a:spLocks noChangeArrowheads="1"/>
          </p:cNvSpPr>
          <p:nvPr>
            <p:custDataLst>
              <p:tags r:id="rId20"/>
            </p:custDataLst>
          </p:nvPr>
        </p:nvSpPr>
        <p:spPr bwMode="auto">
          <a:xfrm flipH="1">
            <a:off x="7477044" y="4282549"/>
            <a:ext cx="625098" cy="138499"/>
          </a:xfrm>
          <a:prstGeom prst="rect">
            <a:avLst/>
          </a:prstGeom>
          <a:noFill/>
          <a:ln w="28575" algn="ctr">
            <a:noFill/>
            <a:miter lim="800000"/>
            <a:headEnd/>
            <a:tailEnd/>
          </a:ln>
        </p:spPr>
        <p:txBody>
          <a:bodyPr wrap="square" lIns="0" tIns="0" rIns="0" bIns="0">
            <a:spAutoFit/>
          </a:bodyPr>
          <a:lstStyle/>
          <a:p>
            <a:pPr fontAlgn="base">
              <a:lnSpc>
                <a:spcPct val="90000"/>
              </a:lnSpc>
              <a:spcBef>
                <a:spcPct val="50000"/>
              </a:spcBef>
              <a:spcAft>
                <a:spcPct val="0"/>
              </a:spcAft>
            </a:pPr>
            <a:r>
              <a:rPr lang="es-ES_tradnl" sz="1000" b="1" dirty="0" smtClean="0">
                <a:solidFill>
                  <a:srgbClr val="333333"/>
                </a:solidFill>
                <a:ea typeface="ＭＳ Ｐゴシック" pitchFamily="34" charset="-128"/>
              </a:rPr>
              <a:t>Content</a:t>
            </a:r>
            <a:endParaRPr lang="en-US" sz="1000" b="1" dirty="0">
              <a:solidFill>
                <a:srgbClr val="333333"/>
              </a:solidFill>
              <a:ea typeface="ＭＳ Ｐゴシック" pitchFamily="34" charset="-128"/>
            </a:endParaRPr>
          </a:p>
        </p:txBody>
      </p:sp>
      <p:sp>
        <p:nvSpPr>
          <p:cNvPr id="104" name="Text Box 15"/>
          <p:cNvSpPr txBox="1">
            <a:spLocks noChangeArrowheads="1"/>
          </p:cNvSpPr>
          <p:nvPr>
            <p:custDataLst>
              <p:tags r:id="rId21"/>
            </p:custDataLst>
          </p:nvPr>
        </p:nvSpPr>
        <p:spPr bwMode="auto">
          <a:xfrm flipH="1">
            <a:off x="7200236" y="4736448"/>
            <a:ext cx="939524" cy="141064"/>
          </a:xfrm>
          <a:prstGeom prst="rect">
            <a:avLst/>
          </a:prstGeom>
          <a:noFill/>
          <a:ln w="28575" algn="ctr">
            <a:noFill/>
            <a:miter lim="800000"/>
            <a:headEnd/>
            <a:tailEnd/>
          </a:ln>
        </p:spPr>
        <p:txBody>
          <a:bodyPr wrap="square" lIns="0" tIns="0" rIns="0" bIns="0">
            <a:spAutoFit/>
          </a:bodyPr>
          <a:lstStyle/>
          <a:p>
            <a:pPr fontAlgn="base">
              <a:lnSpc>
                <a:spcPct val="90000"/>
              </a:lnSpc>
              <a:spcBef>
                <a:spcPct val="50000"/>
              </a:spcBef>
              <a:spcAft>
                <a:spcPct val="0"/>
              </a:spcAft>
            </a:pPr>
            <a:r>
              <a:rPr lang="es-ES_tradnl" sz="1000" dirty="0" smtClean="0">
                <a:solidFill>
                  <a:srgbClr val="333333"/>
                </a:solidFill>
                <a:latin typeface="Aparajita" pitchFamily="34" charset="0"/>
                <a:ea typeface="ＭＳ Ｐゴシック" pitchFamily="34" charset="-128"/>
                <a:cs typeface="Aparajita" pitchFamily="34" charset="0"/>
              </a:rPr>
              <a:t>Facebook.com</a:t>
            </a:r>
          </a:p>
        </p:txBody>
      </p:sp>
      <p:sp>
        <p:nvSpPr>
          <p:cNvPr id="105" name="Text Box 15"/>
          <p:cNvSpPr txBox="1">
            <a:spLocks noChangeArrowheads="1"/>
          </p:cNvSpPr>
          <p:nvPr>
            <p:custDataLst>
              <p:tags r:id="rId22"/>
            </p:custDataLst>
          </p:nvPr>
        </p:nvSpPr>
        <p:spPr bwMode="auto">
          <a:xfrm flipH="1">
            <a:off x="7194015" y="4630223"/>
            <a:ext cx="839908" cy="141064"/>
          </a:xfrm>
          <a:prstGeom prst="rect">
            <a:avLst/>
          </a:prstGeom>
          <a:noFill/>
          <a:ln w="28575" algn="ctr">
            <a:noFill/>
            <a:miter lim="800000"/>
            <a:headEnd/>
            <a:tailEnd/>
          </a:ln>
        </p:spPr>
        <p:txBody>
          <a:bodyPr wrap="square" lIns="0" tIns="0" rIns="0" bIns="0">
            <a:spAutoFit/>
          </a:bodyPr>
          <a:lstStyle/>
          <a:p>
            <a:pPr fontAlgn="base">
              <a:lnSpc>
                <a:spcPct val="90000"/>
              </a:lnSpc>
              <a:spcBef>
                <a:spcPct val="50000"/>
              </a:spcBef>
              <a:spcAft>
                <a:spcPct val="0"/>
              </a:spcAft>
            </a:pPr>
            <a:r>
              <a:rPr lang="es-ES_tradnl" sz="1000" dirty="0" smtClean="0">
                <a:solidFill>
                  <a:srgbClr val="333333"/>
                </a:solidFill>
                <a:latin typeface="Aparajita" pitchFamily="34" charset="0"/>
                <a:ea typeface="ＭＳ Ｐゴシック" pitchFamily="34" charset="-128"/>
                <a:cs typeface="Aparajita" pitchFamily="34" charset="0"/>
              </a:rPr>
              <a:t>Twitter.com</a:t>
            </a:r>
          </a:p>
        </p:txBody>
      </p:sp>
      <p:sp>
        <p:nvSpPr>
          <p:cNvPr id="108" name="Text Box 15"/>
          <p:cNvSpPr txBox="1">
            <a:spLocks noChangeArrowheads="1"/>
          </p:cNvSpPr>
          <p:nvPr>
            <p:custDataLst>
              <p:tags r:id="rId23"/>
            </p:custDataLst>
          </p:nvPr>
        </p:nvSpPr>
        <p:spPr bwMode="auto">
          <a:xfrm flipH="1">
            <a:off x="7203340" y="4867277"/>
            <a:ext cx="625098" cy="142347"/>
          </a:xfrm>
          <a:prstGeom prst="rect">
            <a:avLst/>
          </a:prstGeom>
          <a:noFill/>
          <a:ln w="28575" algn="ctr">
            <a:noFill/>
            <a:miter lim="800000"/>
            <a:headEnd/>
            <a:tailEnd/>
          </a:ln>
        </p:spPr>
        <p:txBody>
          <a:bodyPr wrap="square" lIns="0" tIns="0" rIns="0" bIns="0">
            <a:spAutoFit/>
          </a:bodyPr>
          <a:lstStyle/>
          <a:p>
            <a:pPr fontAlgn="base">
              <a:lnSpc>
                <a:spcPct val="90000"/>
              </a:lnSpc>
              <a:spcBef>
                <a:spcPct val="50000"/>
              </a:spcBef>
              <a:spcAft>
                <a:spcPct val="0"/>
              </a:spcAft>
            </a:pPr>
            <a:r>
              <a:rPr lang="es-ES_tradnl" sz="1000" dirty="0" smtClean="0">
                <a:solidFill>
                  <a:srgbClr val="333333"/>
                </a:solidFill>
                <a:latin typeface="Aparajita" pitchFamily="34" charset="0"/>
                <a:ea typeface="ＭＳ Ｐゴシック" pitchFamily="34" charset="-128"/>
                <a:cs typeface="Aparajita" pitchFamily="34" charset="0"/>
              </a:rPr>
              <a:t>Hulu.com</a:t>
            </a:r>
          </a:p>
        </p:txBody>
      </p:sp>
      <p:sp>
        <p:nvSpPr>
          <p:cNvPr id="109" name="Text Box 15"/>
          <p:cNvSpPr txBox="1">
            <a:spLocks noChangeArrowheads="1"/>
          </p:cNvSpPr>
          <p:nvPr>
            <p:custDataLst>
              <p:tags r:id="rId24"/>
            </p:custDataLst>
          </p:nvPr>
        </p:nvSpPr>
        <p:spPr bwMode="auto">
          <a:xfrm flipH="1">
            <a:off x="7197119" y="4982354"/>
            <a:ext cx="855198" cy="138499"/>
          </a:xfrm>
          <a:prstGeom prst="rect">
            <a:avLst/>
          </a:prstGeom>
          <a:noFill/>
          <a:ln w="28575" algn="ctr">
            <a:noFill/>
            <a:miter lim="800000"/>
            <a:headEnd/>
            <a:tailEnd/>
          </a:ln>
        </p:spPr>
        <p:txBody>
          <a:bodyPr wrap="square" lIns="0" tIns="0" rIns="0" bIns="0">
            <a:spAutoFit/>
          </a:bodyPr>
          <a:lstStyle/>
          <a:p>
            <a:pPr fontAlgn="base">
              <a:lnSpc>
                <a:spcPct val="90000"/>
              </a:lnSpc>
              <a:spcBef>
                <a:spcPct val="50000"/>
              </a:spcBef>
              <a:spcAft>
                <a:spcPct val="0"/>
              </a:spcAft>
            </a:pPr>
            <a:r>
              <a:rPr lang="es-ES_tradnl" sz="1000" dirty="0" smtClean="0">
                <a:solidFill>
                  <a:srgbClr val="333333"/>
                </a:solidFill>
                <a:latin typeface="Aparajita" pitchFamily="34" charset="0"/>
                <a:ea typeface="ＭＳ Ｐゴシック" pitchFamily="34" charset="-128"/>
                <a:cs typeface="Aparajita" pitchFamily="34" charset="0"/>
              </a:rPr>
              <a:t>Wikipedia.com</a:t>
            </a:r>
          </a:p>
        </p:txBody>
      </p:sp>
      <p:sp>
        <p:nvSpPr>
          <p:cNvPr id="110" name="Text Box 15"/>
          <p:cNvSpPr txBox="1">
            <a:spLocks noChangeArrowheads="1"/>
          </p:cNvSpPr>
          <p:nvPr>
            <p:custDataLst>
              <p:tags r:id="rId25"/>
            </p:custDataLst>
          </p:nvPr>
        </p:nvSpPr>
        <p:spPr bwMode="auto">
          <a:xfrm flipH="1">
            <a:off x="7190891" y="5097430"/>
            <a:ext cx="1064325" cy="141064"/>
          </a:xfrm>
          <a:prstGeom prst="rect">
            <a:avLst/>
          </a:prstGeom>
          <a:noFill/>
          <a:ln w="28575" algn="ctr">
            <a:noFill/>
            <a:miter lim="800000"/>
            <a:headEnd/>
            <a:tailEnd/>
          </a:ln>
        </p:spPr>
        <p:txBody>
          <a:bodyPr wrap="square" lIns="0" tIns="0" rIns="0" bIns="0">
            <a:spAutoFit/>
          </a:bodyPr>
          <a:lstStyle/>
          <a:p>
            <a:pPr fontAlgn="base">
              <a:lnSpc>
                <a:spcPct val="90000"/>
              </a:lnSpc>
              <a:spcBef>
                <a:spcPct val="50000"/>
              </a:spcBef>
              <a:spcAft>
                <a:spcPct val="0"/>
              </a:spcAft>
            </a:pPr>
            <a:r>
              <a:rPr lang="es-ES_tradnl" sz="1000" dirty="0" smtClean="0">
                <a:solidFill>
                  <a:srgbClr val="FF0000"/>
                </a:solidFill>
                <a:latin typeface="Aparajita" pitchFamily="34" charset="0"/>
                <a:ea typeface="ＭＳ Ｐゴシック" pitchFamily="34" charset="-128"/>
                <a:cs typeface="Aparajita" pitchFamily="34" charset="0"/>
              </a:rPr>
              <a:t>Iwishiwere21.com</a:t>
            </a:r>
          </a:p>
        </p:txBody>
      </p:sp>
      <p:pic>
        <p:nvPicPr>
          <p:cNvPr id="111" name="Picture 5"/>
          <p:cNvPicPr>
            <a:picLocks noChangeAspect="1" noChangeArrowheads="1"/>
          </p:cNvPicPr>
          <p:nvPr/>
        </p:nvPicPr>
        <p:blipFill>
          <a:blip r:embed="rId50" cstate="print"/>
          <a:srcRect/>
          <a:stretch>
            <a:fillRect/>
          </a:stretch>
        </p:blipFill>
        <p:spPr bwMode="auto">
          <a:xfrm flipH="1">
            <a:off x="5603372" y="4483544"/>
            <a:ext cx="1049351" cy="866516"/>
          </a:xfrm>
          <a:prstGeom prst="rect">
            <a:avLst/>
          </a:prstGeom>
          <a:noFill/>
          <a:ln w="9525">
            <a:noFill/>
            <a:miter lim="800000"/>
            <a:headEnd/>
            <a:tailEnd/>
          </a:ln>
        </p:spPr>
      </p:pic>
      <p:sp>
        <p:nvSpPr>
          <p:cNvPr id="112" name="Rectangle 111"/>
          <p:cNvSpPr/>
          <p:nvPr/>
        </p:nvSpPr>
        <p:spPr>
          <a:xfrm>
            <a:off x="7109925" y="4461586"/>
            <a:ext cx="1129004" cy="8957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4" name="Text Box 15"/>
          <p:cNvSpPr txBox="1">
            <a:spLocks noChangeArrowheads="1"/>
          </p:cNvSpPr>
          <p:nvPr>
            <p:custDataLst>
              <p:tags r:id="rId26"/>
            </p:custDataLst>
          </p:nvPr>
        </p:nvSpPr>
        <p:spPr bwMode="auto">
          <a:xfrm flipH="1">
            <a:off x="6106881" y="5791196"/>
            <a:ext cx="1915887" cy="318549"/>
          </a:xfrm>
          <a:prstGeom prst="rect">
            <a:avLst/>
          </a:prstGeom>
          <a:noFill/>
          <a:ln w="28575" algn="ctr">
            <a:noFill/>
            <a:miter lim="800000"/>
            <a:headEnd/>
            <a:tailEnd/>
          </a:ln>
        </p:spPr>
        <p:txBody>
          <a:bodyPr wrap="square" lIns="0" tIns="0" rIns="0" bIns="0">
            <a:spAutoFit/>
          </a:bodyPr>
          <a:lstStyle/>
          <a:p>
            <a:pPr algn="ctr" fontAlgn="base">
              <a:lnSpc>
                <a:spcPct val="90000"/>
              </a:lnSpc>
              <a:spcBef>
                <a:spcPct val="50000"/>
              </a:spcBef>
              <a:spcAft>
                <a:spcPct val="0"/>
              </a:spcAft>
            </a:pPr>
            <a:r>
              <a:rPr lang="en-US" sz="900" b="1" dirty="0" smtClean="0">
                <a:solidFill>
                  <a:srgbClr val="333333"/>
                </a:solidFill>
                <a:ea typeface="ＭＳ Ｐゴシック" pitchFamily="34" charset="-128"/>
              </a:rPr>
              <a:t>Portal / Mobile App</a:t>
            </a:r>
          </a:p>
          <a:p>
            <a:pPr algn="ctr" fontAlgn="base">
              <a:lnSpc>
                <a:spcPct val="90000"/>
              </a:lnSpc>
              <a:spcBef>
                <a:spcPct val="50000"/>
              </a:spcBef>
              <a:spcAft>
                <a:spcPct val="0"/>
              </a:spcAft>
            </a:pPr>
            <a:r>
              <a:rPr lang="en-US" sz="900" dirty="0" smtClean="0">
                <a:solidFill>
                  <a:srgbClr val="333333"/>
                </a:solidFill>
                <a:ea typeface="ＭＳ Ｐゴシック" pitchFamily="34" charset="-128"/>
              </a:rPr>
              <a:t>Self-care &amp; Reporting</a:t>
            </a:r>
            <a:endParaRPr lang="en-US" sz="900" dirty="0">
              <a:solidFill>
                <a:srgbClr val="333333"/>
              </a:solidFill>
              <a:ea typeface="ＭＳ Ｐゴシック" pitchFamily="34" charset="-128"/>
            </a:endParaRPr>
          </a:p>
        </p:txBody>
      </p:sp>
      <p:sp>
        <p:nvSpPr>
          <p:cNvPr id="56" name="Trapezoid 55"/>
          <p:cNvSpPr/>
          <p:nvPr/>
        </p:nvSpPr>
        <p:spPr>
          <a:xfrm rot="16200000">
            <a:off x="1545775" y="1284516"/>
            <a:ext cx="1926771" cy="2035623"/>
          </a:xfrm>
          <a:prstGeom prst="trapezoid">
            <a:avLst>
              <a:gd name="adj" fmla="val 4260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5606143" y="1273629"/>
            <a:ext cx="1034143" cy="202474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44"/>
          <p:cNvSpPr>
            <a:spLocks noChangeArrowheads="1"/>
          </p:cNvSpPr>
          <p:nvPr>
            <p:custDataLst>
              <p:tags r:id="rId27"/>
            </p:custDataLst>
          </p:nvPr>
        </p:nvSpPr>
        <p:spPr bwMode="auto">
          <a:xfrm flipH="1">
            <a:off x="6304941" y="1277288"/>
            <a:ext cx="2390072" cy="2010179"/>
          </a:xfrm>
          <a:prstGeom prst="roundRect">
            <a:avLst>
              <a:gd name="adj" fmla="val 13905"/>
            </a:avLst>
          </a:prstGeom>
          <a:gradFill rotWithShape="1">
            <a:gsLst>
              <a:gs pos="0">
                <a:srgbClr val="F8F8F8"/>
              </a:gs>
              <a:gs pos="100000">
                <a:srgbClr val="DDDDDD"/>
              </a:gs>
            </a:gsLst>
            <a:lin ang="5400000" scaled="1"/>
          </a:gradFill>
          <a:ln w="28575" algn="ctr">
            <a:solidFill>
              <a:srgbClr val="FFC000"/>
            </a:solidFill>
            <a:miter lim="800000"/>
            <a:headEnd/>
            <a:tailEnd/>
          </a:ln>
        </p:spPr>
        <p:txBody>
          <a:bodyPr lIns="0" tIns="0" rIns="0" bIns="0" anchor="ctr"/>
          <a:lstStyle/>
          <a:p>
            <a:pPr fontAlgn="base">
              <a:spcBef>
                <a:spcPct val="0"/>
              </a:spcBef>
              <a:spcAft>
                <a:spcPct val="0"/>
              </a:spcAft>
            </a:pPr>
            <a:endParaRPr lang="en-US" sz="1200" b="1">
              <a:solidFill>
                <a:srgbClr val="333333"/>
              </a:solidFill>
              <a:ea typeface="ＭＳ Ｐゴシック" pitchFamily="34" charset="-128"/>
            </a:endParaRPr>
          </a:p>
        </p:txBody>
      </p:sp>
      <p:sp>
        <p:nvSpPr>
          <p:cNvPr id="99" name="Text Box 45"/>
          <p:cNvSpPr txBox="1">
            <a:spLocks noChangeArrowheads="1"/>
          </p:cNvSpPr>
          <p:nvPr>
            <p:custDataLst>
              <p:tags r:id="rId28"/>
            </p:custDataLst>
          </p:nvPr>
        </p:nvSpPr>
        <p:spPr bwMode="auto">
          <a:xfrm flipH="1">
            <a:off x="6657805" y="1300013"/>
            <a:ext cx="1715021"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s-ES_tradnl" sz="1400" b="1" dirty="0" smtClean="0">
                <a:solidFill>
                  <a:srgbClr val="5F5F5F"/>
                </a:solidFill>
                <a:ea typeface="ＭＳ Ｐゴシック" pitchFamily="34" charset="-128"/>
              </a:rPr>
              <a:t>CONTENT FILTER</a:t>
            </a:r>
            <a:endParaRPr lang="en-US" sz="1400" b="1" dirty="0">
              <a:solidFill>
                <a:srgbClr val="5F5F5F"/>
              </a:solidFill>
              <a:ea typeface="ＭＳ Ｐゴシック" pitchFamily="34" charset="-128"/>
            </a:endParaRPr>
          </a:p>
        </p:txBody>
      </p:sp>
      <p:pic>
        <p:nvPicPr>
          <p:cNvPr id="74" name="Picture 73" descr="Secured3.png"/>
          <p:cNvPicPr>
            <a:picLocks noChangeAspect="1"/>
          </p:cNvPicPr>
          <p:nvPr>
            <p:custDataLst>
              <p:tags r:id="rId29"/>
            </p:custDataLst>
          </p:nvPr>
        </p:nvPicPr>
        <p:blipFill>
          <a:blip r:embed="rId51" cstate="print"/>
          <a:stretch>
            <a:fillRect/>
          </a:stretch>
        </p:blipFill>
        <p:spPr>
          <a:xfrm flipH="1">
            <a:off x="8064758" y="2570585"/>
            <a:ext cx="438949" cy="606678"/>
          </a:xfrm>
          <a:prstGeom prst="rect">
            <a:avLst/>
          </a:prstGeom>
        </p:spPr>
      </p:pic>
      <p:sp>
        <p:nvSpPr>
          <p:cNvPr id="76" name="Text Box 15"/>
          <p:cNvSpPr txBox="1">
            <a:spLocks noChangeArrowheads="1"/>
          </p:cNvSpPr>
          <p:nvPr>
            <p:custDataLst>
              <p:tags r:id="rId30"/>
            </p:custDataLst>
          </p:nvPr>
        </p:nvSpPr>
        <p:spPr bwMode="auto">
          <a:xfrm flipH="1">
            <a:off x="6463057" y="1858146"/>
            <a:ext cx="2009139" cy="846386"/>
          </a:xfrm>
          <a:prstGeom prst="rect">
            <a:avLst/>
          </a:prstGeom>
          <a:noFill/>
          <a:ln w="28575" algn="ctr">
            <a:noFill/>
            <a:miter lim="800000"/>
            <a:headEnd/>
            <a:tailEnd/>
          </a:ln>
        </p:spPr>
        <p:txBody>
          <a:bodyPr wrap="square" lIns="0" tIns="0" rIns="0" bIns="0">
            <a:spAutoFit/>
          </a:bodyPr>
          <a:lstStyle/>
          <a:p>
            <a:pPr fontAlgn="base">
              <a:lnSpc>
                <a:spcPct val="90000"/>
              </a:lnSpc>
              <a:spcBef>
                <a:spcPct val="50000"/>
              </a:spcBef>
              <a:spcAft>
                <a:spcPct val="0"/>
              </a:spcAft>
            </a:pPr>
            <a:r>
              <a:rPr lang="es-ES_tradnl" sz="1000" b="1" dirty="0" err="1" smtClean="0">
                <a:solidFill>
                  <a:srgbClr val="333333"/>
                </a:solidFill>
                <a:ea typeface="ＭＳ Ｐゴシック" pitchFamily="34" charset="-128"/>
              </a:rPr>
              <a:t>You</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have</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tried</a:t>
            </a:r>
            <a:r>
              <a:rPr lang="es-ES_tradnl" sz="1000" b="1" dirty="0" smtClean="0">
                <a:solidFill>
                  <a:srgbClr val="333333"/>
                </a:solidFill>
                <a:ea typeface="ＭＳ Ｐゴシック" pitchFamily="34" charset="-128"/>
              </a:rPr>
              <a:t> to </a:t>
            </a:r>
            <a:r>
              <a:rPr lang="es-ES_tradnl" sz="1000" b="1" dirty="0" err="1" smtClean="0">
                <a:solidFill>
                  <a:srgbClr val="333333"/>
                </a:solidFill>
                <a:ea typeface="ＭＳ Ｐゴシック" pitchFamily="34" charset="-128"/>
              </a:rPr>
              <a:t>access</a:t>
            </a:r>
            <a:r>
              <a:rPr lang="es-ES_tradnl" sz="1000" b="1" dirty="0" smtClean="0">
                <a:solidFill>
                  <a:srgbClr val="333333"/>
                </a:solidFill>
                <a:ea typeface="ＭＳ Ｐゴシック" pitchFamily="34" charset="-128"/>
              </a:rPr>
              <a:t> </a:t>
            </a:r>
            <a:r>
              <a:rPr lang="es-ES_tradnl" sz="1000" b="1" dirty="0" smtClean="0">
                <a:solidFill>
                  <a:srgbClr val="333333"/>
                </a:solidFill>
                <a:ea typeface="ＭＳ Ｐゴシック" pitchFamily="34" charset="-128"/>
                <a:hlinkClick r:id="rId52"/>
              </a:rPr>
              <a:t>www.iwishiwere21.com</a:t>
            </a:r>
            <a:endParaRPr lang="es-ES_tradnl" sz="1000" b="1" dirty="0" smtClean="0">
              <a:solidFill>
                <a:srgbClr val="333333"/>
              </a:solidFill>
              <a:ea typeface="ＭＳ Ｐゴシック" pitchFamily="34" charset="-128"/>
            </a:endParaRPr>
          </a:p>
          <a:p>
            <a:pPr fontAlgn="base">
              <a:lnSpc>
                <a:spcPct val="90000"/>
              </a:lnSpc>
              <a:spcBef>
                <a:spcPct val="50000"/>
              </a:spcBef>
              <a:spcAft>
                <a:spcPct val="0"/>
              </a:spcAft>
            </a:pPr>
            <a:endParaRPr lang="es-ES_tradnl" sz="1000" b="1" dirty="0" smtClean="0">
              <a:solidFill>
                <a:srgbClr val="333333"/>
              </a:solidFill>
              <a:ea typeface="ＭＳ Ｐゴシック" pitchFamily="34" charset="-128"/>
            </a:endParaRPr>
          </a:p>
          <a:p>
            <a:pPr fontAlgn="base">
              <a:lnSpc>
                <a:spcPct val="90000"/>
              </a:lnSpc>
              <a:spcBef>
                <a:spcPct val="50000"/>
              </a:spcBef>
              <a:spcAft>
                <a:spcPct val="0"/>
              </a:spcAft>
            </a:pPr>
            <a:r>
              <a:rPr lang="es-ES_tradnl" sz="1000" b="1" dirty="0" err="1" smtClean="0">
                <a:solidFill>
                  <a:srgbClr val="333333"/>
                </a:solidFill>
                <a:ea typeface="ＭＳ Ｐゴシック" pitchFamily="34" charset="-128"/>
              </a:rPr>
              <a:t>This</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site</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is</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filtered</a:t>
            </a:r>
            <a:r>
              <a:rPr lang="es-ES_tradnl" sz="1000" b="1" dirty="0" smtClean="0">
                <a:solidFill>
                  <a:srgbClr val="333333"/>
                </a:solidFill>
                <a:ea typeface="ＭＳ Ｐゴシック" pitchFamily="34" charset="-128"/>
              </a:rPr>
              <a:t> in </a:t>
            </a:r>
            <a:r>
              <a:rPr lang="es-ES_tradnl" sz="1000" b="1" dirty="0" err="1" smtClean="0">
                <a:solidFill>
                  <a:srgbClr val="333333"/>
                </a:solidFill>
                <a:ea typeface="ＭＳ Ｐゴシック" pitchFamily="34" charset="-128"/>
              </a:rPr>
              <a:t>order</a:t>
            </a:r>
            <a:r>
              <a:rPr lang="es-ES_tradnl" sz="1000" b="1" dirty="0" smtClean="0">
                <a:solidFill>
                  <a:srgbClr val="333333"/>
                </a:solidFill>
                <a:ea typeface="ＭＳ Ｐゴシック" pitchFamily="34" charset="-128"/>
              </a:rPr>
              <a:t> to </a:t>
            </a:r>
            <a:r>
              <a:rPr lang="es-ES_tradnl" sz="1000" b="1" dirty="0" err="1" smtClean="0">
                <a:solidFill>
                  <a:srgbClr val="333333"/>
                </a:solidFill>
                <a:ea typeface="ＭＳ Ｐゴシック" pitchFamily="34" charset="-128"/>
              </a:rPr>
              <a:t>protect</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you</a:t>
            </a:r>
            <a:endParaRPr lang="es-ES_tradnl" sz="1000" b="1" dirty="0" smtClean="0">
              <a:solidFill>
                <a:srgbClr val="333333"/>
              </a:solidFill>
              <a:ea typeface="ＭＳ Ｐゴシック" pitchFamily="34" charset="-128"/>
            </a:endParaRPr>
          </a:p>
        </p:txBody>
      </p:sp>
      <p:sp>
        <p:nvSpPr>
          <p:cNvPr id="21538" name="Rectangle 44"/>
          <p:cNvSpPr>
            <a:spLocks noChangeArrowheads="1"/>
          </p:cNvSpPr>
          <p:nvPr>
            <p:custDataLst>
              <p:tags r:id="rId31"/>
            </p:custDataLst>
          </p:nvPr>
        </p:nvSpPr>
        <p:spPr bwMode="auto">
          <a:xfrm flipH="1">
            <a:off x="3372018" y="1283508"/>
            <a:ext cx="2390072" cy="2010179"/>
          </a:xfrm>
          <a:prstGeom prst="roundRect">
            <a:avLst>
              <a:gd name="adj" fmla="val 13905"/>
            </a:avLst>
          </a:prstGeom>
          <a:gradFill rotWithShape="1">
            <a:gsLst>
              <a:gs pos="0">
                <a:srgbClr val="F8F8F8"/>
              </a:gs>
              <a:gs pos="100000">
                <a:srgbClr val="DDDDDD"/>
              </a:gs>
            </a:gsLst>
            <a:lin ang="5400000" scaled="1"/>
          </a:gradFill>
          <a:ln w="28575" algn="ctr">
            <a:solidFill>
              <a:srgbClr val="FFC000"/>
            </a:solidFill>
            <a:miter lim="800000"/>
            <a:headEnd/>
            <a:tailEnd/>
          </a:ln>
        </p:spPr>
        <p:txBody>
          <a:bodyPr lIns="0" tIns="0" rIns="0" bIns="0" anchor="ctr"/>
          <a:lstStyle/>
          <a:p>
            <a:pPr fontAlgn="base">
              <a:spcBef>
                <a:spcPct val="0"/>
              </a:spcBef>
              <a:spcAft>
                <a:spcPct val="0"/>
              </a:spcAft>
            </a:pPr>
            <a:endParaRPr lang="en-US" sz="1200" b="1">
              <a:solidFill>
                <a:srgbClr val="333333"/>
              </a:solidFill>
              <a:ea typeface="ＭＳ Ｐゴシック" pitchFamily="34" charset="-128"/>
            </a:endParaRPr>
          </a:p>
        </p:txBody>
      </p:sp>
      <p:sp>
        <p:nvSpPr>
          <p:cNvPr id="224301" name="Text Box 45"/>
          <p:cNvSpPr txBox="1">
            <a:spLocks noChangeArrowheads="1"/>
          </p:cNvSpPr>
          <p:nvPr>
            <p:custDataLst>
              <p:tags r:id="rId32"/>
            </p:custDataLst>
          </p:nvPr>
        </p:nvSpPr>
        <p:spPr bwMode="auto">
          <a:xfrm flipH="1">
            <a:off x="3967475" y="1334225"/>
            <a:ext cx="1323952"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s-ES_tradnl" sz="1400" b="1" dirty="0" smtClean="0">
                <a:solidFill>
                  <a:srgbClr val="5F5F5F"/>
                </a:solidFill>
                <a:ea typeface="ＭＳ Ｐゴシック" pitchFamily="34" charset="-128"/>
              </a:rPr>
              <a:t>TIME OF DAY</a:t>
            </a:r>
            <a:endParaRPr lang="en-US" sz="1400" b="1" dirty="0">
              <a:solidFill>
                <a:srgbClr val="5F5F5F"/>
              </a:solidFill>
              <a:ea typeface="ＭＳ Ｐゴシック" pitchFamily="34" charset="-128"/>
            </a:endParaRPr>
          </a:p>
        </p:txBody>
      </p:sp>
      <p:pic>
        <p:nvPicPr>
          <p:cNvPr id="541700" name="Picture 4" descr="http://erskinevilletm.files.wordpress.com/2011/09/7-o-clock_medium.jpeg?w=600"/>
          <p:cNvPicPr>
            <a:picLocks noChangeAspect="1" noChangeArrowheads="1"/>
          </p:cNvPicPr>
          <p:nvPr/>
        </p:nvPicPr>
        <p:blipFill>
          <a:blip r:embed="rId53" cstate="print"/>
          <a:srcRect/>
          <a:stretch>
            <a:fillRect/>
          </a:stretch>
        </p:blipFill>
        <p:spPr bwMode="auto">
          <a:xfrm>
            <a:off x="4922515" y="2481943"/>
            <a:ext cx="722506" cy="722507"/>
          </a:xfrm>
          <a:prstGeom prst="rect">
            <a:avLst/>
          </a:prstGeom>
          <a:noFill/>
        </p:spPr>
      </p:pic>
      <p:sp>
        <p:nvSpPr>
          <p:cNvPr id="73" name="Text Box 15"/>
          <p:cNvSpPr txBox="1">
            <a:spLocks noChangeArrowheads="1"/>
          </p:cNvSpPr>
          <p:nvPr>
            <p:custDataLst>
              <p:tags r:id="rId33"/>
            </p:custDataLst>
          </p:nvPr>
        </p:nvSpPr>
        <p:spPr bwMode="auto">
          <a:xfrm flipH="1">
            <a:off x="3595449" y="1836375"/>
            <a:ext cx="2009139" cy="630942"/>
          </a:xfrm>
          <a:prstGeom prst="rect">
            <a:avLst/>
          </a:prstGeom>
          <a:noFill/>
          <a:ln w="28575" algn="ctr">
            <a:noFill/>
            <a:miter lim="800000"/>
            <a:headEnd/>
            <a:tailEnd/>
          </a:ln>
        </p:spPr>
        <p:txBody>
          <a:bodyPr wrap="square" lIns="0" tIns="0" rIns="0" bIns="0">
            <a:spAutoFit/>
          </a:bodyPr>
          <a:lstStyle/>
          <a:p>
            <a:pPr fontAlgn="base">
              <a:lnSpc>
                <a:spcPct val="90000"/>
              </a:lnSpc>
              <a:spcBef>
                <a:spcPct val="50000"/>
              </a:spcBef>
              <a:spcAft>
                <a:spcPct val="0"/>
              </a:spcAft>
            </a:pPr>
            <a:r>
              <a:rPr lang="es-ES_tradnl" sz="1000" b="1" dirty="0" smtClean="0">
                <a:solidFill>
                  <a:srgbClr val="333333"/>
                </a:solidFill>
                <a:ea typeface="ＭＳ Ｐゴシック" pitchFamily="34" charset="-128"/>
              </a:rPr>
              <a:t>Internet </a:t>
            </a:r>
            <a:r>
              <a:rPr lang="es-ES_tradnl" sz="1000" b="1" dirty="0" err="1" smtClean="0">
                <a:solidFill>
                  <a:srgbClr val="333333"/>
                </a:solidFill>
                <a:ea typeface="ＭＳ Ｐゴシック" pitchFamily="34" charset="-128"/>
              </a:rPr>
              <a:t>access</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from</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this</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device</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is</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not</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permitted</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between</a:t>
            </a:r>
            <a:r>
              <a:rPr lang="es-ES_tradnl" sz="1000" b="1" dirty="0" smtClean="0">
                <a:solidFill>
                  <a:srgbClr val="333333"/>
                </a:solidFill>
                <a:ea typeface="ＭＳ Ｐゴシック" pitchFamily="34" charset="-128"/>
              </a:rPr>
              <a:t> 7pm and 7am. </a:t>
            </a:r>
          </a:p>
          <a:p>
            <a:pPr fontAlgn="base">
              <a:lnSpc>
                <a:spcPct val="90000"/>
              </a:lnSpc>
              <a:spcBef>
                <a:spcPct val="50000"/>
              </a:spcBef>
              <a:spcAft>
                <a:spcPct val="0"/>
              </a:spcAft>
            </a:pPr>
            <a:r>
              <a:rPr lang="es-ES_tradnl" sz="1000" b="1" dirty="0" smtClean="0">
                <a:solidFill>
                  <a:srgbClr val="333333"/>
                </a:solidFill>
                <a:ea typeface="ＭＳ Ｐゴシック" pitchFamily="34" charset="-128"/>
              </a:rPr>
              <a:t>Try </a:t>
            </a:r>
            <a:r>
              <a:rPr lang="es-ES_tradnl" sz="1000" b="1" dirty="0" err="1" smtClean="0">
                <a:solidFill>
                  <a:srgbClr val="333333"/>
                </a:solidFill>
                <a:ea typeface="ＭＳ Ｐゴシック" pitchFamily="34" charset="-128"/>
              </a:rPr>
              <a:t>again</a:t>
            </a:r>
            <a:r>
              <a:rPr lang="es-ES_tradnl" sz="1000" b="1" dirty="0" smtClean="0">
                <a:solidFill>
                  <a:srgbClr val="333333"/>
                </a:solidFill>
                <a:ea typeface="ＭＳ Ｐゴシック" pitchFamily="34" charset="-128"/>
              </a:rPr>
              <a:t> </a:t>
            </a:r>
            <a:r>
              <a:rPr lang="es-ES_tradnl" sz="1000" b="1" dirty="0" err="1" smtClean="0">
                <a:solidFill>
                  <a:srgbClr val="333333"/>
                </a:solidFill>
                <a:ea typeface="ＭＳ Ｐゴシック" pitchFamily="34" charset="-128"/>
              </a:rPr>
              <a:t>tomorrow</a:t>
            </a:r>
            <a:endParaRPr lang="es-ES_tradnl" sz="1000" b="1" dirty="0" smtClean="0">
              <a:solidFill>
                <a:srgbClr val="333333"/>
              </a:solidFill>
              <a:ea typeface="ＭＳ Ｐゴシック" pitchFamily="34" charset="-128"/>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7J1KJjslgkaOvG4ckKl5u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3YVWR.r8eEGhvYSqmE19a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AjSaFcDVaUCBVeuQdTA3h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6N3B3geGQUuN5uc7Ev8ur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8rPXtwxDC0eR.6ReK3jXv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beHXPrwkIkCPGTH3XueUL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hLKIEW_6BESLCHeTE6GuZ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i1rKvlUmTESTh4d0YmwOz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i1rKvlUmTESTh4d0YmwOz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i1rKvlUmTESTh4d0YmwOz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i1rKvlUmTESTh4d0YmwOz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KsL8sv5s0mJP2d8nKMS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1rKvlUmTESTh4d0YmwOz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i1rKvlUmTESTh4d0YmwOz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TaDU2TCPDUaBSxZF71wQC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B89rw1XuGkqFIYpnvNhV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5XuQB5B9Yk.wowBa4KuTd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1O_uhb31katpOfC47lx1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clfdvKYJwkefTyUB3bf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NBEarCpaKkevyZuKG42Bo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_dXaGkRJhk2KHDAgv2gY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5_0WithyUubay2Tkz8F4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W3zFCKZX5E2QmsOpmsOWq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kfmHzEDLokO6kd1zxx.6q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viqCJUV.Z02njHnZ4smLg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sLto3r9A020X3t6.nlmM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qbLuIoByESnN60iU0R2z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rtSTN0GBMEKGhnom.obu7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qKUNUFNOT0aDH_4S5lHpI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21SRgK.oq025711D63JM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vhQUBiKR9UKJKbunb2yk7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LvE72ezRm0SPAG0HOdIpS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fBQOCvXtUiUzWhoRQgcz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OO1S6jbiVkexM5sf5B8c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bCmjoHPYkkmUNj3tro4rn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JlynsWMylkiPH4SVzyRB2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CKTdykSXRU6kfw6A0Xsa8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OWBpJW7ABEGOlFoX_VSEN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PWt4wwdmYUKmMTkI5qrvu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nyqibv04DEeVgjw3mrBE6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h482MWaY0eie_tdOfyjs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PoS8.pG5pE68oWLaiUO6F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wlic9K4J02ki7I7N5odc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vpHkjaKtkeTFm6HG9n10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2MdQgs1hdEGCcqV1wFGD_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yG2tHzkaoUSdz2OzAN6sd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__krDeMGhka9ynrSRU3uN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29sPdb_PEU6.s__g7haJR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A302I4PLqE.R1EVwj_SML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6UzH5ODA0GNQC4o5UqZ0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ByaynNlnYE22eeTESw3F7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Tv6bIe.TG0axAHfpkuaCN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QXfQ0YG1KUWgCHP9OLFA5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_e_gjk_450OAH3ePfwHl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FPxKSKbkCA9zosK6JZq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TKt0Uf9c20W8luDKYZgci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1uap.cCKuEu34AS.KcSSd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LviHqhR2qkGtKK9JGjn1p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C9c50z8tJEeZ6TadNCIEy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6cqo0JtR20yfAldsSOgIg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04zGfW7Mo0ClomalF9ucM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sZo1L_K.U2sYTGJLO.XA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VvJ0vIrRa0WMwegtpu4vB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0ynBvffUMk6IjdsUvOVpz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P9Tb00KJkeHGpzxo5KQ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RLMhX5hukWd.OyyJ7eRZ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9LxOD97nDkuhL_zcpDMTo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owQ4L7GvsE6OCBg2e6IOs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NfiWclXZz0WIEQQxPaX0p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qZV5EemlLkiMnnvy_s9Mv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0xGu3EPE_UutgTM_qTeYg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yuPalt7NQUWN0njLEZfCc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1QzB3k.uJU2VM77XpbA7H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GHikAD0zcUufIGDxK6xLF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gcE_V7WtrkicAraWmGTNS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2wcOO4vpQ0CSf.f.Cz6o.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FTm4bSJYE2JbGl.ZPWVi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THsX4mJdLUmNI4n3PQ6Aa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4M6XbYiGgk6TtDRwA4T5a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LsCRd5pV6UyzfM1APPrM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ge_xMbkn_EOUfLQxvCRoj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BnLSWFl6EWZsIjV0nWqS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KsL8sv5s0mJP2d8nKMSe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Ak4SQquRUyNJmBMQND.j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F40H3k6AUKtJIjSNxV7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hvKlawLk024jN82SmNWA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J97wvyEckSGc9femo8sA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GfcSnLxIME.pWzdphzt4t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KwIRsji9k2BGD5j4QPh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dWrc_hEgU.ecO8T9Zd5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agUQJR53ES2fbwOlwTb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waLLgjsCEimmoe8kHaCK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dCD7OBqQ0m9_XBX4x8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h3I0HM6jEe55BqHF.8Z4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67izO5f3UkyLoztA5Aw58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MAYv25hLEi_fu1GCERCg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gHisf3oyN0uFtOVdPpmHo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jn6zuFKa7UiaM0LqQ6NwN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hawJFYnZEWPbVmFiUBD3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v1t.Eey5WEe.69YkYwVc7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lzRSvT3UmwXdQQ_egaM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YEjJsUBD0WwM.G_YMTzF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WYtrmsvxgkuY5CueQtuyo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OaRE4iDWiU2ZVOyQP8I8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h3I0HM6jEe55BqHF.8Z4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7EOAK6xZkyMonPvb15h5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bfbluC2q0a2knowVPS0o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8h0jV8GjREKS5wGW3py8C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xpkGvTZ95E.0Iv6qChum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VOZt92Dn0ESypYSWmU8_C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5JlXt70sdk6YdtZ4bBbSt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bz.3WoReE.uoG2LA4oV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1Af4y_GRkyK8ZTuGAqR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0qszZ0flUy71mqnEWYch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EFTm4bSJYE2JbGl.ZPWV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uO3FCaXUyUUzmnI4J0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_sN784U_SUeFvVclLoRA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SkdOTHm6k.FLobSJGC_K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_wSTayVKMUS19Gd_TcHyA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Nt.2ZLhI90OyyBl8MrBGV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qDnxbmzkk6hQLTDeze_8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JUbdW0psEiZiE59coFQG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Yyvxrp_5GE2Cf.3bUR1Lt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oFTnh.Riky1yjJ2COnS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BfXByeXPUqwSsmSVrLU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ignJh1tBk2B4glq_14r.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UV5D6AI570eVmyFb23Xz7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F3QCuTZSEyL4eQ5BW385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_tte6kDHKUWTjgTLiTfVm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qDnxbmzkk6hQLTDeze_8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BMT1jv7dEyTuIZaKNvvd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i2eO0k8o5UqO7TUGRSEkX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Y2A7_e8Mf02nL4YXL.2.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_tte6kDHKUWTjgTLiTfVm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_tte6kDHKUWTjgTLiTfVm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rvtU41a1UiWSW23ohyr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_tte6kDHKUWTjgTLiTfVm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_tte6kDHKUWTjgTLiTfVm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_tte6kDHKUWTjgTLiTfVm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_tte6kDHKUWTjgTLiTfVm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Nt.2ZLhI90OyyBl8MrBGV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UV5D6AI570eVmyFb23Xz7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JF3QCuTZSEyL4eQ5BW385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wr7cCUCdEK.daUdXWRym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_tte6kDHKUWTjgTLiTfVm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UV5D6AI570eVmyFb23Xz7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lE5XfdL7Ue8MvJ2rptra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JF3QCuTZSEyL4eQ5BW385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_tte6kDHKUWTjgTLiTfVm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3mJzch3x2kOz5TcHrSS5S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ZBMT1jv7dEyTuIZaKNvvd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2eO0k8o5UqO7TUGRSEkX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GrOPoyeJfkaK5CxdyEGvC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1ezxT7d6xEWp8Qsn1cP_R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Js1lP4ClPEWGELMBSgaCB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j9CZx2Do0G1mka2fDmx_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j9CZx2Do0G1mka2fDmx_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F12fzv2oUSQm1LS5QY0h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aWTDQUPzk.ypNnIHsl_P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pCLW2nO3kib5x1jNxU6w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5YRo16TsC0OIYHTGDEYb0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MQXct5UGJE2xQfJFoN.CJ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Ma_lxyq9_0uDeNgkRiFY.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6MgzOddrekyeftc54Lw87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JJmow62UykuTi9IPo7zkC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tT217jz9Fk.fbOyV4h5AK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T0_9qgE_gES7KMpv7kVdow"/>
</p:tagLst>
</file>

<file path=ppt/theme/theme1.xml><?xml version="1.0" encoding="utf-8"?>
<a:theme xmlns:a="http://schemas.openxmlformats.org/drawingml/2006/main" name="blank">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C81"/>
        </a:solidFill>
      </a:spPr>
      <a:bodyPr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0.xml><?xml version="1.0" encoding="utf-8"?>
<a:theme xmlns:a="http://schemas.openxmlformats.org/drawingml/2006/main" name="1_2007-Template-PP-420001">
  <a:themeElements>
    <a:clrScheme name="Jim preferred 1">
      <a:dk1>
        <a:sysClr val="windowText" lastClr="000000"/>
      </a:dk1>
      <a:lt1>
        <a:sysClr val="window" lastClr="FFFFFF"/>
      </a:lt1>
      <a:dk2>
        <a:srgbClr val="444D26"/>
      </a:dk2>
      <a:lt2>
        <a:srgbClr val="FEFAC9"/>
      </a:lt2>
      <a:accent1>
        <a:srgbClr val="A5B592"/>
      </a:accent1>
      <a:accent2>
        <a:srgbClr val="EFF398"/>
      </a:accent2>
      <a:accent3>
        <a:srgbClr val="FF2C32"/>
      </a:accent3>
      <a:accent4>
        <a:srgbClr val="88B0F4"/>
      </a:accent4>
      <a:accent5>
        <a:srgbClr val="9C85C0"/>
      </a:accent5>
      <a:accent6>
        <a:srgbClr val="809EC2"/>
      </a:accent6>
      <a:hlink>
        <a:srgbClr val="2E33B6"/>
      </a:hlink>
      <a:folHlink>
        <a:srgbClr val="7F6F6F"/>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1.xml><?xml version="1.0" encoding="utf-8"?>
<a:theme xmlns:a="http://schemas.openxmlformats.org/drawingml/2006/main" name="2_2007-Template-PP-420001">
  <a:themeElements>
    <a:clrScheme name="Jim preferred 1">
      <a:dk1>
        <a:sysClr val="windowText" lastClr="000000"/>
      </a:dk1>
      <a:lt1>
        <a:sysClr val="window" lastClr="FFFFFF"/>
      </a:lt1>
      <a:dk2>
        <a:srgbClr val="444D26"/>
      </a:dk2>
      <a:lt2>
        <a:srgbClr val="FEFAC9"/>
      </a:lt2>
      <a:accent1>
        <a:srgbClr val="A5B592"/>
      </a:accent1>
      <a:accent2>
        <a:srgbClr val="EFF398"/>
      </a:accent2>
      <a:accent3>
        <a:srgbClr val="FF2C32"/>
      </a:accent3>
      <a:accent4>
        <a:srgbClr val="88B0F4"/>
      </a:accent4>
      <a:accent5>
        <a:srgbClr val="9C85C0"/>
      </a:accent5>
      <a:accent6>
        <a:srgbClr val="809EC2"/>
      </a:accent6>
      <a:hlink>
        <a:srgbClr val="2E33B6"/>
      </a:hlink>
      <a:folHlink>
        <a:srgbClr val="7F6F6F"/>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2.xml><?xml version="1.0" encoding="utf-8"?>
<a:theme xmlns:a="http://schemas.openxmlformats.org/drawingml/2006/main" name="3_2007-Template-PP-420001">
  <a:themeElements>
    <a:clrScheme name="Jim preferred 1">
      <a:dk1>
        <a:sysClr val="windowText" lastClr="000000"/>
      </a:dk1>
      <a:lt1>
        <a:sysClr val="window" lastClr="FFFFFF"/>
      </a:lt1>
      <a:dk2>
        <a:srgbClr val="444D26"/>
      </a:dk2>
      <a:lt2>
        <a:srgbClr val="FEFAC9"/>
      </a:lt2>
      <a:accent1>
        <a:srgbClr val="A5B592"/>
      </a:accent1>
      <a:accent2>
        <a:srgbClr val="EFF398"/>
      </a:accent2>
      <a:accent3>
        <a:srgbClr val="FF2C32"/>
      </a:accent3>
      <a:accent4>
        <a:srgbClr val="88B0F4"/>
      </a:accent4>
      <a:accent5>
        <a:srgbClr val="9C85C0"/>
      </a:accent5>
      <a:accent6>
        <a:srgbClr val="809EC2"/>
      </a:accent6>
      <a:hlink>
        <a:srgbClr val="2E33B6"/>
      </a:hlink>
      <a:folHlink>
        <a:srgbClr val="7F6F6F"/>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3.xml><?xml version="1.0" encoding="utf-8"?>
<a:theme xmlns:a="http://schemas.openxmlformats.org/drawingml/2006/main" name="3_2007-template-PP-420001_012011">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JN template design file">
  <a:themeElements>
    <a:clrScheme name="1_JN template design file 2">
      <a:dk1>
        <a:srgbClr val="333333"/>
      </a:dk1>
      <a:lt1>
        <a:srgbClr val="FFFFFF"/>
      </a:lt1>
      <a:dk2>
        <a:srgbClr val="93220B"/>
      </a:dk2>
      <a:lt2>
        <a:srgbClr val="5C852D"/>
      </a:lt2>
      <a:accent1>
        <a:srgbClr val="5D87A1"/>
      </a:accent1>
      <a:accent2>
        <a:srgbClr val="BFC16B"/>
      </a:accent2>
      <a:accent3>
        <a:srgbClr val="FFFFFF"/>
      </a:accent3>
      <a:accent4>
        <a:srgbClr val="2A2A2A"/>
      </a:accent4>
      <a:accent5>
        <a:srgbClr val="B6C3CD"/>
      </a:accent5>
      <a:accent6>
        <a:srgbClr val="ADAF60"/>
      </a:accent6>
      <a:hlink>
        <a:srgbClr val="0067AC"/>
      </a:hlink>
      <a:folHlink>
        <a:srgbClr val="F6A01A"/>
      </a:folHlink>
    </a:clrScheme>
    <a:fontScheme name="1_JN template design fi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1_JN template design file 1">
        <a:dk1>
          <a:srgbClr val="333333"/>
        </a:dk1>
        <a:lt1>
          <a:srgbClr val="FFFFFF"/>
        </a:lt1>
        <a:dk2>
          <a:srgbClr val="93220B"/>
        </a:dk2>
        <a:lt2>
          <a:srgbClr val="5C852D"/>
        </a:lt2>
        <a:accent1>
          <a:srgbClr val="0067AC"/>
        </a:accent1>
        <a:accent2>
          <a:srgbClr val="BFC16B"/>
        </a:accent2>
        <a:accent3>
          <a:srgbClr val="FFFFFF"/>
        </a:accent3>
        <a:accent4>
          <a:srgbClr val="2A2A2A"/>
        </a:accent4>
        <a:accent5>
          <a:srgbClr val="AAB8D2"/>
        </a:accent5>
        <a:accent6>
          <a:srgbClr val="ADAF60"/>
        </a:accent6>
        <a:hlink>
          <a:srgbClr val="5D87A1"/>
        </a:hlink>
        <a:folHlink>
          <a:srgbClr val="F6A01A"/>
        </a:folHlink>
      </a:clrScheme>
      <a:clrMap bg1="lt1" tx1="dk1" bg2="lt2" tx2="dk2" accent1="accent1" accent2="accent2" accent3="accent3" accent4="accent4" accent5="accent5" accent6="accent6" hlink="hlink" folHlink="folHlink"/>
    </a:extraClrScheme>
    <a:extraClrScheme>
      <a:clrScheme name="1_JN template design file 2">
        <a:dk1>
          <a:srgbClr val="333333"/>
        </a:dk1>
        <a:lt1>
          <a:srgbClr val="FFFFFF"/>
        </a:lt1>
        <a:dk2>
          <a:srgbClr val="93220B"/>
        </a:dk2>
        <a:lt2>
          <a:srgbClr val="5C852D"/>
        </a:lt2>
        <a:accent1>
          <a:srgbClr val="5D87A1"/>
        </a:accent1>
        <a:accent2>
          <a:srgbClr val="BFC16B"/>
        </a:accent2>
        <a:accent3>
          <a:srgbClr val="FFFFFF"/>
        </a:accent3>
        <a:accent4>
          <a:srgbClr val="2A2A2A"/>
        </a:accent4>
        <a:accent5>
          <a:srgbClr val="B6C3CD"/>
        </a:accent5>
        <a:accent6>
          <a:srgbClr val="ADAF60"/>
        </a:accent6>
        <a:hlink>
          <a:srgbClr val="0067AC"/>
        </a:hlink>
        <a:folHlink>
          <a:srgbClr val="F6A0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nday light2">
  <a:themeElements>
    <a:clrScheme name="1_monday light2 1">
      <a:dk1>
        <a:srgbClr val="333333"/>
      </a:dk1>
      <a:lt1>
        <a:srgbClr val="FFFFFF"/>
      </a:lt1>
      <a:dk2>
        <a:srgbClr val="C74433"/>
      </a:dk2>
      <a:lt2>
        <a:srgbClr val="209768"/>
      </a:lt2>
      <a:accent1>
        <a:srgbClr val="0067AC"/>
      </a:accent1>
      <a:accent2>
        <a:srgbClr val="B4D88B"/>
      </a:accent2>
      <a:accent3>
        <a:srgbClr val="FFFFFF"/>
      </a:accent3>
      <a:accent4>
        <a:srgbClr val="2A2A2A"/>
      </a:accent4>
      <a:accent5>
        <a:srgbClr val="AAB8D2"/>
      </a:accent5>
      <a:accent6>
        <a:srgbClr val="A3C47D"/>
      </a:accent6>
      <a:hlink>
        <a:srgbClr val="5D87A1"/>
      </a:hlink>
      <a:folHlink>
        <a:srgbClr val="F79646"/>
      </a:folHlink>
    </a:clrScheme>
    <a:fontScheme name="1_monday light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nday light2 1">
        <a:dk1>
          <a:srgbClr val="333333"/>
        </a:dk1>
        <a:lt1>
          <a:srgbClr val="FFFFFF"/>
        </a:lt1>
        <a:dk2>
          <a:srgbClr val="C74433"/>
        </a:dk2>
        <a:lt2>
          <a:srgbClr val="209768"/>
        </a:lt2>
        <a:accent1>
          <a:srgbClr val="0067AC"/>
        </a:accent1>
        <a:accent2>
          <a:srgbClr val="B4D88B"/>
        </a:accent2>
        <a:accent3>
          <a:srgbClr val="FFFFFF"/>
        </a:accent3>
        <a:accent4>
          <a:srgbClr val="2A2A2A"/>
        </a:accent4>
        <a:accent5>
          <a:srgbClr val="AAB8D2"/>
        </a:accent5>
        <a:accent6>
          <a:srgbClr val="A3C47D"/>
        </a:accent6>
        <a:hlink>
          <a:srgbClr val="5D87A1"/>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JN template design file">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5.xml><?xml version="1.0" encoding="utf-8"?>
<a:theme xmlns:a="http://schemas.openxmlformats.org/drawingml/2006/main" name="4_2007-template-PP-420001_012010">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6.xml><?xml version="1.0" encoding="utf-8"?>
<a:theme xmlns:a="http://schemas.openxmlformats.org/drawingml/2006/main" name="1_blank">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7.xml><?xml version="1.0" encoding="utf-8"?>
<a:theme xmlns:a="http://schemas.openxmlformats.org/drawingml/2006/main" name="2007-template-PP-420001_012010">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8.xml><?xml version="1.0" encoding="utf-8"?>
<a:theme xmlns:a="http://schemas.openxmlformats.org/drawingml/2006/main" name="1_2007-template-PP-420001_012010">
  <a:themeElements>
    <a:clrScheme name="Juniper themes">
      <a:dk1>
        <a:srgbClr val="333333"/>
      </a:dk1>
      <a:lt1>
        <a:srgbClr val="FFFFFF"/>
      </a:lt1>
      <a:dk2>
        <a:srgbClr val="93220B"/>
      </a:dk2>
      <a:lt2>
        <a:srgbClr val="5C852D"/>
      </a:lt2>
      <a:accent1>
        <a:srgbClr val="0067AC"/>
      </a:accent1>
      <a:accent2>
        <a:srgbClr val="BFC16B"/>
      </a:accent2>
      <a:accent3>
        <a:srgbClr val="F26649"/>
      </a:accent3>
      <a:accent4>
        <a:srgbClr val="2F8D7D"/>
      </a:accent4>
      <a:accent5>
        <a:srgbClr val="7EB0CC"/>
      </a:accent5>
      <a:accent6>
        <a:srgbClr val="807F83"/>
      </a:accent6>
      <a:hlink>
        <a:srgbClr val="5D87A1"/>
      </a:hlink>
      <a:folHlink>
        <a:srgbClr val="F79646"/>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ppt/theme/theme9.xml><?xml version="1.0" encoding="utf-8"?>
<a:theme xmlns:a="http://schemas.openxmlformats.org/drawingml/2006/main" name="2007-Template-PP-420001">
  <a:themeElements>
    <a:clrScheme name="Jim preferred 1">
      <a:dk1>
        <a:sysClr val="windowText" lastClr="000000"/>
      </a:dk1>
      <a:lt1>
        <a:sysClr val="window" lastClr="FFFFFF"/>
      </a:lt1>
      <a:dk2>
        <a:srgbClr val="444D26"/>
      </a:dk2>
      <a:lt2>
        <a:srgbClr val="FEFAC9"/>
      </a:lt2>
      <a:accent1>
        <a:srgbClr val="A5B592"/>
      </a:accent1>
      <a:accent2>
        <a:srgbClr val="EFF398"/>
      </a:accent2>
      <a:accent3>
        <a:srgbClr val="FF2C32"/>
      </a:accent3>
      <a:accent4>
        <a:srgbClr val="88B0F4"/>
      </a:accent4>
      <a:accent5>
        <a:srgbClr val="9C85C0"/>
      </a:accent5>
      <a:accent6>
        <a:srgbClr val="809EC2"/>
      </a:accent6>
      <a:hlink>
        <a:srgbClr val="2E33B6"/>
      </a:hlink>
      <a:folHlink>
        <a:srgbClr val="7F6F6F"/>
      </a:folHlink>
    </a:clrScheme>
    <a:fontScheme name="JuniperTemplat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resenter title">
      <a:srgbClr val="4D4D4D"/>
    </a:custClr>
    <a:custClr name="text title">
      <a:srgbClr val="292929"/>
    </a:custClr>
    <a:custClr name="subtitle blue">
      <a:srgbClr val="5D87A1"/>
    </a:custClr>
    <a:custClr name="axis">
      <a:srgbClr val="807F83"/>
    </a:custClr>
  </a:custClrLst>
</a:theme>
</file>

<file path=docProps/app.xml><?xml version="1.0" encoding="utf-8"?>
<Properties xmlns="http://schemas.openxmlformats.org/officeDocument/2006/extended-properties" xmlns:vt="http://schemas.openxmlformats.org/officeDocument/2006/docPropsVTypes">
  <Template>blank</Template>
  <TotalTime>24020</TotalTime>
  <Words>1823</Words>
  <Application>Microsoft Macintosh PowerPoint</Application>
  <PresentationFormat>On-screen Show (4:3)</PresentationFormat>
  <Paragraphs>368</Paragraphs>
  <Slides>14</Slides>
  <Notes>10</Notes>
  <HiddenSlides>0</HiddenSlides>
  <MMClips>0</MMClips>
  <ScaleCrop>false</ScaleCrop>
  <HeadingPairs>
    <vt:vector size="6" baseType="variant">
      <vt:variant>
        <vt:lpstr>Theme</vt:lpstr>
      </vt:variant>
      <vt:variant>
        <vt:i4>13</vt:i4>
      </vt:variant>
      <vt:variant>
        <vt:lpstr>Embedded OLE Servers</vt:lpstr>
      </vt:variant>
      <vt:variant>
        <vt:i4>2</vt:i4>
      </vt:variant>
      <vt:variant>
        <vt:lpstr>Slide Titles</vt:lpstr>
      </vt:variant>
      <vt:variant>
        <vt:i4>14</vt:i4>
      </vt:variant>
    </vt:vector>
  </HeadingPairs>
  <TitlesOfParts>
    <vt:vector size="29" baseType="lpstr">
      <vt:lpstr>blank</vt:lpstr>
      <vt:lpstr>17_JN template design file</vt:lpstr>
      <vt:lpstr>1_monday light2</vt:lpstr>
      <vt:lpstr>3_JN template design file</vt:lpstr>
      <vt:lpstr>4_2007-template-PP-420001_012010</vt:lpstr>
      <vt:lpstr>1_blank</vt:lpstr>
      <vt:lpstr>2007-template-PP-420001_012010</vt:lpstr>
      <vt:lpstr>1_2007-template-PP-420001_012010</vt:lpstr>
      <vt:lpstr>2007-Template-PP-420001</vt:lpstr>
      <vt:lpstr>1_2007-Template-PP-420001</vt:lpstr>
      <vt:lpstr>2_2007-Template-PP-420001</vt:lpstr>
      <vt:lpstr>3_2007-Template-PP-420001</vt:lpstr>
      <vt:lpstr>3_2007-template-PP-420001_012011</vt:lpstr>
      <vt:lpstr>think-cell Slide</vt:lpstr>
      <vt:lpstr>Chart</vt:lpstr>
      <vt:lpstr>Virtualising The Network with Cloud-based CPE</vt:lpstr>
      <vt:lpstr>CHALLENGES WITH TODAY’S FIXED SERVICE ARCHITECTURE</vt:lpstr>
      <vt:lpstr>The concept of Cloud-Based CPE</vt:lpstr>
      <vt:lpstr>COMPARING TODAY’S CPE WITH CLOUD CPE</vt:lpstr>
      <vt:lpstr>Business Services – Potential Applications</vt:lpstr>
      <vt:lpstr>Vision for Cloud-based CPE End-to-end solution for moving services and value into the cloud </vt:lpstr>
      <vt:lpstr>CLOUD CPE ARCHITECTURE HIGH LEVEL COMPONENTS</vt:lpstr>
      <vt:lpstr>CLOUD CPE FOR BROADBAND SUBSCRIBERS “NETWORK ENRICHED RESIDENTIAL GATEWAY” (BBF)</vt:lpstr>
      <vt:lpstr>BROADBAND DEVICE VISIBILITY  EXAMPLE: PARENTAL CONTROL BASED ON DEVICE POLICIES</vt:lpstr>
      <vt:lpstr>BUSINESS CLOUD CPE  CO/POP Centric Architecture (PE)</vt:lpstr>
      <vt:lpstr>BUSINESS CLOUD CPE  DATA CENTER Centric Architecture (PE)</vt:lpstr>
      <vt:lpstr>SERVICE COMPLEX OPTIONS &amp; CONSIDERATIONS</vt:lpstr>
      <vt:lpstr>FINAL THOUGHT - EXAMPLE OF BUSINESS CASE REVENUE AND COST BENEFIT</vt:lpstr>
      <vt:lpstr>Thank you</vt:lpstr>
    </vt:vector>
  </TitlesOfParts>
  <Manager/>
  <Company>Juniper Networks,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Virtualizing the Network with Cloud-based CPE</dc:title>
  <dc:subject/>
  <dc:creator>Tim Nagy</dc:creator>
  <cp:keywords/>
  <dc:description/>
  <cp:lastModifiedBy>Chris Bull</cp:lastModifiedBy>
  <cp:revision>689</cp:revision>
  <dcterms:created xsi:type="dcterms:W3CDTF">2011-07-10T13:04:35Z</dcterms:created>
  <dcterms:modified xsi:type="dcterms:W3CDTF">2013-09-05T07:21:15Z</dcterms:modified>
  <cp:category/>
</cp:coreProperties>
</file>