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3"/>
  </p:notesMasterIdLst>
  <p:sldIdLst>
    <p:sldId id="706" r:id="rId2"/>
    <p:sldId id="958" r:id="rId3"/>
    <p:sldId id="959" r:id="rId4"/>
    <p:sldId id="966" r:id="rId5"/>
    <p:sldId id="962" r:id="rId6"/>
    <p:sldId id="971" r:id="rId7"/>
    <p:sldId id="968" r:id="rId8"/>
    <p:sldId id="972" r:id="rId9"/>
    <p:sldId id="975" r:id="rId10"/>
    <p:sldId id="960" r:id="rId11"/>
    <p:sldId id="974" r:id="rId12"/>
    <p:sldId id="961" r:id="rId13"/>
    <p:sldId id="973" r:id="rId14"/>
    <p:sldId id="969" r:id="rId15"/>
    <p:sldId id="963" r:id="rId16"/>
    <p:sldId id="952" r:id="rId17"/>
    <p:sldId id="953" r:id="rId18"/>
    <p:sldId id="954" r:id="rId19"/>
    <p:sldId id="979" r:id="rId20"/>
    <p:sldId id="977" r:id="rId21"/>
    <p:sldId id="978" r:id="rId22"/>
    <p:sldId id="964" r:id="rId23"/>
    <p:sldId id="970" r:id="rId24"/>
    <p:sldId id="965" r:id="rId25"/>
    <p:sldId id="983" r:id="rId26"/>
    <p:sldId id="980" r:id="rId27"/>
    <p:sldId id="981" r:id="rId28"/>
    <p:sldId id="985" r:id="rId29"/>
    <p:sldId id="984" r:id="rId30"/>
    <p:sldId id="986" r:id="rId31"/>
    <p:sldId id="864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ael Bushong" initials="MB" lastIdx="3" clrIdx="0"/>
  <p:cmAuthor id="1" name="Yakov Rekhter" initials="YA" lastIdx="37" clrIdx="1"/>
  <p:cmAuthor id="2" name="Hannes Gredler" initials="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7932"/>
    <a:srgbClr val="12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98" autoAdjust="0"/>
    <p:restoredTop sz="94643" autoAdjust="0"/>
  </p:normalViewPr>
  <p:slideViewPr>
    <p:cSldViewPr snapToGrid="0">
      <p:cViewPr varScale="1">
        <p:scale>
          <a:sx n="71" d="100"/>
          <a:sy n="71" d="100"/>
        </p:scale>
        <p:origin x="-1128" y="-96"/>
      </p:cViewPr>
      <p:guideLst>
        <p:guide orient="horz" pos="2937"/>
        <p:guide pos="43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C1678-44B7-463C-A681-EDB9A328CB29}" type="datetimeFigureOut">
              <a:rPr lang="en-US" smtClean="0"/>
              <a:pPr/>
              <a:t>9/3/2013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A14B09-7C50-4114-8675-D6CC4E79564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10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1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4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7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79EE9-0C47-C140-A7B1-148178E967E3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14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23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28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10CA5-2652-4640-BB4D-B7D1C912B18A}" type="slidenum">
              <a:rPr lang="en-AU" smtClean="0">
                <a:solidFill>
                  <a:prstClr val="black"/>
                </a:solidFill>
              </a:rPr>
              <a:pPr/>
              <a:t>31</a:t>
            </a:fld>
            <a:endParaRPr lang="en-A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1"/>
          <p:cNvSpPr>
            <a:spLocks noChangeArrowheads="1"/>
          </p:cNvSpPr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rgbClr val="DFDFDF"/>
          </a:solidFill>
          <a:ln w="28575" algn="ctr">
            <a:noFill/>
            <a:miter lim="800000"/>
            <a:headEnd/>
            <a:tailEnd/>
          </a:ln>
          <a:effectLst/>
        </p:spPr>
        <p:txBody>
          <a:bodyPr wrap="none" tIns="0" rIns="0" bIns="0" anchor="ctr">
            <a:noAutofit/>
          </a:bodyPr>
          <a:lstStyle/>
          <a:p>
            <a:pPr>
              <a:defRPr/>
            </a:pPr>
            <a:endParaRPr lang="en-US" dirty="0">
              <a:latin typeface="Arial" pitchFamily="34" charset="0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32888"/>
            <a:ext cx="7315200" cy="877824"/>
          </a:xfrm>
        </p:spPr>
        <p:txBody>
          <a:bodyPr>
            <a:noAutofit/>
          </a:bodyPr>
          <a:lstStyle>
            <a:lvl1pPr algn="l" defTabSz="4572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defRPr lang="en-US" sz="3200" b="1" cap="all" baseline="0" dirty="0" smtClean="0">
                <a:solidFill>
                  <a:srgbClr val="292929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11880"/>
            <a:ext cx="5943600" cy="105156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  <a:defRPr lang="en-US" sz="20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12" name="Picture 7" descr="blue-window"/>
          <p:cNvPicPr>
            <a:picLocks noChangeAspect="1" noChangeArrowheads="1"/>
          </p:cNvPicPr>
          <p:nvPr userDrawn="1"/>
        </p:nvPicPr>
        <p:blipFill>
          <a:blip r:embed="rId2" cstate="print"/>
          <a:srcRect b="37572"/>
          <a:stretch>
            <a:fillRect/>
          </a:stretch>
        </p:blipFill>
        <p:spPr bwMode="auto">
          <a:xfrm>
            <a:off x="450850" y="5468938"/>
            <a:ext cx="82423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juniper_black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95898" y="917673"/>
            <a:ext cx="1718044" cy="468557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 defTabSz="4572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526"/>
              </a:spcAft>
              <a:defRPr lang="en-US" sz="2400" b="1" cap="all" baseline="0" dirty="0" smtClean="0">
                <a:solidFill>
                  <a:srgbClr val="292929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4572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366616" y="1134374"/>
            <a:ext cx="8229600" cy="4852358"/>
          </a:xfrm>
        </p:spPr>
        <p:txBody>
          <a:bodyPr/>
          <a:lstStyle>
            <a:lvl1pPr marL="112713" indent="-112713"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  <a:lvl2pPr marL="569913" indent="-225425"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 marL="854075" indent="-223838"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 marL="1147763" indent="-233363"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 marL="1431925" indent="-173038"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 defTabSz="4572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defRPr lang="en-US" sz="2400" b="1" cap="all" baseline="0" dirty="0" smtClean="0">
                <a:solidFill>
                  <a:srgbClr val="29292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rg-ven-gradient-3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038725"/>
            <a:ext cx="9144000" cy="1819275"/>
          </a:xfrm>
          <a:prstGeom prst="rect">
            <a:avLst/>
          </a:prstGeom>
        </p:spPr>
      </p:pic>
      <p:sp>
        <p:nvSpPr>
          <p:cNvPr id="4" name="Rectangle 44"/>
          <p:cNvSpPr>
            <a:spLocks noChangeArrowheads="1"/>
          </p:cNvSpPr>
          <p:nvPr userDrawn="1"/>
        </p:nvSpPr>
        <p:spPr bwMode="invGray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ABCBE">
                  <a:alpha val="14999"/>
                </a:srgbClr>
              </a:gs>
              <a:gs pos="100000">
                <a:srgbClr val="565758">
                  <a:alpha val="14999"/>
                </a:srgbClr>
              </a:gs>
            </a:gsLst>
            <a:lin ang="5400000" scaled="1"/>
          </a:gradFill>
          <a:ln w="28575" algn="ctr">
            <a:noFill/>
            <a:miter lim="800000"/>
            <a:headEnd/>
            <a:tailEnd/>
          </a:ln>
          <a:effectLst/>
        </p:spPr>
        <p:txBody>
          <a:bodyPr wrap="none" tIns="0" rIns="0" bIns="0" anchor="ctr">
            <a:spAutoFit/>
          </a:bodyPr>
          <a:lstStyle/>
          <a:p>
            <a:pPr>
              <a:defRPr/>
            </a:pPr>
            <a:endParaRPr lang="en-US" dirty="0">
              <a:latin typeface="Arial" pitchFamily="34" charset="0"/>
              <a:ea typeface="+mn-ea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2050" y="2184400"/>
            <a:ext cx="4554538" cy="3822700"/>
          </a:xfrm>
          <a:prstGeom prst="rect">
            <a:avLst/>
          </a:prstGeom>
          <a:noFill/>
          <a:ln w="28575">
            <a:noFill/>
            <a:miter lim="800000"/>
            <a:headEnd/>
            <a:tailEnd type="none" w="lg" len="sm"/>
          </a:ln>
          <a:effectLst/>
        </p:spPr>
      </p:pic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4488" y="3009901"/>
            <a:ext cx="5419602" cy="1470025"/>
          </a:xfrm>
        </p:spPr>
        <p:txBody>
          <a:bodyPr anchor="t" anchorCtr="0">
            <a:normAutofit/>
          </a:bodyPr>
          <a:lstStyle>
            <a:lvl1pPr>
              <a:lnSpc>
                <a:spcPct val="100000"/>
              </a:lnSpc>
              <a:defRPr sz="3000"/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 r="50217" b="6430"/>
          <a:stretch>
            <a:fillRect/>
          </a:stretch>
        </p:blipFill>
        <p:spPr bwMode="auto">
          <a:xfrm>
            <a:off x="5826216" y="10634"/>
            <a:ext cx="3342889" cy="6843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 descr="C:\Documents and Settings\Tom Roberts Ltd\My Documents\WORK FILES\Lou Doyle\Juniper\2010\GRAPHICS\logo.png"/>
          <p:cNvPicPr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311151" y="1028700"/>
            <a:ext cx="2036716" cy="556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879509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488" y="256032"/>
            <a:ext cx="8220456" cy="740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 algn="l" defTabSz="4572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050" y="1134036"/>
            <a:ext cx="8220456" cy="477316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Rectangle 26"/>
          <p:cNvSpPr>
            <a:spLocks noChangeArrowheads="1"/>
          </p:cNvSpPr>
          <p:nvPr/>
        </p:nvSpPr>
        <p:spPr bwMode="black">
          <a:xfrm>
            <a:off x="471488" y="6229350"/>
            <a:ext cx="530225" cy="198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b"/>
          <a:lstStyle/>
          <a:p>
            <a:pPr algn="l" eaLnBrk="0" hangingPunct="0">
              <a:spcBef>
                <a:spcPct val="0"/>
              </a:spcBef>
              <a:tabLst>
                <a:tab pos="461963" algn="l"/>
                <a:tab pos="4572000" algn="ctr"/>
                <a:tab pos="8461375" algn="r"/>
                <a:tab pos="8855075" algn="r"/>
              </a:tabLst>
              <a:defRPr/>
            </a:pPr>
            <a:fld id="{E46DE64C-7D15-458B-8CF1-EEE6A14FF4AB}" type="slidenum">
              <a:rPr lang="en-US" sz="1000">
                <a:solidFill>
                  <a:srgbClr val="807F83"/>
                </a:solidFill>
                <a:latin typeface="Arial" pitchFamily="34" charset="0"/>
              </a:rPr>
              <a:pPr algn="l" eaLnBrk="0" hangingPunct="0">
                <a:spcBef>
                  <a:spcPct val="0"/>
                </a:spcBef>
                <a:tabLst>
                  <a:tab pos="461963" algn="l"/>
                  <a:tab pos="4572000" algn="ctr"/>
                  <a:tab pos="8461375" algn="r"/>
                  <a:tab pos="8855075" algn="r"/>
                </a:tabLst>
                <a:defRPr/>
              </a:pPr>
              <a:t>‹#›</a:t>
            </a:fld>
            <a:endParaRPr lang="en-US" sz="1000" dirty="0">
              <a:solidFill>
                <a:srgbClr val="807F83"/>
              </a:solidFill>
              <a:latin typeface="Arial" pitchFamily="34" charset="0"/>
            </a:endParaRPr>
          </a:p>
        </p:txBody>
      </p:sp>
      <p:grpSp>
        <p:nvGrpSpPr>
          <p:cNvPr id="18" name="Group 6"/>
          <p:cNvGrpSpPr>
            <a:grpSpLocks/>
          </p:cNvGrpSpPr>
          <p:nvPr/>
        </p:nvGrpSpPr>
        <p:grpSpPr bwMode="auto">
          <a:xfrm>
            <a:off x="450850" y="238125"/>
            <a:ext cx="8240713" cy="5994400"/>
            <a:chOff x="284" y="150"/>
            <a:chExt cx="5182" cy="3776"/>
          </a:xfrm>
        </p:grpSpPr>
        <p:sp>
          <p:nvSpPr>
            <p:cNvPr id="19" name="Line 7"/>
            <p:cNvSpPr>
              <a:spLocks noChangeShapeType="1"/>
            </p:cNvSpPr>
            <p:nvPr userDrawn="1"/>
          </p:nvSpPr>
          <p:spPr bwMode="auto">
            <a:xfrm>
              <a:off x="284" y="3926"/>
              <a:ext cx="5182" cy="0"/>
            </a:xfrm>
            <a:prstGeom prst="line">
              <a:avLst/>
            </a:prstGeom>
            <a:noFill/>
            <a:ln w="12700">
              <a:solidFill>
                <a:srgbClr val="BABCBE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latin typeface="Arial" pitchFamily="34" charset="0"/>
                <a:ea typeface="+mn-ea"/>
              </a:endParaRPr>
            </a:p>
          </p:txBody>
        </p:sp>
        <p:sp>
          <p:nvSpPr>
            <p:cNvPr id="20" name="Line 8"/>
            <p:cNvSpPr>
              <a:spLocks noChangeShapeType="1"/>
            </p:cNvSpPr>
            <p:nvPr userDrawn="1"/>
          </p:nvSpPr>
          <p:spPr bwMode="auto">
            <a:xfrm>
              <a:off x="284" y="602"/>
              <a:ext cx="5182" cy="0"/>
            </a:xfrm>
            <a:prstGeom prst="line">
              <a:avLst/>
            </a:prstGeom>
            <a:noFill/>
            <a:ln w="12700">
              <a:solidFill>
                <a:srgbClr val="BABCBE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latin typeface="Arial" pitchFamily="34" charset="0"/>
                <a:ea typeface="+mn-ea"/>
              </a:endParaRPr>
            </a:p>
          </p:txBody>
        </p:sp>
        <p:sp>
          <p:nvSpPr>
            <p:cNvPr id="21" name="Line 9"/>
            <p:cNvSpPr>
              <a:spLocks noChangeShapeType="1"/>
            </p:cNvSpPr>
            <p:nvPr userDrawn="1"/>
          </p:nvSpPr>
          <p:spPr bwMode="auto">
            <a:xfrm>
              <a:off x="284" y="150"/>
              <a:ext cx="5182" cy="0"/>
            </a:xfrm>
            <a:prstGeom prst="line">
              <a:avLst/>
            </a:prstGeom>
            <a:noFill/>
            <a:ln w="12700">
              <a:solidFill>
                <a:srgbClr val="BABCBE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>
                <a:latin typeface="Arial" pitchFamily="34" charset="0"/>
                <a:ea typeface="+mn-ea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895600" y="6241145"/>
            <a:ext cx="29033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chemeClr val="accent6"/>
                </a:solidFill>
              </a:rPr>
              <a:t>Copyright </a:t>
            </a:r>
            <a:r>
              <a:rPr lang="en-US" sz="800" kern="1200" dirty="0" smtClean="0">
                <a:solidFill>
                  <a:schemeClr val="accent6"/>
                </a:solidFill>
                <a:latin typeface="Arial" charset="0"/>
                <a:ea typeface="ＭＳ Ｐゴシック" charset="-128"/>
                <a:cs typeface="+mn-cs"/>
              </a:rPr>
              <a:t>©</a:t>
            </a:r>
            <a:r>
              <a:rPr lang="en-US" sz="800" kern="1200" baseline="0" dirty="0" smtClean="0">
                <a:solidFill>
                  <a:schemeClr val="accent6"/>
                </a:solidFill>
                <a:latin typeface="Arial" charset="0"/>
                <a:ea typeface="ＭＳ Ｐゴシック" charset="-128"/>
                <a:cs typeface="+mn-cs"/>
              </a:rPr>
              <a:t> 2013 Juniper Networks, Inc.     www.juniper.net </a:t>
            </a:r>
            <a:r>
              <a:rPr lang="en-US" sz="800" baseline="0" dirty="0" smtClean="0">
                <a:solidFill>
                  <a:schemeClr val="accent6"/>
                </a:solidFill>
              </a:rPr>
              <a:t> </a:t>
            </a:r>
            <a:endParaRPr lang="en-US" sz="800" dirty="0">
              <a:solidFill>
                <a:schemeClr val="accent6"/>
              </a:solidFill>
            </a:endParaRPr>
          </a:p>
        </p:txBody>
      </p:sp>
      <p:pic>
        <p:nvPicPr>
          <p:cNvPr id="11" name="Picture 10" descr="juniper_black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63920" y="6316675"/>
            <a:ext cx="1111452" cy="30312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8" r:id="rId4"/>
    <p:sldLayoutId id="2147483659" r:id="rId5"/>
  </p:sldLayoutIdLst>
  <p:transition spd="slow">
    <p:wipe dir="r"/>
  </p:transition>
  <p:txStyles>
    <p:titleStyle>
      <a:lvl1pPr algn="l" defTabSz="457200" rtl="0" eaLnBrk="1" fontAlgn="base" latinLnBrk="0" hangingPunct="1">
        <a:lnSpc>
          <a:spcPct val="90000"/>
        </a:lnSpc>
        <a:spcBef>
          <a:spcPct val="0"/>
        </a:spcBef>
        <a:spcAft>
          <a:spcPct val="20000"/>
        </a:spcAft>
        <a:buNone/>
        <a:defRPr lang="en-US" sz="2400" b="1" kern="1200" cap="all" baseline="0" dirty="0" smtClean="0">
          <a:solidFill>
            <a:srgbClr val="292929"/>
          </a:solidFill>
          <a:latin typeface="Arial" pitchFamily="34" charset="0"/>
          <a:ea typeface="+mj-ea"/>
          <a:cs typeface="+mj-cs"/>
        </a:defRPr>
      </a:lvl1pPr>
    </p:titleStyle>
    <p:bodyStyle>
      <a:lvl1pPr marL="112713" indent="-112713" algn="l" defTabSz="914400" rtl="0" eaLnBrk="1" latinLnBrk="0" hangingPunct="1">
        <a:spcBef>
          <a:spcPts val="800"/>
        </a:spcBef>
        <a:spcAft>
          <a:spcPts val="400"/>
        </a:spcAft>
        <a:buClr>
          <a:schemeClr val="tx1"/>
        </a:buClr>
        <a:buSzPct val="25000"/>
        <a:buFont typeface="Arial" pitchFamily="34" charset="0"/>
        <a:buChar char=" "/>
        <a:defRPr lang="en-US" sz="2200" kern="1200" baseline="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569913" indent="-225425" algn="l" defTabSz="914400" rtl="0" eaLnBrk="1" latinLnBrk="0" hangingPunct="1">
        <a:spcBef>
          <a:spcPts val="0"/>
        </a:spcBef>
        <a:spcAft>
          <a:spcPts val="500"/>
        </a:spcAft>
        <a:buClr>
          <a:schemeClr val="tx1"/>
        </a:buClr>
        <a:buSzPct val="90000"/>
        <a:buFont typeface="Wingdings" pitchFamily="2" charset="2"/>
        <a:buChar char="§"/>
        <a:defRPr lang="en-US" sz="2000" kern="1200" baseline="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854075" indent="-223838" algn="l" defTabSz="914400" rtl="0" eaLnBrk="1" latinLnBrk="0" hangingPunct="1">
        <a:spcBef>
          <a:spcPts val="0"/>
        </a:spcBef>
        <a:spcAft>
          <a:spcPts val="500"/>
        </a:spcAft>
        <a:buClr>
          <a:schemeClr val="tx1"/>
        </a:buClr>
        <a:buSzPct val="96000"/>
        <a:buFont typeface="Wingdings" pitchFamily="2" charset="2"/>
        <a:buChar char="§"/>
        <a:defRPr lang="en-US" sz="1800" kern="1200" baseline="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147763" indent="-233363" algn="l" defTabSz="914400" rtl="0" eaLnBrk="1" latinLnBrk="0" hangingPunct="1">
        <a:spcBef>
          <a:spcPts val="0"/>
        </a:spcBef>
        <a:spcAft>
          <a:spcPts val="500"/>
        </a:spcAft>
        <a:buClr>
          <a:schemeClr val="tx1"/>
        </a:buClr>
        <a:buFont typeface="Arial" pitchFamily="34" charset="0"/>
        <a:buChar char="–"/>
        <a:defRPr lang="en-US" sz="1600" kern="1200" baseline="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1431925" indent="-173038" algn="l" defTabSz="914400" rtl="0" eaLnBrk="1" latinLnBrk="0" hangingPunct="1">
        <a:spcBef>
          <a:spcPts val="0"/>
        </a:spcBef>
        <a:spcAft>
          <a:spcPts val="500"/>
        </a:spcAft>
        <a:buClr>
          <a:schemeClr val="tx1"/>
        </a:buClr>
        <a:buFont typeface="Arial" pitchFamily="34" charset="0"/>
        <a:buChar char="-"/>
        <a:defRPr lang="en-US" sz="1600" kern="1200" baseline="0" dirty="0" smtClean="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farrel@juniper.ne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adrian@olddog.co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2589" y="2464040"/>
            <a:ext cx="8578242" cy="981634"/>
          </a:xfrm>
        </p:spPr>
        <p:txBody>
          <a:bodyPr>
            <a:noAutofit/>
          </a:bodyPr>
          <a:lstStyle/>
          <a:p>
            <a:pPr>
              <a:spcAft>
                <a:spcPts val="1400"/>
              </a:spcAft>
            </a:pPr>
            <a:r>
              <a:rPr lang="en-US" sz="3600" dirty="0" smtClean="0"/>
              <a:t>Latest Developments</a:t>
            </a:r>
            <a:br>
              <a:rPr lang="en-US" sz="3600" dirty="0" smtClean="0"/>
            </a:br>
            <a:r>
              <a:rPr lang="en-US" sz="3600" dirty="0" smtClean="0"/>
              <a:t>in the IETF Routing AREA</a:t>
            </a:r>
            <a:endParaRPr lang="en-US" sz="3600" dirty="0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289933" y="4005336"/>
            <a:ext cx="5336167" cy="624840"/>
          </a:xfrm>
          <a:prstGeom prst="rect">
            <a:avLst/>
          </a:prstGeom>
        </p:spPr>
        <p:txBody>
          <a:bodyPr/>
          <a:lstStyle/>
          <a:p>
            <a:pPr marL="112713" marR="0" lvl="0" indent="-112713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Clr>
                <a:schemeClr val="tx1"/>
              </a:buClr>
              <a:buSzPct val="25000"/>
              <a:tabLst/>
              <a:defRPr/>
            </a:pP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Adrian Farrel</a:t>
            </a:r>
          </a:p>
          <a:p>
            <a:pPr marL="112713" marR="0" lvl="0" indent="-112713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Clr>
                <a:schemeClr val="tx1"/>
              </a:buClr>
              <a:buSzPct val="25000"/>
              <a:tabLst/>
              <a:defRPr/>
            </a:pPr>
            <a:r>
              <a:rPr lang="en-US" sz="2200" b="1" dirty="0" smtClean="0">
                <a:latin typeface="Arial" pitchFamily="34" charset="0"/>
              </a:rPr>
              <a:t>IETF Routing Area Director</a:t>
            </a:r>
            <a:r>
              <a:rPr lang="en-US" sz="2200" b="1" dirty="0" smtClean="0">
                <a:latin typeface="Arial" pitchFamily="34" charset="0"/>
                <a:hlinkClick r:id="rId3"/>
              </a:rPr>
              <a:t/>
            </a:r>
            <a:br>
              <a:rPr lang="en-US" sz="2200" b="1" dirty="0" smtClean="0">
                <a:latin typeface="Arial" pitchFamily="34" charset="0"/>
                <a:hlinkClick r:id="rId3"/>
              </a:rPr>
            </a:br>
            <a:r>
              <a:rPr lang="en-US" sz="2200" b="1" dirty="0" smtClean="0">
                <a:latin typeface="Arial" pitchFamily="34" charset="0"/>
                <a:hlinkClick r:id="rId3"/>
              </a:rPr>
              <a:t>afarrel@juniper.net</a:t>
            </a: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/>
            </a:r>
            <a:b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</a:br>
            <a:r>
              <a: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  <a:hlinkClick r:id="rId4"/>
              </a:rPr>
              <a:t>adrian@olddog.co.uk</a:t>
            </a: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112713" marR="0" lvl="0" indent="-112713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400"/>
              </a:spcAft>
              <a:buClr>
                <a:schemeClr val="tx1"/>
              </a:buClr>
              <a:buSzPct val="25000"/>
              <a:tabLst/>
              <a:defRPr/>
            </a:pPr>
            <a:r>
              <a:rPr lang="en-US" sz="2200" b="1" dirty="0" smtClean="0">
                <a:latin typeface="Arial" pitchFamily="34" charset="0"/>
              </a:rPr>
              <a:t>AUSNOG, Sydney, September </a:t>
            </a:r>
            <a:r>
              <a:rPr lang="en-US" sz="2200" b="1" dirty="0" smtClean="0">
                <a:latin typeface="Arial" pitchFamily="34" charset="0"/>
              </a:rPr>
              <a:t>2013</a:t>
            </a:r>
            <a:endParaRPr kumimoji="0" 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6040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Latest Developments in the IETF Routing Area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1"/>
            <a:r>
              <a:rPr lang="en-GB" dirty="0" smtClean="0"/>
              <a:t>Objectives</a:t>
            </a:r>
          </a:p>
          <a:p>
            <a:pPr lvl="2"/>
            <a:r>
              <a:rPr lang="en-GB" dirty="0" smtClean="0"/>
              <a:t>Introduce some of the newer ideas in the Routing Area</a:t>
            </a:r>
          </a:p>
          <a:p>
            <a:pPr lvl="2"/>
            <a:r>
              <a:rPr lang="en-GB" dirty="0" smtClean="0"/>
              <a:t>Get you interested enough to read and comment on the work</a:t>
            </a:r>
          </a:p>
          <a:p>
            <a:pPr lvl="1"/>
            <a:r>
              <a:rPr lang="en-GB" dirty="0" smtClean="0"/>
              <a:t>Non-objectives</a:t>
            </a:r>
          </a:p>
          <a:p>
            <a:pPr lvl="2"/>
            <a:r>
              <a:rPr lang="en-GB" dirty="0" smtClean="0"/>
              <a:t>Discuss IETF things outside the Routing Area</a:t>
            </a:r>
          </a:p>
          <a:p>
            <a:pPr lvl="2"/>
            <a:r>
              <a:rPr lang="en-GB" dirty="0" smtClean="0"/>
              <a:t>Cover anything old or established</a:t>
            </a:r>
          </a:p>
          <a:p>
            <a:pPr lvl="2"/>
            <a:r>
              <a:rPr lang="en-GB" dirty="0" smtClean="0"/>
              <a:t>Cover everything new</a:t>
            </a:r>
          </a:p>
          <a:p>
            <a:pPr lvl="2"/>
            <a:r>
              <a:rPr lang="en-GB" dirty="0" smtClean="0"/>
              <a:t>Go into much detail</a:t>
            </a:r>
          </a:p>
          <a:p>
            <a:pPr lvl="2"/>
            <a:r>
              <a:rPr lang="en-GB" dirty="0" smtClean="0"/>
              <a:t>Explain what Juniper is doing or thi</a:t>
            </a:r>
            <a:r>
              <a:rPr lang="en-GB" dirty="0"/>
              <a:t>nks about this </a:t>
            </a:r>
            <a:r>
              <a:rPr lang="en-GB" dirty="0" smtClean="0"/>
              <a:t>stuff</a:t>
            </a:r>
          </a:p>
          <a:p>
            <a:pPr lvl="1"/>
            <a:r>
              <a:rPr lang="en-GB" dirty="0" smtClean="0"/>
              <a:t>Me…</a:t>
            </a:r>
          </a:p>
          <a:p>
            <a:pPr lvl="2"/>
            <a:r>
              <a:rPr lang="en-GB" dirty="0" smtClean="0"/>
              <a:t>One of two Routing Area Directors</a:t>
            </a:r>
          </a:p>
          <a:p>
            <a:pPr lvl="2"/>
            <a:r>
              <a:rPr lang="en-GB" dirty="0" smtClean="0"/>
              <a:t>One of 15 Area Directors on the Internet Engineering Steering Group</a:t>
            </a:r>
          </a:p>
          <a:p>
            <a:pPr lvl="2"/>
            <a:r>
              <a:rPr lang="en-GB" dirty="0" smtClean="0"/>
              <a:t>Funded by Juniper Networks</a:t>
            </a:r>
          </a:p>
          <a:p>
            <a:pPr lvl="3"/>
            <a:r>
              <a:rPr lang="en-GB" dirty="0" smtClean="0"/>
              <a:t>…but these are just my views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3557263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Security and Privacy</a:t>
            </a:r>
          </a:p>
          <a:p>
            <a:pPr lvl="1"/>
            <a:r>
              <a:rPr lang="en-GB" dirty="0" smtClean="0"/>
              <a:t>How can the routing infrastructure contribute to network security and privacy?</a:t>
            </a:r>
          </a:p>
          <a:p>
            <a:r>
              <a:rPr lang="en-GB" dirty="0" smtClean="0"/>
              <a:t>Interface </a:t>
            </a:r>
            <a:r>
              <a:rPr lang="en-GB" dirty="0" smtClean="0"/>
              <a:t>to the Routing System</a:t>
            </a:r>
          </a:p>
          <a:p>
            <a:pPr lvl="1"/>
            <a:r>
              <a:rPr lang="en-GB" dirty="0" smtClean="0"/>
              <a:t>Wouldn’t it be nice if I had a standardised way to talk to the routing infrastructure?</a:t>
            </a:r>
          </a:p>
          <a:p>
            <a:r>
              <a:rPr lang="en-GB" dirty="0" smtClean="0"/>
              <a:t>Source Routing</a:t>
            </a:r>
          </a:p>
          <a:p>
            <a:pPr lvl="1"/>
            <a:r>
              <a:rPr lang="en-GB" dirty="0" smtClean="0"/>
              <a:t>What can we achieve if each packet carries information about its planned path through the network?</a:t>
            </a:r>
          </a:p>
          <a:p>
            <a:r>
              <a:rPr lang="en-GB" dirty="0" smtClean="0"/>
              <a:t>Service Chaining</a:t>
            </a:r>
          </a:p>
          <a:p>
            <a:pPr lvl="1"/>
            <a:r>
              <a:rPr lang="en-GB" dirty="0" smtClean="0"/>
              <a:t>How can we enable network function virtualisation and what is the interaction with routing</a:t>
            </a:r>
            <a:r>
              <a:rPr lang="en-GB" dirty="0" smtClean="0"/>
              <a:t>?</a:t>
            </a:r>
          </a:p>
          <a:p>
            <a:r>
              <a:rPr lang="en-GB" dirty="0" smtClean="0"/>
              <a:t>How to Participate in the IETF</a:t>
            </a:r>
          </a:p>
          <a:p>
            <a:pPr lvl="1"/>
            <a:r>
              <a:rPr lang="en-GB" dirty="0" smtClean="0"/>
              <a:t>What can you do and how do you get involved?</a:t>
            </a:r>
          </a:p>
        </p:txBody>
      </p:sp>
    </p:spTree>
    <p:extLst>
      <p:ext uri="{BB962C8B-B14F-4D97-AF65-F5344CB8AC3E}">
        <p14:creationId xmlns:p14="http://schemas.microsoft.com/office/powerpoint/2010/main" val="208857088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1302"/>
            <a:ext cx="6284912" cy="981634"/>
          </a:xfrm>
        </p:spPr>
        <p:txBody>
          <a:bodyPr>
            <a:noAutofit/>
          </a:bodyPr>
          <a:lstStyle/>
          <a:p>
            <a:pPr marL="419100" indent="-419100" algn="ctr">
              <a:spcAft>
                <a:spcPts val="1400"/>
              </a:spcAft>
            </a:pPr>
            <a:r>
              <a:rPr lang="en-US" sz="3200" dirty="0" smtClean="0"/>
              <a:t>Security and Privacy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6624270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Security and Privacy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Who cares and why do they care?</a:t>
            </a:r>
          </a:p>
          <a:p>
            <a:pPr lvl="1"/>
            <a:r>
              <a:rPr lang="en-GB" dirty="0" smtClean="0"/>
              <a:t>The main concern seems to be the stability of the global routing system</a:t>
            </a:r>
          </a:p>
          <a:p>
            <a:pPr lvl="2"/>
            <a:r>
              <a:rPr lang="en-GB" dirty="0" smtClean="0"/>
              <a:t>Route hijacks</a:t>
            </a:r>
          </a:p>
          <a:p>
            <a:pPr lvl="2"/>
            <a:r>
              <a:rPr lang="en-GB" dirty="0" smtClean="0"/>
              <a:t>Fat fingers</a:t>
            </a:r>
          </a:p>
          <a:p>
            <a:pPr lvl="3"/>
            <a:r>
              <a:rPr lang="en-GB" dirty="0" smtClean="0"/>
              <a:t>“99</a:t>
            </a:r>
            <a:r>
              <a:rPr lang="en-GB" dirty="0"/>
              <a:t>% of </a:t>
            </a:r>
            <a:r>
              <a:rPr lang="en-GB" dirty="0" err="1"/>
              <a:t>mis</a:t>
            </a:r>
            <a:r>
              <a:rPr lang="en-GB" dirty="0"/>
              <a:t>-announcements </a:t>
            </a:r>
            <a:r>
              <a:rPr lang="en-GB" dirty="0" smtClean="0"/>
              <a:t>are accidental </a:t>
            </a:r>
            <a:r>
              <a:rPr lang="en-GB" dirty="0"/>
              <a:t>originations of someone </a:t>
            </a:r>
            <a:r>
              <a:rPr lang="en-GB" dirty="0" smtClean="0"/>
              <a:t>else’s prefix” Randy Bush quoting Google, UU, IIJ, et al.</a:t>
            </a:r>
          </a:p>
          <a:p>
            <a:pPr lvl="1"/>
            <a:r>
              <a:rPr lang="en-GB" dirty="0" smtClean="0"/>
              <a:t>Security of internal protocols (IGP, MPLS, etc.) “less of a concern”</a:t>
            </a:r>
          </a:p>
          <a:p>
            <a:pPr lvl="2"/>
            <a:r>
              <a:rPr lang="en-GB" dirty="0" smtClean="0"/>
              <a:t>ACLs make it harder to inject</a:t>
            </a:r>
          </a:p>
          <a:p>
            <a:pPr lvl="2"/>
            <a:r>
              <a:rPr lang="en-GB" dirty="0" smtClean="0"/>
              <a:t>Stability of routing is of value to attackers!</a:t>
            </a:r>
          </a:p>
          <a:p>
            <a:pPr lvl="1"/>
            <a:r>
              <a:rPr lang="en-GB" dirty="0" smtClean="0"/>
              <a:t>Security and privacy are beginning to be taken seriously post-PRISM</a:t>
            </a:r>
          </a:p>
          <a:p>
            <a:pPr lvl="2"/>
            <a:r>
              <a:rPr lang="en-GB" dirty="0" smtClean="0"/>
              <a:t>Making it harder (more expensive) to snoop</a:t>
            </a:r>
          </a:p>
          <a:p>
            <a:pPr lvl="2"/>
            <a:r>
              <a:rPr lang="en-GB" dirty="0" smtClean="0"/>
              <a:t>Hiding who is talking to whom</a:t>
            </a:r>
          </a:p>
        </p:txBody>
      </p:sp>
    </p:spTree>
    <p:extLst>
      <p:ext uri="{BB962C8B-B14F-4D97-AF65-F5344CB8AC3E}">
        <p14:creationId xmlns:p14="http://schemas.microsoft.com/office/powerpoint/2010/main" val="4960713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Security and Privacy – What is the IETF Doing?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1035423"/>
            <a:ext cx="8229600" cy="5177117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SIDR</a:t>
            </a:r>
          </a:p>
          <a:p>
            <a:pPr lvl="1"/>
            <a:r>
              <a:rPr lang="en-GB" dirty="0"/>
              <a:t>Working specifically on vulnerabilities in </a:t>
            </a:r>
            <a:r>
              <a:rPr lang="en-GB" dirty="0" smtClean="0"/>
              <a:t>the </a:t>
            </a:r>
            <a:r>
              <a:rPr lang="en-GB" dirty="0"/>
              <a:t>inter-domain routing </a:t>
            </a:r>
            <a:r>
              <a:rPr lang="en-GB" dirty="0" smtClean="0"/>
              <a:t>system</a:t>
            </a:r>
          </a:p>
          <a:p>
            <a:pPr lvl="2"/>
            <a:r>
              <a:rPr lang="en-GB" dirty="0"/>
              <a:t>Is an Autonomous System (AS) authorized to originate an IP </a:t>
            </a:r>
            <a:r>
              <a:rPr lang="en-GB" dirty="0" smtClean="0"/>
              <a:t>prefix?</a:t>
            </a:r>
          </a:p>
          <a:p>
            <a:pPr lvl="2"/>
            <a:r>
              <a:rPr lang="en-GB" dirty="0" smtClean="0"/>
              <a:t>Is </a:t>
            </a:r>
            <a:r>
              <a:rPr lang="en-GB" dirty="0"/>
              <a:t>the AS-Path represented in the route the same as the path through </a:t>
            </a:r>
            <a:br>
              <a:rPr lang="en-GB" dirty="0"/>
            </a:br>
            <a:r>
              <a:rPr lang="en-GB" dirty="0"/>
              <a:t>which the NLRI </a:t>
            </a:r>
            <a:r>
              <a:rPr lang="en-GB" dirty="0" smtClean="0"/>
              <a:t>travelled?</a:t>
            </a:r>
          </a:p>
          <a:p>
            <a:pPr lvl="1"/>
            <a:r>
              <a:rPr lang="en-GB" dirty="0" smtClean="0"/>
              <a:t>Not new work, and becoming mature</a:t>
            </a:r>
          </a:p>
          <a:p>
            <a:pPr lvl="2"/>
            <a:r>
              <a:rPr lang="en-GB" dirty="0" smtClean="0"/>
              <a:t>19 RFCs on RPKI and Origin Validation</a:t>
            </a:r>
          </a:p>
          <a:p>
            <a:pPr lvl="2"/>
            <a:r>
              <a:rPr lang="en-GB" dirty="0" smtClean="0"/>
              <a:t>Examining additional security features for BGP</a:t>
            </a:r>
            <a:endParaRPr lang="en-GB" dirty="0"/>
          </a:p>
          <a:p>
            <a:pPr lvl="1"/>
            <a:r>
              <a:rPr lang="en-GB" dirty="0" smtClean="0"/>
              <a:t>Questions are now about adoption and deployment</a:t>
            </a:r>
          </a:p>
          <a:p>
            <a:r>
              <a:rPr lang="en-GB" dirty="0" smtClean="0"/>
              <a:t>KARP</a:t>
            </a:r>
          </a:p>
          <a:p>
            <a:pPr lvl="1"/>
            <a:r>
              <a:rPr lang="en-GB" dirty="0" smtClean="0"/>
              <a:t>Investigating security vulnerabilities in core routing protocols</a:t>
            </a:r>
          </a:p>
          <a:p>
            <a:pPr lvl="2"/>
            <a:r>
              <a:rPr lang="en-GB" dirty="0" smtClean="0"/>
              <a:t>Identifying areas for work – devolved to the protocol working groups</a:t>
            </a:r>
          </a:p>
          <a:p>
            <a:pPr lvl="2"/>
            <a:r>
              <a:rPr lang="en-GB" dirty="0" smtClean="0"/>
              <a:t>Formulating “best practices”</a:t>
            </a:r>
          </a:p>
          <a:p>
            <a:pPr lvl="1"/>
            <a:r>
              <a:rPr lang="en-GB" dirty="0" smtClean="0"/>
              <a:t>Also not new work, and no surprises</a:t>
            </a:r>
          </a:p>
          <a:p>
            <a:pPr lvl="2"/>
            <a:r>
              <a:rPr lang="en-GB" dirty="0" smtClean="0"/>
              <a:t>Clear text passwords and MD5 are not too clever</a:t>
            </a:r>
          </a:p>
          <a:p>
            <a:pPr lvl="2"/>
            <a:r>
              <a:rPr lang="en-GB" dirty="0" smtClean="0"/>
              <a:t>TCP-AO would be good to use</a:t>
            </a:r>
          </a:p>
          <a:p>
            <a:pPr lvl="2"/>
            <a:r>
              <a:rPr lang="en-GB" dirty="0" smtClean="0"/>
              <a:t>There are some holes around Discovery and Hello mechanisms</a:t>
            </a:r>
          </a:p>
          <a:p>
            <a:pPr lvl="2"/>
            <a:r>
              <a:rPr lang="en-GB" dirty="0" smtClean="0"/>
              <a:t>Automatic key rotation is missing and might not be wanted</a:t>
            </a:r>
          </a:p>
          <a:p>
            <a:r>
              <a:rPr lang="en-GB" dirty="0" smtClean="0"/>
              <a:t>PERPASS</a:t>
            </a:r>
          </a:p>
          <a:p>
            <a:pPr lvl="1"/>
            <a:r>
              <a:rPr lang="en-GB" dirty="0" smtClean="0"/>
              <a:t>A new mailing list for discussion of privacy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90712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1302"/>
            <a:ext cx="6284912" cy="981634"/>
          </a:xfrm>
        </p:spPr>
        <p:txBody>
          <a:bodyPr>
            <a:noAutofit/>
          </a:bodyPr>
          <a:lstStyle/>
          <a:p>
            <a:pPr marL="419100" indent="-419100" algn="ctr">
              <a:spcAft>
                <a:spcPts val="1400"/>
              </a:spcAft>
            </a:pPr>
            <a:r>
              <a:rPr lang="en-US" sz="3200" dirty="0" smtClean="0"/>
              <a:t>Interface to the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930" y="3619877"/>
            <a:ext cx="6284912" cy="98163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20000"/>
              </a:spcAft>
              <a:buNone/>
              <a:defRPr lang="en-US" sz="3000" b="1" kern="1200" cap="all" baseline="0">
                <a:solidFill>
                  <a:srgbClr val="292929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 marL="419100" indent="-419100" algn="ctr">
              <a:spcAft>
                <a:spcPts val="1400"/>
              </a:spcAft>
            </a:pPr>
            <a:r>
              <a:rPr lang="en-GB" sz="3200" dirty="0" smtClean="0"/>
              <a:t>Routing System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6624270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Interface to the Routing </a:t>
            </a:r>
            <a:r>
              <a:rPr lang="en-US" dirty="0" smtClean="0"/>
              <a:t>System (I2RS)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466725" y="1134374"/>
            <a:ext cx="8229600" cy="4852358"/>
          </a:xfrm>
        </p:spPr>
        <p:txBody>
          <a:bodyPr>
            <a:normAutofit/>
          </a:bodyPr>
          <a:lstStyle/>
          <a:p>
            <a:r>
              <a:rPr lang="en-US" dirty="0" smtClean="0"/>
              <a:t>SDN focuses on programming the data plane</a:t>
            </a:r>
          </a:p>
          <a:p>
            <a:pPr lvl="1"/>
            <a:r>
              <a:rPr lang="en-US" dirty="0" smtClean="0"/>
              <a:t>Switch programming (cross-connects)</a:t>
            </a:r>
          </a:p>
          <a:p>
            <a:pPr lvl="1"/>
            <a:r>
              <a:rPr lang="en-US" dirty="0" smtClean="0"/>
              <a:t>Forwarding (FIB)</a:t>
            </a:r>
          </a:p>
          <a:p>
            <a:r>
              <a:rPr lang="en-US" dirty="0" smtClean="0"/>
              <a:t>There are many functions and features not covered by SDN</a:t>
            </a:r>
          </a:p>
          <a:p>
            <a:pPr lvl="1"/>
            <a:r>
              <a:rPr lang="en-US" dirty="0" smtClean="0"/>
              <a:t>Control of routers</a:t>
            </a:r>
          </a:p>
          <a:p>
            <a:pPr lvl="1"/>
            <a:r>
              <a:rPr lang="en-US" dirty="0" smtClean="0"/>
              <a:t>Control of routing protocols</a:t>
            </a:r>
            <a:endParaRPr lang="en-US" dirty="0"/>
          </a:p>
          <a:p>
            <a:pPr lvl="1"/>
            <a:r>
              <a:rPr lang="en-US" dirty="0" smtClean="0"/>
              <a:t>Management of the “routing system”</a:t>
            </a:r>
          </a:p>
          <a:p>
            <a:r>
              <a:rPr lang="en-US" dirty="0" smtClean="0"/>
              <a:t>Existing techniques are non-standard</a:t>
            </a:r>
          </a:p>
          <a:p>
            <a:pPr lvl="1"/>
            <a:r>
              <a:rPr lang="en-US" dirty="0" smtClean="0"/>
              <a:t>Using CLI to achieve these functions is very frustrating</a:t>
            </a:r>
          </a:p>
          <a:p>
            <a:pPr lvl="1"/>
            <a:r>
              <a:rPr lang="en-US" dirty="0" smtClean="0"/>
              <a:t>Expensive, time-consuming, error-prone, risky</a:t>
            </a:r>
          </a:p>
          <a:p>
            <a:r>
              <a:rPr lang="en-US" dirty="0" smtClean="0"/>
              <a:t>Need for a standard approach</a:t>
            </a:r>
            <a:endParaRPr lang="en-US" dirty="0"/>
          </a:p>
          <a:p>
            <a:pPr lvl="1"/>
            <a:r>
              <a:rPr lang="en-US" dirty="0" smtClean="0"/>
              <a:t>Strong desire for a simple and standard approach</a:t>
            </a:r>
          </a:p>
        </p:txBody>
      </p:sp>
    </p:spTree>
    <p:extLst>
      <p:ext uri="{BB962C8B-B14F-4D97-AF65-F5344CB8AC3E}">
        <p14:creationId xmlns:p14="http://schemas.microsoft.com/office/powerpoint/2010/main" val="264864185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I2RS Architecture</a:t>
            </a:r>
            <a:endParaRPr lang="en-GB" dirty="0"/>
          </a:p>
        </p:txBody>
      </p:sp>
      <p:sp>
        <p:nvSpPr>
          <p:cNvPr id="5" name="Rounded Rectangle 4"/>
          <p:cNvSpPr>
            <a:spLocks noChangeArrowheads="1"/>
          </p:cNvSpPr>
          <p:nvPr/>
        </p:nvSpPr>
        <p:spPr bwMode="auto">
          <a:xfrm>
            <a:off x="647700" y="2873375"/>
            <a:ext cx="7277100" cy="3276600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2700" algn="ctr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</p:spPr>
        <p:txBody>
          <a:bodyPr wrap="none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+mn-lt"/>
              <a:cs typeface="+mn-cs"/>
            </a:endParaRPr>
          </a:p>
        </p:txBody>
      </p:sp>
      <p:cxnSp>
        <p:nvCxnSpPr>
          <p:cNvPr id="6" name="Straight Connector 6"/>
          <p:cNvCxnSpPr>
            <a:cxnSpLocks noChangeShapeType="1"/>
          </p:cNvCxnSpPr>
          <p:nvPr/>
        </p:nvCxnSpPr>
        <p:spPr bwMode="auto">
          <a:xfrm>
            <a:off x="330200" y="5451475"/>
            <a:ext cx="8001000" cy="12700"/>
          </a:xfrm>
          <a:prstGeom prst="lin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762000" y="5527675"/>
            <a:ext cx="20701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 smtClean="0">
                <a:latin typeface="Arial" pitchFamily="34" charset="0"/>
              </a:rPr>
              <a:t>Forwarding </a:t>
            </a:r>
            <a:r>
              <a:rPr lang="en-GB" dirty="0">
                <a:latin typeface="Arial" pitchFamily="34" charset="0"/>
              </a:rPr>
              <a:t>Plane</a:t>
            </a:r>
          </a:p>
        </p:txBody>
      </p:sp>
      <p:sp>
        <p:nvSpPr>
          <p:cNvPr id="8" name="Rounded Rectangle 8"/>
          <p:cNvSpPr>
            <a:spLocks noChangeArrowheads="1"/>
          </p:cNvSpPr>
          <p:nvPr/>
        </p:nvSpPr>
        <p:spPr bwMode="auto">
          <a:xfrm>
            <a:off x="2895600" y="5651500"/>
            <a:ext cx="2870200" cy="374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9" name="TextBox 9"/>
          <p:cNvSpPr txBox="1">
            <a:spLocks noChangeArrowheads="1"/>
          </p:cNvSpPr>
          <p:nvPr/>
        </p:nvSpPr>
        <p:spPr bwMode="auto">
          <a:xfrm>
            <a:off x="3352800" y="5651500"/>
            <a:ext cx="195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FIB</a:t>
            </a:r>
          </a:p>
        </p:txBody>
      </p:sp>
      <p:sp>
        <p:nvSpPr>
          <p:cNvPr id="10" name="Rounded Rectangle 10"/>
          <p:cNvSpPr>
            <a:spLocks noChangeArrowheads="1"/>
          </p:cNvSpPr>
          <p:nvPr/>
        </p:nvSpPr>
        <p:spPr bwMode="auto">
          <a:xfrm>
            <a:off x="2908300" y="4864100"/>
            <a:ext cx="2870200" cy="374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2908300" y="4864100"/>
            <a:ext cx="287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RIBs and RIB Manager</a:t>
            </a:r>
          </a:p>
        </p:txBody>
      </p:sp>
      <p:sp>
        <p:nvSpPr>
          <p:cNvPr id="12" name="Flowchart: Magnetic Disk 12"/>
          <p:cNvSpPr>
            <a:spLocks noChangeArrowheads="1"/>
          </p:cNvSpPr>
          <p:nvPr/>
        </p:nvSpPr>
        <p:spPr bwMode="auto">
          <a:xfrm>
            <a:off x="1219200" y="4829175"/>
            <a:ext cx="1168400" cy="498475"/>
          </a:xfrm>
          <a:prstGeom prst="flowChartMagneticDisk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838200" y="4953000"/>
            <a:ext cx="195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Policy DB</a:t>
            </a:r>
          </a:p>
        </p:txBody>
      </p:sp>
      <p:sp>
        <p:nvSpPr>
          <p:cNvPr id="14" name="Rounded Rectangle 14"/>
          <p:cNvSpPr>
            <a:spLocks noChangeArrowheads="1"/>
          </p:cNvSpPr>
          <p:nvPr/>
        </p:nvSpPr>
        <p:spPr bwMode="auto">
          <a:xfrm>
            <a:off x="6210300" y="4356100"/>
            <a:ext cx="1600200" cy="9239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15" name="TextBox 15"/>
          <p:cNvSpPr txBox="1">
            <a:spLocks noChangeArrowheads="1"/>
          </p:cNvSpPr>
          <p:nvPr/>
        </p:nvSpPr>
        <p:spPr bwMode="auto">
          <a:xfrm>
            <a:off x="6070600" y="4356100"/>
            <a:ext cx="1955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Routing and Signaling Protocols</a:t>
            </a:r>
          </a:p>
        </p:txBody>
      </p:sp>
      <p:sp>
        <p:nvSpPr>
          <p:cNvPr id="16" name="Flowchart: Magnetic Disk 16"/>
          <p:cNvSpPr>
            <a:spLocks noChangeArrowheads="1"/>
          </p:cNvSpPr>
          <p:nvPr/>
        </p:nvSpPr>
        <p:spPr bwMode="auto">
          <a:xfrm>
            <a:off x="6210300" y="3394075"/>
            <a:ext cx="1485900" cy="498475"/>
          </a:xfrm>
          <a:prstGeom prst="flowChartMagneticDisk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17" name="TextBox 17"/>
          <p:cNvSpPr txBox="1">
            <a:spLocks noChangeArrowheads="1"/>
          </p:cNvSpPr>
          <p:nvPr/>
        </p:nvSpPr>
        <p:spPr bwMode="auto">
          <a:xfrm>
            <a:off x="5969000" y="3517900"/>
            <a:ext cx="195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Topology DB</a:t>
            </a:r>
          </a:p>
        </p:txBody>
      </p:sp>
      <p:sp>
        <p:nvSpPr>
          <p:cNvPr id="18" name="Rounded Rectangle 22"/>
          <p:cNvSpPr>
            <a:spLocks noChangeArrowheads="1"/>
          </p:cNvSpPr>
          <p:nvPr/>
        </p:nvSpPr>
        <p:spPr bwMode="auto">
          <a:xfrm>
            <a:off x="825500" y="3448050"/>
            <a:ext cx="1778000" cy="10223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19" name="TextBox 23"/>
          <p:cNvSpPr txBox="1">
            <a:spLocks noChangeArrowheads="1"/>
          </p:cNvSpPr>
          <p:nvPr/>
        </p:nvSpPr>
        <p:spPr bwMode="auto">
          <a:xfrm>
            <a:off x="825500" y="3498850"/>
            <a:ext cx="1778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OAM, Events and Measurement</a:t>
            </a:r>
          </a:p>
        </p:txBody>
      </p:sp>
      <p:sp>
        <p:nvSpPr>
          <p:cNvPr id="20" name="Rounded Rectangle 24"/>
          <p:cNvSpPr>
            <a:spLocks noChangeArrowheads="1"/>
          </p:cNvSpPr>
          <p:nvPr/>
        </p:nvSpPr>
        <p:spPr bwMode="auto">
          <a:xfrm>
            <a:off x="3225800" y="3394075"/>
            <a:ext cx="2235200" cy="1054100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1" name="TextBox 25"/>
          <p:cNvSpPr txBox="1">
            <a:spLocks noChangeArrowheads="1"/>
          </p:cNvSpPr>
          <p:nvPr/>
        </p:nvSpPr>
        <p:spPr bwMode="auto">
          <a:xfrm>
            <a:off x="3225800" y="3708400"/>
            <a:ext cx="223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dirty="0" smtClean="0">
                <a:latin typeface="Arial" pitchFamily="34" charset="0"/>
              </a:rPr>
              <a:t>I2RS </a:t>
            </a:r>
            <a:r>
              <a:rPr lang="en-GB" dirty="0">
                <a:latin typeface="Arial" pitchFamily="34" charset="0"/>
              </a:rPr>
              <a:t>Agent</a:t>
            </a:r>
          </a:p>
        </p:txBody>
      </p:sp>
      <p:sp>
        <p:nvSpPr>
          <p:cNvPr id="22" name="Left-Right Arrow 26"/>
          <p:cNvSpPr>
            <a:spLocks noChangeArrowheads="1"/>
          </p:cNvSpPr>
          <p:nvPr/>
        </p:nvSpPr>
        <p:spPr bwMode="auto">
          <a:xfrm>
            <a:off x="2603500" y="3844925"/>
            <a:ext cx="622300" cy="231775"/>
          </a:xfrm>
          <a:prstGeom prst="leftRightArrow">
            <a:avLst>
              <a:gd name="adj1" fmla="val 50000"/>
              <a:gd name="adj2" fmla="val 50057"/>
            </a:avLst>
          </a:prstGeom>
          <a:solidFill>
            <a:srgbClr val="0070C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3" name="Left-Right Arrow 27"/>
          <p:cNvSpPr>
            <a:spLocks noChangeArrowheads="1"/>
          </p:cNvSpPr>
          <p:nvPr/>
        </p:nvSpPr>
        <p:spPr bwMode="auto">
          <a:xfrm>
            <a:off x="5467350" y="3517900"/>
            <a:ext cx="742950" cy="241300"/>
          </a:xfrm>
          <a:prstGeom prst="leftRightArrow">
            <a:avLst>
              <a:gd name="adj1" fmla="val 50000"/>
              <a:gd name="adj2" fmla="val 49890"/>
            </a:avLst>
          </a:prstGeom>
          <a:solidFill>
            <a:srgbClr val="0070C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4" name="Left-Right Arrow 28"/>
          <p:cNvSpPr>
            <a:spLocks noChangeArrowheads="1"/>
          </p:cNvSpPr>
          <p:nvPr/>
        </p:nvSpPr>
        <p:spPr bwMode="auto">
          <a:xfrm rot="5400000">
            <a:off x="4169569" y="4528344"/>
            <a:ext cx="347663" cy="231775"/>
          </a:xfrm>
          <a:prstGeom prst="leftRightArrow">
            <a:avLst>
              <a:gd name="adj1" fmla="val 50000"/>
              <a:gd name="adj2" fmla="val 50097"/>
            </a:avLst>
          </a:prstGeom>
          <a:solidFill>
            <a:srgbClr val="0070C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5" name="Left-Right Arrow 29"/>
          <p:cNvSpPr>
            <a:spLocks noChangeArrowheads="1"/>
          </p:cNvSpPr>
          <p:nvPr/>
        </p:nvSpPr>
        <p:spPr bwMode="auto">
          <a:xfrm rot="2445807">
            <a:off x="5392738" y="4430713"/>
            <a:ext cx="892175" cy="247650"/>
          </a:xfrm>
          <a:prstGeom prst="leftRightArrow">
            <a:avLst>
              <a:gd name="adj1" fmla="val 50000"/>
              <a:gd name="adj2" fmla="val 49835"/>
            </a:avLst>
          </a:prstGeom>
          <a:solidFill>
            <a:srgbClr val="0070C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6" name="Left-Right Arrow 32"/>
          <p:cNvSpPr>
            <a:spLocks noChangeArrowheads="1"/>
          </p:cNvSpPr>
          <p:nvPr/>
        </p:nvSpPr>
        <p:spPr bwMode="auto">
          <a:xfrm rot="5400000">
            <a:off x="6724651" y="4011612"/>
            <a:ext cx="457200" cy="231775"/>
          </a:xfrm>
          <a:prstGeom prst="leftRightArrow">
            <a:avLst>
              <a:gd name="adj1" fmla="val 50000"/>
              <a:gd name="adj2" fmla="val 49982"/>
            </a:avLst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7" name="Down Arrow 36"/>
          <p:cNvSpPr>
            <a:spLocks noChangeArrowheads="1"/>
          </p:cNvSpPr>
          <p:nvPr/>
        </p:nvSpPr>
        <p:spPr bwMode="auto">
          <a:xfrm>
            <a:off x="4241800" y="5233988"/>
            <a:ext cx="228600" cy="417512"/>
          </a:xfrm>
          <a:prstGeom prst="downArrow">
            <a:avLst>
              <a:gd name="adj1" fmla="val 50000"/>
              <a:gd name="adj2" fmla="val 49930"/>
            </a:avLst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8" name="Left Arrow 37"/>
          <p:cNvSpPr>
            <a:spLocks noChangeArrowheads="1"/>
          </p:cNvSpPr>
          <p:nvPr/>
        </p:nvSpPr>
        <p:spPr bwMode="auto">
          <a:xfrm>
            <a:off x="5778500" y="4953000"/>
            <a:ext cx="431800" cy="185738"/>
          </a:xfrm>
          <a:prstGeom prst="leftArrow">
            <a:avLst>
              <a:gd name="adj1" fmla="val 50000"/>
              <a:gd name="adj2" fmla="val 49714"/>
            </a:avLst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29" name="Right Arrow 38"/>
          <p:cNvSpPr>
            <a:spLocks noChangeArrowheads="1"/>
          </p:cNvSpPr>
          <p:nvPr/>
        </p:nvSpPr>
        <p:spPr bwMode="auto">
          <a:xfrm>
            <a:off x="2387600" y="4995863"/>
            <a:ext cx="508000" cy="187325"/>
          </a:xfrm>
          <a:prstGeom prst="rightArrow">
            <a:avLst>
              <a:gd name="adj1" fmla="val 50000"/>
              <a:gd name="adj2" fmla="val 50207"/>
            </a:avLst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30" name="Rounded Rectangle 39"/>
          <p:cNvSpPr>
            <a:spLocks noChangeArrowheads="1"/>
          </p:cNvSpPr>
          <p:nvPr/>
        </p:nvSpPr>
        <p:spPr bwMode="auto">
          <a:xfrm>
            <a:off x="1727200" y="2197100"/>
            <a:ext cx="1955800" cy="374650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31" name="TextBox 40"/>
          <p:cNvSpPr txBox="1">
            <a:spLocks noChangeArrowheads="1"/>
          </p:cNvSpPr>
          <p:nvPr/>
        </p:nvSpPr>
        <p:spPr bwMode="auto">
          <a:xfrm>
            <a:off x="1727200" y="2197100"/>
            <a:ext cx="195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dirty="0" smtClean="0">
                <a:latin typeface="Arial" pitchFamily="34" charset="0"/>
              </a:rPr>
              <a:t>I2RS </a:t>
            </a:r>
            <a:r>
              <a:rPr lang="en-GB" dirty="0">
                <a:latin typeface="Arial" pitchFamily="34" charset="0"/>
              </a:rPr>
              <a:t>Client</a:t>
            </a:r>
          </a:p>
        </p:txBody>
      </p:sp>
      <p:sp>
        <p:nvSpPr>
          <p:cNvPr id="32" name="Rounded Rectangle 41"/>
          <p:cNvSpPr>
            <a:spLocks noChangeArrowheads="1"/>
          </p:cNvSpPr>
          <p:nvPr/>
        </p:nvSpPr>
        <p:spPr bwMode="auto">
          <a:xfrm>
            <a:off x="4889500" y="2222500"/>
            <a:ext cx="1955800" cy="373063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33" name="TextBox 42"/>
          <p:cNvSpPr txBox="1">
            <a:spLocks noChangeArrowheads="1"/>
          </p:cNvSpPr>
          <p:nvPr/>
        </p:nvSpPr>
        <p:spPr bwMode="auto">
          <a:xfrm>
            <a:off x="4889500" y="2222500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dirty="0" smtClean="0">
                <a:latin typeface="Arial" pitchFamily="34" charset="0"/>
              </a:rPr>
              <a:t>I2RS </a:t>
            </a:r>
            <a:r>
              <a:rPr lang="en-GB" dirty="0">
                <a:latin typeface="Arial" pitchFamily="34" charset="0"/>
              </a:rPr>
              <a:t>Client</a:t>
            </a:r>
          </a:p>
        </p:txBody>
      </p:sp>
      <p:sp>
        <p:nvSpPr>
          <p:cNvPr id="34" name="Left-Right Arrow 50"/>
          <p:cNvSpPr>
            <a:spLocks noChangeArrowheads="1"/>
          </p:cNvSpPr>
          <p:nvPr/>
        </p:nvSpPr>
        <p:spPr bwMode="auto">
          <a:xfrm rot="2841577">
            <a:off x="3211513" y="2862262"/>
            <a:ext cx="890588" cy="246063"/>
          </a:xfrm>
          <a:prstGeom prst="leftRightArrow">
            <a:avLst>
              <a:gd name="adj1" fmla="val 50000"/>
              <a:gd name="adj2" fmla="val 50068"/>
            </a:avLst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35" name="Left-Right Arrow 51"/>
          <p:cNvSpPr>
            <a:spLocks noChangeArrowheads="1"/>
          </p:cNvSpPr>
          <p:nvPr/>
        </p:nvSpPr>
        <p:spPr bwMode="auto">
          <a:xfrm rot="18790552">
            <a:off x="4795044" y="2874169"/>
            <a:ext cx="892175" cy="246063"/>
          </a:xfrm>
          <a:prstGeom prst="leftRightArrow">
            <a:avLst>
              <a:gd name="adj1" fmla="val 50000"/>
              <a:gd name="adj2" fmla="val 50157"/>
            </a:avLst>
          </a:prstGeom>
          <a:solidFill>
            <a:srgbClr val="FFFF66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36" name="TextBox 52"/>
          <p:cNvSpPr txBox="1">
            <a:spLocks noChangeArrowheads="1"/>
          </p:cNvSpPr>
          <p:nvPr/>
        </p:nvSpPr>
        <p:spPr bwMode="auto">
          <a:xfrm>
            <a:off x="533400" y="2873375"/>
            <a:ext cx="195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Router</a:t>
            </a:r>
          </a:p>
        </p:txBody>
      </p:sp>
      <p:sp>
        <p:nvSpPr>
          <p:cNvPr id="37" name="Rounded Rectangle 53"/>
          <p:cNvSpPr>
            <a:spLocks noChangeArrowheads="1"/>
          </p:cNvSpPr>
          <p:nvPr/>
        </p:nvSpPr>
        <p:spPr bwMode="auto">
          <a:xfrm>
            <a:off x="1536700" y="1857375"/>
            <a:ext cx="2273300" cy="768350"/>
          </a:xfrm>
          <a:prstGeom prst="roundRect">
            <a:avLst>
              <a:gd name="adj" fmla="val 16667"/>
            </a:avLst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38" name="TextBox 54"/>
          <p:cNvSpPr txBox="1">
            <a:spLocks noChangeArrowheads="1"/>
          </p:cNvSpPr>
          <p:nvPr/>
        </p:nvSpPr>
        <p:spPr bwMode="auto">
          <a:xfrm>
            <a:off x="1001713" y="1831975"/>
            <a:ext cx="195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Server</a:t>
            </a:r>
          </a:p>
        </p:txBody>
      </p:sp>
      <p:sp>
        <p:nvSpPr>
          <p:cNvPr id="39" name="Rounded Rectangle 57"/>
          <p:cNvSpPr>
            <a:spLocks noChangeArrowheads="1"/>
          </p:cNvSpPr>
          <p:nvPr/>
        </p:nvSpPr>
        <p:spPr bwMode="auto">
          <a:xfrm>
            <a:off x="2895600" y="1127125"/>
            <a:ext cx="1511300" cy="384175"/>
          </a:xfrm>
          <a:prstGeom prst="roundRect">
            <a:avLst>
              <a:gd name="adj" fmla="val 16667"/>
            </a:avLst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40" name="TextBox 58"/>
          <p:cNvSpPr txBox="1">
            <a:spLocks noChangeArrowheads="1"/>
          </p:cNvSpPr>
          <p:nvPr/>
        </p:nvSpPr>
        <p:spPr bwMode="auto">
          <a:xfrm>
            <a:off x="2679700" y="1127125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Application</a:t>
            </a:r>
          </a:p>
        </p:txBody>
      </p:sp>
      <p:sp>
        <p:nvSpPr>
          <p:cNvPr id="41" name="Rounded Rectangle 63"/>
          <p:cNvSpPr>
            <a:spLocks noChangeArrowheads="1"/>
          </p:cNvSpPr>
          <p:nvPr/>
        </p:nvSpPr>
        <p:spPr bwMode="auto">
          <a:xfrm>
            <a:off x="876300" y="1139825"/>
            <a:ext cx="1511300" cy="384175"/>
          </a:xfrm>
          <a:prstGeom prst="roundRect">
            <a:avLst>
              <a:gd name="adj" fmla="val 16667"/>
            </a:avLst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42" name="TextBox 64"/>
          <p:cNvSpPr txBox="1">
            <a:spLocks noChangeArrowheads="1"/>
          </p:cNvSpPr>
          <p:nvPr/>
        </p:nvSpPr>
        <p:spPr bwMode="auto">
          <a:xfrm>
            <a:off x="660400" y="1139825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Application</a:t>
            </a:r>
          </a:p>
        </p:txBody>
      </p:sp>
      <p:sp>
        <p:nvSpPr>
          <p:cNvPr id="43" name="Rounded Rectangle 65"/>
          <p:cNvSpPr>
            <a:spLocks noChangeArrowheads="1"/>
          </p:cNvSpPr>
          <p:nvPr/>
        </p:nvSpPr>
        <p:spPr bwMode="auto">
          <a:xfrm>
            <a:off x="4702175" y="1600200"/>
            <a:ext cx="2273300" cy="1025525"/>
          </a:xfrm>
          <a:prstGeom prst="roundRect">
            <a:avLst>
              <a:gd name="adj" fmla="val 16667"/>
            </a:avLst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44" name="Rounded Rectangle 66"/>
          <p:cNvSpPr>
            <a:spLocks noChangeArrowheads="1"/>
          </p:cNvSpPr>
          <p:nvPr/>
        </p:nvSpPr>
        <p:spPr bwMode="auto">
          <a:xfrm>
            <a:off x="5016500" y="1711325"/>
            <a:ext cx="1511300" cy="384175"/>
          </a:xfrm>
          <a:prstGeom prst="roundRect">
            <a:avLst>
              <a:gd name="adj" fmla="val 16667"/>
            </a:avLst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45" name="TextBox 67"/>
          <p:cNvSpPr txBox="1">
            <a:spLocks noChangeArrowheads="1"/>
          </p:cNvSpPr>
          <p:nvPr/>
        </p:nvSpPr>
        <p:spPr bwMode="auto">
          <a:xfrm>
            <a:off x="4800600" y="1711325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>
                <a:latin typeface="Arial" pitchFamily="34" charset="0"/>
              </a:rPr>
              <a:t>Application</a:t>
            </a:r>
          </a:p>
        </p:txBody>
      </p:sp>
      <p:cxnSp>
        <p:nvCxnSpPr>
          <p:cNvPr id="46" name="Straight Arrow Connector 76"/>
          <p:cNvCxnSpPr>
            <a:cxnSpLocks noChangeShapeType="1"/>
          </p:cNvCxnSpPr>
          <p:nvPr/>
        </p:nvCxnSpPr>
        <p:spPr bwMode="auto">
          <a:xfrm>
            <a:off x="2133600" y="1514475"/>
            <a:ext cx="254000" cy="3429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Arrow Connector 77"/>
          <p:cNvCxnSpPr>
            <a:cxnSpLocks noChangeShapeType="1"/>
          </p:cNvCxnSpPr>
          <p:nvPr/>
        </p:nvCxnSpPr>
        <p:spPr bwMode="auto">
          <a:xfrm flipH="1">
            <a:off x="2914650" y="1524000"/>
            <a:ext cx="311150" cy="333375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8" name="TextBox 82"/>
          <p:cNvSpPr txBox="1">
            <a:spLocks noChangeArrowheads="1"/>
          </p:cNvSpPr>
          <p:nvPr/>
        </p:nvSpPr>
        <p:spPr bwMode="auto">
          <a:xfrm>
            <a:off x="7188200" y="2216150"/>
            <a:ext cx="1955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dirty="0" smtClean="0">
                <a:latin typeface="Arial" pitchFamily="34" charset="0"/>
              </a:rPr>
              <a:t>I2RS </a:t>
            </a:r>
            <a:r>
              <a:rPr lang="en-GB" dirty="0">
                <a:latin typeface="Arial" pitchFamily="34" charset="0"/>
              </a:rPr>
              <a:t>Protocol &amp; Data Encoding</a:t>
            </a:r>
          </a:p>
        </p:txBody>
      </p:sp>
      <p:cxnSp>
        <p:nvCxnSpPr>
          <p:cNvPr id="49" name="Straight Connector 84"/>
          <p:cNvCxnSpPr>
            <a:cxnSpLocks noChangeShapeType="1"/>
            <a:stCxn id="35" idx="5"/>
          </p:cNvCxnSpPr>
          <p:nvPr/>
        </p:nvCxnSpPr>
        <p:spPr bwMode="auto">
          <a:xfrm flipV="1">
            <a:off x="5286375" y="2771775"/>
            <a:ext cx="1127125" cy="26828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0" name="Straight Connector 87"/>
          <p:cNvCxnSpPr>
            <a:cxnSpLocks noChangeShapeType="1"/>
          </p:cNvCxnSpPr>
          <p:nvPr/>
        </p:nvCxnSpPr>
        <p:spPr bwMode="auto">
          <a:xfrm flipV="1">
            <a:off x="6210300" y="2655888"/>
            <a:ext cx="1127125" cy="268287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" name="Straight Connector 91"/>
          <p:cNvCxnSpPr>
            <a:cxnSpLocks noChangeShapeType="1"/>
          </p:cNvCxnSpPr>
          <p:nvPr/>
        </p:nvCxnSpPr>
        <p:spPr bwMode="auto">
          <a:xfrm flipH="1">
            <a:off x="6210300" y="2771775"/>
            <a:ext cx="2032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" name="Left-Right Arrow 93"/>
          <p:cNvSpPr>
            <a:spLocks noChangeArrowheads="1"/>
          </p:cNvSpPr>
          <p:nvPr/>
        </p:nvSpPr>
        <p:spPr bwMode="auto">
          <a:xfrm rot="19636702">
            <a:off x="2382838" y="4498975"/>
            <a:ext cx="898525" cy="273050"/>
          </a:xfrm>
          <a:prstGeom prst="leftRightArrow">
            <a:avLst>
              <a:gd name="adj1" fmla="val 50000"/>
              <a:gd name="adj2" fmla="val 49848"/>
            </a:avLst>
          </a:prstGeom>
          <a:solidFill>
            <a:srgbClr val="0070C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3" name="Left-Right Arrow 32"/>
          <p:cNvSpPr>
            <a:spLocks noChangeArrowheads="1"/>
          </p:cNvSpPr>
          <p:nvPr/>
        </p:nvSpPr>
        <p:spPr bwMode="auto">
          <a:xfrm rot="5400000">
            <a:off x="515144" y="4844256"/>
            <a:ext cx="960438" cy="238125"/>
          </a:xfrm>
          <a:prstGeom prst="leftRightArrow">
            <a:avLst>
              <a:gd name="adj1" fmla="val 50000"/>
              <a:gd name="adj2" fmla="val 49987"/>
            </a:avLst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0147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Simple Use Cases for </a:t>
            </a:r>
            <a:r>
              <a:rPr lang="en-GB" dirty="0" smtClean="0"/>
              <a:t>I2RS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Use cases are being driven by conversations with operators</a:t>
            </a:r>
          </a:p>
          <a:p>
            <a:pPr lvl="1"/>
            <a:r>
              <a:rPr lang="en-GB" dirty="0"/>
              <a:t>Only working on ideas that operators want to deploy soon</a:t>
            </a:r>
          </a:p>
          <a:p>
            <a:r>
              <a:rPr lang="en-GB" dirty="0"/>
              <a:t>Reality of use cases depends on vendors’ implementations</a:t>
            </a:r>
          </a:p>
          <a:p>
            <a:pPr lvl="1"/>
            <a:r>
              <a:rPr lang="en-GB" dirty="0"/>
              <a:t>Some functions are easier to achieve than others!</a:t>
            </a:r>
          </a:p>
          <a:p>
            <a:pPr lvl="1"/>
            <a:r>
              <a:rPr lang="en-GB" dirty="0" smtClean="0"/>
              <a:t>Starting </a:t>
            </a:r>
            <a:r>
              <a:rPr lang="en-GB" dirty="0"/>
              <a:t>with simple use cases that can be achieved easily and which will make significant difference to operational practices</a:t>
            </a:r>
          </a:p>
          <a:p>
            <a:r>
              <a:rPr lang="en-GB" dirty="0"/>
              <a:t>Current </a:t>
            </a:r>
            <a:r>
              <a:rPr lang="en-GB" dirty="0" smtClean="0"/>
              <a:t>work is to net down to a </a:t>
            </a:r>
            <a:r>
              <a:rPr lang="en-GB" dirty="0"/>
              <a:t>few key use </a:t>
            </a:r>
            <a:r>
              <a:rPr lang="en-GB" dirty="0" smtClean="0"/>
              <a:t>cases</a:t>
            </a:r>
          </a:p>
          <a:p>
            <a:pPr lvl="1"/>
            <a:r>
              <a:rPr lang="en-GB" dirty="0" smtClean="0"/>
              <a:t>Programming and managing the RIB</a:t>
            </a:r>
          </a:p>
          <a:p>
            <a:pPr lvl="1"/>
            <a:r>
              <a:rPr lang="en-GB" dirty="0" smtClean="0"/>
              <a:t>BGP use cases</a:t>
            </a:r>
          </a:p>
          <a:p>
            <a:pPr lvl="1"/>
            <a:r>
              <a:rPr lang="en-GB" dirty="0" smtClean="0"/>
              <a:t>Traffic steering and classification</a:t>
            </a:r>
          </a:p>
          <a:p>
            <a:pPr lvl="1"/>
            <a:r>
              <a:rPr lang="en-GB" dirty="0" err="1" smtClean="0"/>
              <a:t>DDoS</a:t>
            </a:r>
            <a:r>
              <a:rPr lang="en-GB" dirty="0" smtClean="0"/>
              <a:t> mitigation</a:t>
            </a:r>
          </a:p>
          <a:p>
            <a:pPr lvl="1"/>
            <a:r>
              <a:rPr lang="en-GB" dirty="0" smtClean="0"/>
              <a:t>Topology reading, monitoring, and control</a:t>
            </a:r>
          </a:p>
          <a:p>
            <a:pPr lvl="1"/>
            <a:r>
              <a:rPr lang="en-GB" dirty="0" smtClean="0"/>
              <a:t>Service chaining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23599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I2RS – Programming and Managing the RIB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995083"/>
            <a:ext cx="8229600" cy="51367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/>
              <a:t>Read/write data in the RIB</a:t>
            </a:r>
          </a:p>
          <a:p>
            <a:pPr lvl="1"/>
            <a:r>
              <a:rPr lang="en-GB" sz="2200" dirty="0"/>
              <a:t>Routes installed</a:t>
            </a:r>
          </a:p>
          <a:p>
            <a:pPr lvl="1"/>
            <a:r>
              <a:rPr lang="en-GB" sz="2200" dirty="0"/>
              <a:t>Candidate routes for different purposes</a:t>
            </a:r>
          </a:p>
          <a:p>
            <a:pPr lvl="2"/>
            <a:r>
              <a:rPr lang="en-GB" dirty="0"/>
              <a:t>IP</a:t>
            </a:r>
          </a:p>
          <a:p>
            <a:pPr lvl="2"/>
            <a:r>
              <a:rPr lang="en-GB" dirty="0"/>
              <a:t>Multicast</a:t>
            </a:r>
          </a:p>
          <a:p>
            <a:pPr lvl="2"/>
            <a:r>
              <a:rPr lang="en-GB" dirty="0"/>
              <a:t>MPLS</a:t>
            </a:r>
          </a:p>
          <a:p>
            <a:pPr lvl="1"/>
            <a:r>
              <a:rPr lang="en-GB" sz="2200" dirty="0"/>
              <a:t>RIB Tables</a:t>
            </a:r>
          </a:p>
          <a:p>
            <a:pPr marL="0" indent="0">
              <a:buNone/>
            </a:pPr>
            <a:r>
              <a:rPr lang="en-GB" sz="2400" dirty="0"/>
              <a:t>RIB change notifications (on specific filters)</a:t>
            </a:r>
          </a:p>
          <a:p>
            <a:pPr marL="0" indent="0">
              <a:buNone/>
            </a:pPr>
            <a:r>
              <a:rPr lang="en-GB" sz="2400" dirty="0"/>
              <a:t>Read-only data from FIB</a:t>
            </a:r>
          </a:p>
          <a:p>
            <a:pPr lvl="1"/>
            <a:r>
              <a:rPr lang="en-GB" sz="2200" dirty="0"/>
              <a:t>Prefix + next-hop for verification of FIB programming</a:t>
            </a:r>
          </a:p>
          <a:p>
            <a:pPr marL="0" indent="0">
              <a:buNone/>
            </a:pPr>
            <a:r>
              <a:rPr lang="en-GB" sz="2400" dirty="0"/>
              <a:t>Optimizing exit control</a:t>
            </a:r>
          </a:p>
          <a:p>
            <a:pPr lvl="1"/>
            <a:r>
              <a:rPr lang="en-GB" sz="2200" dirty="0"/>
              <a:t>Route traffic from a network device to a given edge device / interface based on business logic</a:t>
            </a:r>
          </a:p>
          <a:p>
            <a:pPr marL="0" indent="0">
              <a:buNone/>
            </a:pPr>
            <a:r>
              <a:rPr lang="en-GB" sz="2400" dirty="0"/>
              <a:t>Control outgoing encapsulation</a:t>
            </a:r>
          </a:p>
          <a:p>
            <a:pPr lvl="1"/>
            <a:r>
              <a:rPr lang="en-GB" sz="2200" dirty="0"/>
              <a:t>IP, GRE, MPLS, etc</a:t>
            </a:r>
            <a:r>
              <a:rPr lang="en-GB" sz="2200" dirty="0" smtClean="0"/>
              <a:t>.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10937587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I2RS – BGP Use Cases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995082"/>
            <a:ext cx="8229600" cy="517711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Troubleshooting and Analysis of BGP</a:t>
            </a:r>
          </a:p>
          <a:p>
            <a:pPr lvl="1"/>
            <a:r>
              <a:rPr lang="en-GB" dirty="0"/>
              <a:t>Route </a:t>
            </a:r>
            <a:r>
              <a:rPr lang="en-GB" dirty="0" smtClean="0"/>
              <a:t>reachability, Expected </a:t>
            </a:r>
            <a:r>
              <a:rPr lang="en-GB" dirty="0"/>
              <a:t>exit points</a:t>
            </a:r>
          </a:p>
          <a:p>
            <a:pPr lvl="1"/>
            <a:r>
              <a:rPr lang="en-GB" dirty="0"/>
              <a:t>Route hijacking </a:t>
            </a:r>
            <a:r>
              <a:rPr lang="en-GB" dirty="0" smtClean="0"/>
              <a:t>detection, Route </a:t>
            </a:r>
            <a:r>
              <a:rPr lang="en-GB" dirty="0"/>
              <a:t>stability analysis and damping</a:t>
            </a:r>
          </a:p>
          <a:p>
            <a:pPr lvl="1"/>
            <a:r>
              <a:rPr lang="en-GB" dirty="0"/>
              <a:t>Reporting routes </a:t>
            </a:r>
            <a:r>
              <a:rPr lang="en-GB" dirty="0" smtClean="0"/>
              <a:t>dropped (Policy based, Malformed</a:t>
            </a:r>
            <a:r>
              <a:rPr lang="en-GB" dirty="0"/>
              <a:t>, </a:t>
            </a:r>
            <a:r>
              <a:rPr lang="en-GB" dirty="0" err="1" smtClean="0"/>
              <a:t>etc</a:t>
            </a:r>
            <a:r>
              <a:rPr lang="en-GB" dirty="0" smtClean="0"/>
              <a:t>)</a:t>
            </a:r>
            <a:endParaRPr lang="en-GB" dirty="0"/>
          </a:p>
          <a:p>
            <a:pPr lvl="1"/>
            <a:r>
              <a:rPr lang="en-GB" dirty="0"/>
              <a:t>Reporting damped/unstable routes</a:t>
            </a:r>
          </a:p>
          <a:p>
            <a:pPr lvl="1"/>
            <a:r>
              <a:rPr lang="en-GB" dirty="0"/>
              <a:t>Protocol statistics</a:t>
            </a:r>
          </a:p>
          <a:p>
            <a:r>
              <a:rPr lang="en-GB" dirty="0"/>
              <a:t>Performance Based Routing</a:t>
            </a:r>
          </a:p>
          <a:p>
            <a:pPr lvl="1"/>
            <a:r>
              <a:rPr lang="en-GB" dirty="0"/>
              <a:t>Compute least delay exit </a:t>
            </a:r>
            <a:r>
              <a:rPr lang="en-GB" dirty="0" smtClean="0"/>
              <a:t>paths, least </a:t>
            </a:r>
            <a:r>
              <a:rPr lang="en-GB" dirty="0"/>
              <a:t>cost exit paths</a:t>
            </a:r>
          </a:p>
          <a:p>
            <a:pPr lvl="1"/>
            <a:r>
              <a:rPr lang="en-GB" dirty="0"/>
              <a:t>Assure SLAs</a:t>
            </a:r>
          </a:p>
          <a:p>
            <a:pPr lvl="1"/>
            <a:r>
              <a:rPr lang="en-GB" dirty="0"/>
              <a:t>Reduce jitter and RTT of data plane</a:t>
            </a:r>
          </a:p>
          <a:p>
            <a:pPr lvl="1"/>
            <a:r>
              <a:rPr lang="en-GB" dirty="0"/>
              <a:t>Spread utilization of external links</a:t>
            </a:r>
          </a:p>
          <a:p>
            <a:r>
              <a:rPr lang="en-GB" dirty="0"/>
              <a:t>BGP configuration</a:t>
            </a:r>
          </a:p>
          <a:p>
            <a:pPr lvl="1"/>
            <a:r>
              <a:rPr lang="en-GB" dirty="0"/>
              <a:t>Centralize BGP policy</a:t>
            </a:r>
          </a:p>
          <a:p>
            <a:pPr lvl="1"/>
            <a:r>
              <a:rPr lang="en-GB" dirty="0"/>
              <a:t>VPN provisioning and stitching</a:t>
            </a:r>
          </a:p>
          <a:p>
            <a:r>
              <a:rPr lang="en-GB" dirty="0"/>
              <a:t>Advanced BGP uses</a:t>
            </a:r>
          </a:p>
          <a:p>
            <a:pPr lvl="1"/>
            <a:r>
              <a:rPr lang="en-GB" dirty="0"/>
              <a:t>Service chaining (requires protocol updates)</a:t>
            </a:r>
          </a:p>
          <a:p>
            <a:pPr lvl="1"/>
            <a:r>
              <a:rPr lang="en-GB" dirty="0"/>
              <a:t>Route </a:t>
            </a:r>
            <a:r>
              <a:rPr lang="en-GB" dirty="0" smtClean="0"/>
              <a:t>manipulation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2313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I2RS – What work is Needed?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1107480"/>
            <a:ext cx="8229600" cy="5037826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Architecture</a:t>
            </a:r>
          </a:p>
          <a:p>
            <a:pPr lvl="1"/>
            <a:r>
              <a:rPr lang="en-GB" dirty="0" smtClean="0"/>
              <a:t>Now a working group draft</a:t>
            </a:r>
          </a:p>
          <a:p>
            <a:r>
              <a:rPr lang="en-GB" dirty="0" smtClean="0"/>
              <a:t>Use Cases</a:t>
            </a:r>
          </a:p>
          <a:p>
            <a:pPr lvl="1"/>
            <a:r>
              <a:rPr lang="en-GB" dirty="0" smtClean="0"/>
              <a:t>Converging on some key cases</a:t>
            </a:r>
          </a:p>
          <a:p>
            <a:r>
              <a:rPr lang="en-GB" dirty="0" smtClean="0"/>
              <a:t>Information Models</a:t>
            </a:r>
          </a:p>
          <a:p>
            <a:pPr lvl="1"/>
            <a:r>
              <a:rPr lang="en-GB" dirty="0" smtClean="0"/>
              <a:t>Work well progressed on RIB information model</a:t>
            </a:r>
          </a:p>
          <a:p>
            <a:r>
              <a:rPr lang="en-GB" dirty="0" smtClean="0"/>
              <a:t>Requirements</a:t>
            </a:r>
          </a:p>
          <a:p>
            <a:pPr lvl="1"/>
            <a:r>
              <a:rPr lang="en-GB" dirty="0" smtClean="0"/>
              <a:t>Requirements for Data Encoding Language(s)</a:t>
            </a:r>
          </a:p>
          <a:p>
            <a:pPr lvl="2"/>
            <a:r>
              <a:rPr lang="en-GB" dirty="0" err="1" smtClean="0"/>
              <a:t>Parsable</a:t>
            </a:r>
            <a:r>
              <a:rPr lang="en-GB" dirty="0" smtClean="0"/>
              <a:t>, extensible, recursion, programmable</a:t>
            </a:r>
          </a:p>
          <a:p>
            <a:pPr lvl="1"/>
            <a:r>
              <a:rPr lang="en-GB" dirty="0" smtClean="0"/>
              <a:t>Requirements for Data Exchange Protocol(s)</a:t>
            </a:r>
          </a:p>
          <a:p>
            <a:pPr lvl="2"/>
            <a:r>
              <a:rPr lang="en-GB" dirty="0" smtClean="0"/>
              <a:t>Non-blocking transactions, stateless, duplex, multi-channel</a:t>
            </a:r>
          </a:p>
          <a:p>
            <a:r>
              <a:rPr lang="en-GB" dirty="0" smtClean="0"/>
              <a:t>Protocol Choices and Extensions</a:t>
            </a:r>
          </a:p>
          <a:p>
            <a:pPr lvl="1"/>
            <a:r>
              <a:rPr lang="en-GB" dirty="0" smtClean="0"/>
              <a:t>Encoding candidates YANG, XML, </a:t>
            </a:r>
            <a:r>
              <a:rPr lang="en-GB" dirty="0" err="1" smtClean="0"/>
              <a:t>ForCES</a:t>
            </a:r>
            <a:r>
              <a:rPr lang="en-GB" dirty="0" smtClean="0"/>
              <a:t> schema, JSON, SMI</a:t>
            </a:r>
          </a:p>
          <a:p>
            <a:pPr lvl="1"/>
            <a:r>
              <a:rPr lang="en-GB" dirty="0" smtClean="0"/>
              <a:t>Protocol candidates </a:t>
            </a:r>
            <a:r>
              <a:rPr lang="en-GB" dirty="0" err="1" smtClean="0"/>
              <a:t>Netconf</a:t>
            </a:r>
            <a:r>
              <a:rPr lang="en-GB" dirty="0" smtClean="0"/>
              <a:t>, XMPP, HTTP, COAP, </a:t>
            </a:r>
            <a:r>
              <a:rPr lang="en-GB" dirty="0" err="1" smtClean="0"/>
              <a:t>ForCES</a:t>
            </a:r>
            <a:r>
              <a:rPr lang="en-GB" dirty="0" smtClean="0"/>
              <a:t>, IPFIX</a:t>
            </a:r>
          </a:p>
          <a:p>
            <a:pPr lvl="1"/>
            <a:r>
              <a:rPr lang="en-GB" dirty="0" smtClean="0"/>
              <a:t>Work to be done in the appropriate working group</a:t>
            </a:r>
          </a:p>
          <a:p>
            <a:r>
              <a:rPr lang="en-GB" dirty="0" smtClean="0"/>
              <a:t>Data Models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7547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1302"/>
            <a:ext cx="6284912" cy="981634"/>
          </a:xfrm>
        </p:spPr>
        <p:txBody>
          <a:bodyPr>
            <a:noAutofit/>
          </a:bodyPr>
          <a:lstStyle/>
          <a:p>
            <a:pPr marL="419100" indent="-419100" algn="ctr">
              <a:spcAft>
                <a:spcPts val="1400"/>
              </a:spcAft>
            </a:pPr>
            <a:r>
              <a:rPr lang="en-US" sz="3200" dirty="0" smtClean="0"/>
              <a:t>Source Routing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7564396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Source Routing – An Overloaded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IP Source Routing</a:t>
            </a:r>
          </a:p>
          <a:p>
            <a:pPr lvl="1"/>
            <a:r>
              <a:rPr lang="en-GB" dirty="0" smtClean="0"/>
              <a:t>A list of IP hops to traverse</a:t>
            </a:r>
          </a:p>
          <a:p>
            <a:pPr lvl="1"/>
            <a:r>
              <a:rPr lang="en-GB" dirty="0" smtClean="0"/>
              <a:t>IPv4 Options for Loose and Strict Source Routes</a:t>
            </a:r>
          </a:p>
          <a:p>
            <a:pPr lvl="2"/>
            <a:r>
              <a:rPr lang="en-GB" dirty="0" smtClean="0"/>
              <a:t>Only 9 hops, don’t cross AS boundaries, not used</a:t>
            </a:r>
          </a:p>
          <a:p>
            <a:pPr lvl="1"/>
            <a:r>
              <a:rPr lang="en-GB" dirty="0" smtClean="0"/>
              <a:t>IPv6 Source Route</a:t>
            </a:r>
          </a:p>
          <a:p>
            <a:pPr lvl="2"/>
            <a:r>
              <a:rPr lang="en-GB" dirty="0" smtClean="0"/>
              <a:t>Deprecated!</a:t>
            </a:r>
          </a:p>
          <a:p>
            <a:r>
              <a:rPr lang="en-GB" dirty="0" smtClean="0"/>
              <a:t>Source-aware Routing</a:t>
            </a:r>
          </a:p>
          <a:p>
            <a:pPr lvl="1"/>
            <a:r>
              <a:rPr lang="en-GB" dirty="0" smtClean="0"/>
              <a:t>Hop-by-hop routing decisions take account of source as well as destination</a:t>
            </a:r>
          </a:p>
          <a:p>
            <a:pPr lvl="1"/>
            <a:r>
              <a:rPr lang="en-GB" dirty="0" smtClean="0"/>
              <a:t>A form of policy-based routing</a:t>
            </a:r>
          </a:p>
          <a:p>
            <a:r>
              <a:rPr lang="en-GB" dirty="0" smtClean="0"/>
              <a:t>Source-based Classification to a Tunnel</a:t>
            </a:r>
          </a:p>
          <a:p>
            <a:pPr lvl="1"/>
            <a:r>
              <a:rPr lang="en-GB" dirty="0" smtClean="0"/>
              <a:t>A concept applying to any tunnelling and especially MPLS</a:t>
            </a:r>
          </a:p>
          <a:p>
            <a:pPr lvl="1"/>
            <a:r>
              <a:rPr lang="en-GB" dirty="0" smtClean="0"/>
              <a:t>Packets are labelled and then follow an LSP</a:t>
            </a:r>
          </a:p>
          <a:p>
            <a:r>
              <a:rPr lang="en-GB" dirty="0" smtClean="0"/>
              <a:t>Explicit Routing</a:t>
            </a:r>
          </a:p>
          <a:p>
            <a:pPr lvl="1"/>
            <a:r>
              <a:rPr lang="en-GB" dirty="0" smtClean="0"/>
              <a:t>A term usually associated with MPLS-TE path establishment</a:t>
            </a:r>
          </a:p>
          <a:p>
            <a:pPr lvl="1"/>
            <a:r>
              <a:rPr lang="en-GB" dirty="0" smtClean="0"/>
              <a:t>Packets follow the path of a pinned LSP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69305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 Routing – IGP Labels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1689437"/>
            <a:ext cx="4246024" cy="4776206"/>
          </a:xfrm>
        </p:spPr>
        <p:txBody>
          <a:bodyPr>
            <a:normAutofit/>
          </a:bodyPr>
          <a:lstStyle/>
          <a:p>
            <a:r>
              <a:rPr lang="en-US" dirty="0" smtClean="0"/>
              <a:t>Suppose:</a:t>
            </a:r>
          </a:p>
          <a:p>
            <a:pPr lvl="1"/>
            <a:r>
              <a:rPr lang="en-US" dirty="0" smtClean="0"/>
              <a:t>Every </a:t>
            </a:r>
            <a:r>
              <a:rPr lang="en-US" dirty="0" smtClean="0"/>
              <a:t>router in a IGP domain creates 1-hop LSPs to its </a:t>
            </a:r>
            <a:r>
              <a:rPr lang="en-US" dirty="0"/>
              <a:t>I</a:t>
            </a:r>
            <a:r>
              <a:rPr lang="en-US" dirty="0" smtClean="0"/>
              <a:t>GP neighbors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/>
              <a:t>each such neighbor advertise </a:t>
            </a:r>
            <a:r>
              <a:rPr lang="en-US" dirty="0" smtClean="0"/>
              <a:t>the label in </a:t>
            </a:r>
            <a:r>
              <a:rPr lang="en-US" dirty="0"/>
              <a:t>the </a:t>
            </a:r>
            <a:r>
              <a:rPr lang="en-US" dirty="0" smtClean="0"/>
              <a:t>IGP</a:t>
            </a:r>
          </a:p>
          <a:p>
            <a:pPr lvl="1"/>
            <a:r>
              <a:rPr lang="en-US" dirty="0" smtClean="0"/>
              <a:t>Flood </a:t>
            </a:r>
            <a:r>
              <a:rPr lang="en-US" dirty="0"/>
              <a:t>to everyone in the IGP domain the label used by the LSP terminating at the neighbor (as well as the identity of the </a:t>
            </a:r>
            <a:r>
              <a:rPr lang="en-US" dirty="0" smtClean="0"/>
              <a:t>neighbor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Label effectively identifies a neighbor or even an interface</a:t>
            </a:r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8672" y="1385047"/>
            <a:ext cx="4855808" cy="4215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2347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IGP Labels - Consequences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0916" y="1237129"/>
            <a:ext cx="8229600" cy="4719171"/>
          </a:xfrm>
          <a:prstGeom prst="rect">
            <a:avLst/>
          </a:prstGeom>
        </p:spPr>
        <p:txBody>
          <a:bodyPr vert="horz" lIns="0" tIns="45720" rIns="91440" bIns="45720" rtlCol="0">
            <a:normAutofit fontScale="92500"/>
          </a:bodyPr>
          <a:lstStyle>
            <a:lvl1pPr marL="112713" indent="-112713" algn="l" defTabSz="914400" rtl="0" eaLnBrk="1" latinLnBrk="0" hangingPunct="1">
              <a:spcBef>
                <a:spcPts val="800"/>
              </a:spcBef>
              <a:spcAft>
                <a:spcPts val="400"/>
              </a:spcAft>
              <a:buClr>
                <a:schemeClr val="tx1"/>
              </a:buClr>
              <a:buSzPct val="25000"/>
              <a:buFont typeface="Arial" pitchFamily="34" charset="0"/>
              <a:buChar char=" "/>
              <a:defRPr lang="en-US" sz="22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569913" indent="-225425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SzPct val="90000"/>
              <a:buFont typeface="Wingdings" pitchFamily="2" charset="2"/>
              <a:buChar char="§"/>
              <a:defRPr lang="en-US" sz="20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854075" indent="-223838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SzPct val="96000"/>
              <a:buFont typeface="Wingdings" pitchFamily="2" charset="2"/>
              <a:buChar char="§"/>
              <a:defRPr lang="en-US" sz="18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147763" indent="-233363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Font typeface="Arial" pitchFamily="34" charset="0"/>
              <a:buChar char="–"/>
              <a:defRPr lang="en-US" sz="16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431925" indent="-173038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Font typeface="Arial" pitchFamily="34" charset="0"/>
              <a:buChar char="-"/>
              <a:defRPr lang="en-US" sz="16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A source node can impose a path by using a label stack</a:t>
            </a:r>
          </a:p>
          <a:p>
            <a:r>
              <a:rPr lang="en-US" dirty="0" smtClean="0"/>
              <a:t>Can be used to describe an arbitrary number of paths in the network</a:t>
            </a:r>
          </a:p>
          <a:p>
            <a:r>
              <a:rPr lang="en-US" dirty="0" smtClean="0"/>
              <a:t>Potential uses</a:t>
            </a:r>
          </a:p>
          <a:p>
            <a:pPr lvl="1"/>
            <a:r>
              <a:rPr lang="en-US" dirty="0" smtClean="0"/>
              <a:t>Per-micro-flow traffic engineering</a:t>
            </a:r>
          </a:p>
          <a:p>
            <a:pPr lvl="1"/>
            <a:r>
              <a:rPr lang="en-US" dirty="0" smtClean="0"/>
              <a:t>Signaling-free (state-free) traffic engineering</a:t>
            </a:r>
          </a:p>
          <a:p>
            <a:pPr lvl="1"/>
            <a:r>
              <a:rPr lang="en-US" dirty="0" smtClean="0"/>
              <a:t>Fast reroute</a:t>
            </a:r>
          </a:p>
          <a:p>
            <a:pPr lvl="1"/>
            <a:r>
              <a:rPr lang="en-US" dirty="0" smtClean="0"/>
              <a:t>Directed OAM</a:t>
            </a:r>
            <a:endParaRPr lang="en-US" dirty="0" smtClean="0"/>
          </a:p>
          <a:p>
            <a:r>
              <a:rPr lang="en-US" dirty="0" smtClean="0"/>
              <a:t>Concerns and limitations</a:t>
            </a:r>
          </a:p>
          <a:p>
            <a:pPr lvl="1"/>
            <a:r>
              <a:rPr lang="en-US" dirty="0" smtClean="0"/>
              <a:t>How big is the label stack?</a:t>
            </a:r>
          </a:p>
          <a:p>
            <a:pPr lvl="1"/>
            <a:r>
              <a:rPr lang="en-US" dirty="0" smtClean="0"/>
              <a:t>Interaction with special-purpose labels?</a:t>
            </a:r>
          </a:p>
          <a:p>
            <a:pPr lvl="1"/>
            <a:r>
              <a:rPr lang="en-US" dirty="0" smtClean="0"/>
              <a:t>Path computation requirements?</a:t>
            </a:r>
          </a:p>
          <a:p>
            <a:r>
              <a:rPr lang="en-US" dirty="0"/>
              <a:t>No change to the data </a:t>
            </a:r>
            <a:r>
              <a:rPr lang="en-US" dirty="0" smtClean="0"/>
              <a:t>plane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7248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56032"/>
            <a:ext cx="8220456" cy="510450"/>
          </a:xfrm>
        </p:spPr>
        <p:txBody>
          <a:bodyPr/>
          <a:lstStyle/>
          <a:p>
            <a:r>
              <a:rPr lang="en-US" dirty="0" smtClean="0"/>
              <a:t>IGP Labels : EXAMPLE</a:t>
            </a:r>
            <a:r>
              <a:rPr lang="en-US" dirty="0"/>
              <a:t> </a:t>
            </a:r>
            <a:r>
              <a:rPr lang="en-US" dirty="0" smtClean="0"/>
              <a:t>For</a:t>
            </a:r>
            <a:r>
              <a:rPr lang="en-US" dirty="0" smtClean="0"/>
              <a:t> </a:t>
            </a:r>
            <a:r>
              <a:rPr lang="en-US" dirty="0" smtClean="0"/>
              <a:t>EXPLICIT paths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0"/>
          </p:nvPr>
        </p:nvPicPr>
        <p:blipFill>
          <a:blip r:embed="rId2"/>
          <a:srcRect l="-2282" r="-2282"/>
          <a:stretch>
            <a:fillRect/>
          </a:stretch>
        </p:blipFill>
        <p:spPr>
          <a:xfrm>
            <a:off x="-232319" y="726141"/>
            <a:ext cx="9555805" cy="5634318"/>
          </a:xfrm>
        </p:spPr>
      </p:pic>
    </p:spTree>
    <p:extLst>
      <p:ext uri="{BB962C8B-B14F-4D97-AF65-F5344CB8AC3E}">
        <p14:creationId xmlns:p14="http://schemas.microsoft.com/office/powerpoint/2010/main" val="9560075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Source Routing – TUNNELS AS LABELS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366616" y="1183341"/>
            <a:ext cx="8229600" cy="4803391"/>
          </a:xfrm>
        </p:spPr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US" sz="2400" dirty="0"/>
              <a:t>Existing LSPs become “hops</a:t>
            </a:r>
            <a:r>
              <a:rPr lang="en-US" sz="2400" dirty="0" smtClean="0"/>
              <a:t>”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LDP or RSVP LSPs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2400" dirty="0"/>
              <a:t>IGP en-queues LSP tail end routes into tunnel </a:t>
            </a:r>
            <a:r>
              <a:rPr lang="en-US" sz="2400" dirty="0" smtClean="0"/>
              <a:t>RIBs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I.e., the tunnel provides a forwarding adjacency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Third-party </a:t>
            </a:r>
            <a:r>
              <a:rPr lang="en-US" sz="2400" dirty="0"/>
              <a:t>next hop gets set to originating router transport loopback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/>
              <a:t>Label stack construction </a:t>
            </a:r>
            <a:endParaRPr lang="en-US" sz="2400" dirty="0" smtClean="0"/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At the head end is a sequence of “hops”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Is expanded as part of route resolution</a:t>
            </a:r>
          </a:p>
        </p:txBody>
      </p:sp>
    </p:spTree>
    <p:extLst>
      <p:ext uri="{BB962C8B-B14F-4D97-AF65-F5344CB8AC3E}">
        <p14:creationId xmlns:p14="http://schemas.microsoft.com/office/powerpoint/2010/main" val="266124320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Tunnels As Labels - Example</a:t>
            </a:r>
            <a:endParaRPr lang="en-GB" dirty="0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sz="quarter" idx="10"/>
          </p:nvPr>
        </p:nvPicPr>
        <p:blipFill>
          <a:blip r:embed="rId2"/>
          <a:srcRect t="-1384" b="-1384"/>
          <a:stretch>
            <a:fillRect/>
          </a:stretch>
        </p:blipFill>
        <p:spPr>
          <a:xfrm>
            <a:off x="366616" y="1134374"/>
            <a:ext cx="8229600" cy="4852358"/>
          </a:xfrm>
        </p:spPr>
      </p:pic>
      <p:sp>
        <p:nvSpPr>
          <p:cNvPr id="5" name="Rectangle 4"/>
          <p:cNvSpPr/>
          <p:nvPr/>
        </p:nvSpPr>
        <p:spPr>
          <a:xfrm>
            <a:off x="7288306" y="2635624"/>
            <a:ext cx="484094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234516" y="2569894"/>
            <a:ext cx="7261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FF0000"/>
                </a:solidFill>
              </a:rPr>
              <a:t>LDP</a:t>
            </a:r>
            <a:endParaRPr lang="en-GB" sz="1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69894" y="2635624"/>
            <a:ext cx="376518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169894" y="2635623"/>
            <a:ext cx="578224" cy="24204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301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33282" y="2268070"/>
            <a:ext cx="578224" cy="25549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302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1806" y="5836304"/>
            <a:ext cx="578224" cy="242048"/>
          </a:xfrm>
          <a:prstGeom prst="rect">
            <a:avLst/>
          </a:prstGeom>
          <a:solidFill>
            <a:srgbClr val="FFFF00"/>
          </a:solidFill>
          <a:ln w="12700">
            <a:solidFill>
              <a:srgbClr val="29292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301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28068" y="5836024"/>
            <a:ext cx="578224" cy="242048"/>
          </a:xfrm>
          <a:prstGeom prst="rect">
            <a:avLst/>
          </a:prstGeom>
          <a:solidFill>
            <a:srgbClr val="FFFF00"/>
          </a:solidFill>
          <a:ln w="12700">
            <a:solidFill>
              <a:srgbClr val="29292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300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86474" y="5836304"/>
            <a:ext cx="578224" cy="242048"/>
          </a:xfrm>
          <a:prstGeom prst="rect">
            <a:avLst/>
          </a:prstGeom>
          <a:solidFill>
            <a:srgbClr val="FFFF00"/>
          </a:solidFill>
          <a:ln w="12700">
            <a:solidFill>
              <a:srgbClr val="29292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302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67494" y="5836304"/>
            <a:ext cx="578224" cy="242047"/>
          </a:xfrm>
          <a:prstGeom prst="rect">
            <a:avLst/>
          </a:prstGeom>
          <a:solidFill>
            <a:srgbClr val="FF0000"/>
          </a:solidFill>
          <a:ln w="12700">
            <a:solidFill>
              <a:srgbClr val="29292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200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47119" y="5836304"/>
            <a:ext cx="578224" cy="242330"/>
          </a:xfrm>
          <a:prstGeom prst="rect">
            <a:avLst/>
          </a:prstGeom>
          <a:solidFill>
            <a:srgbClr val="FF0000"/>
          </a:solidFill>
          <a:ln w="12700">
            <a:solidFill>
              <a:srgbClr val="29292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1</a:t>
            </a:r>
            <a:r>
              <a:rPr lang="en-GB" sz="1400" b="1" dirty="0" smtClean="0">
                <a:solidFill>
                  <a:schemeClr val="bg1"/>
                </a:solidFill>
              </a:rPr>
              <a:t>00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21423" y="5800167"/>
            <a:ext cx="23263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Example Label Stack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02335333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Tunnels as Labels - Consequences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0916" y="1237129"/>
            <a:ext cx="8229600" cy="4719171"/>
          </a:xfrm>
          <a:prstGeom prst="rect">
            <a:avLst/>
          </a:prstGeom>
        </p:spPr>
        <p:txBody>
          <a:bodyPr vert="horz" lIns="0" tIns="45720" rIns="91440" bIns="45720" rtlCol="0">
            <a:normAutofit fontScale="92500" lnSpcReduction="20000"/>
          </a:bodyPr>
          <a:lstStyle>
            <a:lvl1pPr marL="112713" indent="-112713" algn="l" defTabSz="914400" rtl="0" eaLnBrk="1" latinLnBrk="0" hangingPunct="1">
              <a:spcBef>
                <a:spcPts val="800"/>
              </a:spcBef>
              <a:spcAft>
                <a:spcPts val="400"/>
              </a:spcAft>
              <a:buClr>
                <a:schemeClr val="tx1"/>
              </a:buClr>
              <a:buSzPct val="25000"/>
              <a:buFont typeface="Arial" pitchFamily="34" charset="0"/>
              <a:buChar char=" "/>
              <a:defRPr lang="en-US" sz="22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569913" indent="-225425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SzPct val="90000"/>
              <a:buFont typeface="Wingdings" pitchFamily="2" charset="2"/>
              <a:buChar char="§"/>
              <a:defRPr lang="en-US" sz="20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854075" indent="-223838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SzPct val="96000"/>
              <a:buFont typeface="Wingdings" pitchFamily="2" charset="2"/>
              <a:buChar char="§"/>
              <a:defRPr lang="en-US" sz="18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147763" indent="-233363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Font typeface="Arial" pitchFamily="34" charset="0"/>
              <a:buChar char="–"/>
              <a:defRPr lang="en-US" sz="16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431925" indent="-173038" algn="l" defTabSz="914400" rtl="0" eaLnBrk="1" latinLnBrk="0" hangingPunct="1">
              <a:spcBef>
                <a:spcPts val="0"/>
              </a:spcBef>
              <a:spcAft>
                <a:spcPts val="500"/>
              </a:spcAft>
              <a:buClr>
                <a:schemeClr val="tx1"/>
              </a:buClr>
              <a:buFont typeface="Arial" pitchFamily="34" charset="0"/>
              <a:buChar char="-"/>
              <a:defRPr lang="en-US" sz="1600" kern="1200" baseline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A source node can impose a path that includes LSPs</a:t>
            </a:r>
          </a:p>
          <a:p>
            <a:r>
              <a:rPr lang="en-US" dirty="0" smtClean="0"/>
              <a:t>Can be used to stitch together different types of LSP</a:t>
            </a:r>
          </a:p>
          <a:p>
            <a:r>
              <a:rPr lang="en-US" dirty="0" smtClean="0"/>
              <a:t>Potential uses</a:t>
            </a:r>
          </a:p>
          <a:p>
            <a:pPr lvl="1"/>
            <a:r>
              <a:rPr lang="en-US" dirty="0" smtClean="0"/>
              <a:t>“Seamless MPLS”</a:t>
            </a:r>
          </a:p>
          <a:p>
            <a:pPr lvl="2"/>
            <a:r>
              <a:rPr lang="en-US" dirty="0" smtClean="0"/>
              <a:t>Extend MPLS to the edge</a:t>
            </a:r>
          </a:p>
          <a:p>
            <a:pPr lvl="1"/>
            <a:r>
              <a:rPr lang="en-US" dirty="0" smtClean="0"/>
              <a:t>Reduce label stack size on long paths</a:t>
            </a:r>
          </a:p>
          <a:p>
            <a:pPr lvl="1"/>
            <a:r>
              <a:rPr lang="en-US" dirty="0" smtClean="0"/>
              <a:t>Distribute responsibility for path computation</a:t>
            </a:r>
          </a:p>
          <a:p>
            <a:pPr lvl="1"/>
            <a:r>
              <a:rPr lang="en-US" dirty="0" smtClean="0"/>
              <a:t>Fast reroute and pre-planned path segments</a:t>
            </a:r>
          </a:p>
          <a:p>
            <a:pPr lvl="1"/>
            <a:r>
              <a:rPr lang="en-US" dirty="0" smtClean="0"/>
              <a:t>Even IGP reachable label paths can be represented</a:t>
            </a:r>
          </a:p>
          <a:p>
            <a:pPr lvl="2"/>
            <a:r>
              <a:rPr lang="en-US" dirty="0" smtClean="0"/>
              <a:t>Models VPNs and BGP reachability</a:t>
            </a:r>
          </a:p>
          <a:p>
            <a:r>
              <a:rPr lang="en-US" dirty="0" smtClean="0"/>
              <a:t>Concerns and limitations</a:t>
            </a:r>
          </a:p>
          <a:p>
            <a:pPr lvl="1"/>
            <a:r>
              <a:rPr lang="en-US" dirty="0" smtClean="0"/>
              <a:t>More complex additions to IGPs or BGP</a:t>
            </a:r>
          </a:p>
          <a:p>
            <a:pPr lvl="1"/>
            <a:r>
              <a:rPr lang="en-US" dirty="0" smtClean="0"/>
              <a:t>More complex management/debug</a:t>
            </a:r>
          </a:p>
          <a:p>
            <a:r>
              <a:rPr lang="en-US" dirty="0" smtClean="0"/>
              <a:t>No change to the data plane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9221604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Source Routing – What is the IETF Doing?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It is really early stages in the IETF for source routing</a:t>
            </a:r>
          </a:p>
          <a:p>
            <a:pPr lvl="1"/>
            <a:r>
              <a:rPr lang="en-GB" dirty="0" smtClean="0"/>
              <a:t>A bunch of drafts from Cisco and Juniper</a:t>
            </a:r>
          </a:p>
          <a:p>
            <a:pPr lvl="1"/>
            <a:r>
              <a:rPr lang="en-GB" dirty="0" smtClean="0"/>
              <a:t>Lots of interest from service providers</a:t>
            </a:r>
          </a:p>
          <a:p>
            <a:r>
              <a:rPr lang="en-GB" dirty="0" smtClean="0"/>
              <a:t>Held a BoF at IETF-87 on “segment routing” called STATUS</a:t>
            </a:r>
          </a:p>
          <a:p>
            <a:pPr lvl="1"/>
            <a:r>
              <a:rPr lang="en-GB" dirty="0" smtClean="0"/>
              <a:t>Lots of enthusiasm</a:t>
            </a:r>
          </a:p>
          <a:p>
            <a:pPr lvl="1"/>
            <a:r>
              <a:rPr lang="en-GB" dirty="0" smtClean="0"/>
              <a:t>Some oceans were boiled</a:t>
            </a:r>
          </a:p>
          <a:p>
            <a:r>
              <a:rPr lang="en-GB" dirty="0" smtClean="0"/>
              <a:t>The STATUS email list is active</a:t>
            </a:r>
          </a:p>
          <a:p>
            <a:pPr lvl="1"/>
            <a:r>
              <a:rPr lang="en-GB" dirty="0" smtClean="0"/>
              <a:t>Discussing drafts and technology</a:t>
            </a:r>
          </a:p>
          <a:p>
            <a:pPr lvl="1"/>
            <a:r>
              <a:rPr lang="en-GB" dirty="0" smtClean="0"/>
              <a:t>Trying to focus towards a working group</a:t>
            </a:r>
          </a:p>
          <a:p>
            <a:r>
              <a:rPr lang="en-GB" dirty="0" smtClean="0"/>
              <a:t>Likely to meet at IETF-88 as a BoF or a Working Group</a:t>
            </a:r>
          </a:p>
          <a:p>
            <a:pPr lvl="1"/>
            <a:r>
              <a:rPr lang="en-GB" dirty="0" smtClean="0"/>
              <a:t>Scoped to architecture and use cases?</a:t>
            </a:r>
          </a:p>
          <a:p>
            <a:pPr lvl="1"/>
            <a:r>
              <a:rPr lang="en-GB" dirty="0" smtClean="0"/>
              <a:t>Technology independent?</a:t>
            </a:r>
          </a:p>
          <a:p>
            <a:pPr lvl="1"/>
            <a:r>
              <a:rPr lang="en-GB" dirty="0" smtClean="0"/>
              <a:t>IPv6 in or out of scope?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96109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1302"/>
            <a:ext cx="6284912" cy="981634"/>
          </a:xfrm>
        </p:spPr>
        <p:txBody>
          <a:bodyPr>
            <a:noAutofit/>
          </a:bodyPr>
          <a:lstStyle/>
          <a:p>
            <a:pPr marL="419100" indent="-419100" algn="ctr">
              <a:spcAft>
                <a:spcPts val="1400"/>
              </a:spcAft>
            </a:pPr>
            <a:r>
              <a:rPr lang="en-US" sz="3200" dirty="0" smtClean="0"/>
              <a:t>Service Chaining</a:t>
            </a:r>
            <a:br>
              <a:rPr lang="en-US" sz="3200" dirty="0" smtClean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7564396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Service Chaining – Problem Statement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1008529"/>
            <a:ext cx="8229600" cy="525629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Today’s workloads consist of multi-tiered applications</a:t>
            </a:r>
            <a:endParaRPr lang="en-GB" dirty="0" smtClean="0"/>
          </a:p>
          <a:p>
            <a:pPr lvl="1"/>
            <a:r>
              <a:rPr lang="en-GB" dirty="0" smtClean="0"/>
              <a:t>Multiple </a:t>
            </a:r>
            <a:r>
              <a:rPr lang="en-GB" dirty="0"/>
              <a:t>distributed entities (e.g., Web server, load balancers, data base servers, etc.) cooperate to provide a service </a:t>
            </a:r>
          </a:p>
          <a:p>
            <a:r>
              <a:rPr lang="en-GB" dirty="0" smtClean="0"/>
              <a:t>Individual </a:t>
            </a:r>
            <a:r>
              <a:rPr lang="en-GB" dirty="0"/>
              <a:t>workload components communicate with each other in carefully defined ways </a:t>
            </a:r>
          </a:p>
          <a:p>
            <a:pPr lvl="1"/>
            <a:r>
              <a:rPr lang="en-GB" dirty="0" smtClean="0"/>
              <a:t>Traffic </a:t>
            </a:r>
            <a:r>
              <a:rPr lang="en-GB" dirty="0"/>
              <a:t>between components </a:t>
            </a:r>
            <a:r>
              <a:rPr lang="en-GB" dirty="0" smtClean="0"/>
              <a:t>is required </a:t>
            </a:r>
            <a:r>
              <a:rPr lang="en-GB" dirty="0"/>
              <a:t>(by policy) to flow through specialized network services (e.g., firewalls, IDS, etc.) </a:t>
            </a:r>
          </a:p>
          <a:p>
            <a:pPr lvl="1"/>
            <a:r>
              <a:rPr lang="en-GB" dirty="0" smtClean="0"/>
              <a:t>Resultant </a:t>
            </a:r>
            <a:r>
              <a:rPr lang="en-GB" dirty="0"/>
              <a:t>communication flows </a:t>
            </a:r>
            <a:r>
              <a:rPr lang="en-GB" dirty="0" smtClean="0"/>
              <a:t>are modelled </a:t>
            </a:r>
            <a:r>
              <a:rPr lang="en-GB" dirty="0"/>
              <a:t>as </a:t>
            </a:r>
            <a:r>
              <a:rPr lang="en-GB" dirty="0" smtClean="0"/>
              <a:t>“service chains” </a:t>
            </a:r>
            <a:endParaRPr lang="en-GB" dirty="0"/>
          </a:p>
          <a:p>
            <a:r>
              <a:rPr lang="en-GB" dirty="0" smtClean="0"/>
              <a:t>Today</a:t>
            </a:r>
            <a:r>
              <a:rPr lang="en-GB" dirty="0"/>
              <a:t>, steering of traffic between services within a service </a:t>
            </a:r>
            <a:r>
              <a:rPr lang="en-GB" dirty="0" smtClean="0"/>
              <a:t>chain is  </a:t>
            </a:r>
            <a:r>
              <a:rPr lang="en-GB" dirty="0"/>
              <a:t>achieved via L2/L3 data plane forwarding </a:t>
            </a:r>
          </a:p>
          <a:p>
            <a:pPr lvl="1"/>
            <a:r>
              <a:rPr lang="en-GB" dirty="0" smtClean="0"/>
              <a:t>Complex </a:t>
            </a:r>
            <a:r>
              <a:rPr lang="en-GB" dirty="0"/>
              <a:t>and difficult to </a:t>
            </a:r>
            <a:r>
              <a:rPr lang="en-GB" dirty="0" smtClean="0"/>
              <a:t>automate</a:t>
            </a:r>
          </a:p>
          <a:p>
            <a:pPr lvl="1"/>
            <a:r>
              <a:rPr lang="en-GB" dirty="0" smtClean="0"/>
              <a:t>Predicted scaling challenges</a:t>
            </a:r>
            <a:endParaRPr lang="en-GB" dirty="0"/>
          </a:p>
          <a:p>
            <a:r>
              <a:rPr lang="en-GB" dirty="0" smtClean="0"/>
              <a:t>Current </a:t>
            </a:r>
            <a:r>
              <a:rPr lang="en-GB" dirty="0"/>
              <a:t>network service deployment models are generally static, hard to manipulate (create, move, destroy</a:t>
            </a:r>
            <a:r>
              <a:rPr lang="en-GB" dirty="0" smtClean="0"/>
              <a:t>)</a:t>
            </a:r>
          </a:p>
          <a:p>
            <a:r>
              <a:rPr lang="en-GB" dirty="0" smtClean="0"/>
              <a:t>Currently no (efficient) </a:t>
            </a:r>
            <a:r>
              <a:rPr lang="en-GB" dirty="0"/>
              <a:t>way to share information between the network and services, or among services </a:t>
            </a:r>
            <a:r>
              <a:rPr lang="en-GB" dirty="0" smtClean="0"/>
              <a:t>in a chain</a:t>
            </a:r>
            <a:endParaRPr lang="en-GB" dirty="0"/>
          </a:p>
          <a:p>
            <a:r>
              <a:rPr lang="en-GB" dirty="0" smtClean="0"/>
              <a:t>Virtual </a:t>
            </a:r>
            <a:r>
              <a:rPr lang="en-GB" dirty="0"/>
              <a:t>platforms require </a:t>
            </a:r>
            <a:r>
              <a:rPr lang="en-GB" dirty="0" smtClean="0"/>
              <a:t>an </a:t>
            </a:r>
            <a:r>
              <a:rPr lang="en-GB" dirty="0"/>
              <a:t>agile service insertion model </a:t>
            </a:r>
          </a:p>
          <a:p>
            <a:pPr lvl="1"/>
            <a:r>
              <a:rPr lang="en-GB" dirty="0" smtClean="0"/>
              <a:t>With </a:t>
            </a:r>
            <a:r>
              <a:rPr lang="en-GB" dirty="0"/>
              <a:t>horizontal/vertical scaling requirements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44353" y="5957047"/>
            <a:ext cx="37651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 smtClean="0"/>
              <a:t>Source: after </a:t>
            </a:r>
            <a:r>
              <a:rPr lang="en-GB" sz="1400" dirty="0" err="1" smtClean="0"/>
              <a:t>Guichard</a:t>
            </a:r>
            <a:r>
              <a:rPr lang="en-GB" sz="1400" dirty="0" smtClean="0"/>
              <a:t> and Narten (IETF-87)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41386984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847165" y="1427467"/>
            <a:ext cx="7409329" cy="2714227"/>
          </a:xfrm>
          <a:prstGeom prst="cloudCallout">
            <a:avLst>
              <a:gd name="adj1" fmla="val -34469"/>
              <a:gd name="adj2" fmla="val -106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968188" y="3395043"/>
            <a:ext cx="750955" cy="5170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617375" y="3642569"/>
            <a:ext cx="986757" cy="71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Connector 1024"/>
          <p:cNvCxnSpPr/>
          <p:nvPr/>
        </p:nvCxnSpPr>
        <p:spPr>
          <a:xfrm flipV="1">
            <a:off x="4261677" y="3642569"/>
            <a:ext cx="984598" cy="71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9" name="Straight Connector 1028"/>
          <p:cNvCxnSpPr/>
          <p:nvPr/>
        </p:nvCxnSpPr>
        <p:spPr>
          <a:xfrm>
            <a:off x="1719143" y="3368103"/>
            <a:ext cx="898232" cy="2744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Connector 1030"/>
          <p:cNvCxnSpPr/>
          <p:nvPr/>
        </p:nvCxnSpPr>
        <p:spPr>
          <a:xfrm flipV="1">
            <a:off x="3604132" y="3625569"/>
            <a:ext cx="657545" cy="1700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4" name="Straight Connector 1033"/>
          <p:cNvCxnSpPr/>
          <p:nvPr/>
        </p:nvCxnSpPr>
        <p:spPr>
          <a:xfrm flipV="1">
            <a:off x="5840741" y="3395043"/>
            <a:ext cx="652266" cy="2305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6" name="Straight Connector 1035"/>
          <p:cNvCxnSpPr/>
          <p:nvPr/>
        </p:nvCxnSpPr>
        <p:spPr>
          <a:xfrm>
            <a:off x="7494012" y="3116001"/>
            <a:ext cx="628012" cy="40785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8" name="Straight Connector 1037"/>
          <p:cNvCxnSpPr/>
          <p:nvPr/>
        </p:nvCxnSpPr>
        <p:spPr>
          <a:xfrm>
            <a:off x="5246275" y="3606033"/>
            <a:ext cx="59446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Straight Connector 1039"/>
          <p:cNvCxnSpPr/>
          <p:nvPr/>
        </p:nvCxnSpPr>
        <p:spPr>
          <a:xfrm flipV="1">
            <a:off x="6512935" y="3116001"/>
            <a:ext cx="981077" cy="2790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/>
          <p:cNvCxnSpPr/>
          <p:nvPr/>
        </p:nvCxnSpPr>
        <p:spPr>
          <a:xfrm>
            <a:off x="4261677" y="2178424"/>
            <a:ext cx="290152" cy="490680"/>
          </a:xfrm>
          <a:prstGeom prst="line">
            <a:avLst/>
          </a:prstGeom>
          <a:ln w="381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3" name="Straight Connector 1052"/>
          <p:cNvCxnSpPr/>
          <p:nvPr/>
        </p:nvCxnSpPr>
        <p:spPr>
          <a:xfrm>
            <a:off x="4547187" y="2630980"/>
            <a:ext cx="539805" cy="219796"/>
          </a:xfrm>
          <a:prstGeom prst="line">
            <a:avLst/>
          </a:prstGeom>
          <a:ln w="381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5" name="Straight Connector 1054"/>
          <p:cNvCxnSpPr/>
          <p:nvPr/>
        </p:nvCxnSpPr>
        <p:spPr>
          <a:xfrm>
            <a:off x="5086992" y="2850776"/>
            <a:ext cx="159283" cy="791794"/>
          </a:xfrm>
          <a:prstGeom prst="line">
            <a:avLst/>
          </a:prstGeom>
          <a:ln w="381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Service Chaining –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4265497"/>
            <a:ext cx="8229600" cy="1920149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Services provided off-path by physical or virtual service nodes</a:t>
            </a:r>
          </a:p>
          <a:p>
            <a:r>
              <a:rPr lang="en-GB" dirty="0" smtClean="0"/>
              <a:t>Packets diverted through tunnels</a:t>
            </a:r>
          </a:p>
          <a:p>
            <a:pPr lvl="1"/>
            <a:r>
              <a:rPr lang="en-GB" dirty="0" smtClean="0"/>
              <a:t>Return to forwarding path</a:t>
            </a:r>
          </a:p>
          <a:p>
            <a:pPr lvl="2"/>
            <a:r>
              <a:rPr lang="en-GB" dirty="0" smtClean="0"/>
              <a:t>By tunnel</a:t>
            </a:r>
          </a:p>
          <a:p>
            <a:pPr lvl="2"/>
            <a:r>
              <a:rPr lang="en-GB" dirty="0" smtClean="0"/>
              <a:t>Via forwarding</a:t>
            </a:r>
          </a:p>
          <a:p>
            <a:pPr lvl="2"/>
            <a:r>
              <a:rPr lang="en-GB" dirty="0" smtClean="0"/>
              <a:t>After attention by other service nodes</a:t>
            </a:r>
            <a:endParaRPr lang="en-GB" dirty="0"/>
          </a:p>
        </p:txBody>
      </p:sp>
      <p:pic>
        <p:nvPicPr>
          <p:cNvPr id="5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9860" y="3205288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User\AppData\Local\Microsoft\Windows\Temporary Internet Files\Content.IE5\6EWU5ZW4\MC90043163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13" y="3164361"/>
            <a:ext cx="883343" cy="883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AppData\Local\Microsoft\Windows\Temporary Internet Files\Content.IE5\LL5QTAJJ\MC90043157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638" y="3275285"/>
            <a:ext cx="983655" cy="99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097741" y="1801905"/>
            <a:ext cx="388523" cy="38996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849" y="3490483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6264" y="3490483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8415" y="2587126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262" y="2478986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ounded Rectangle 14"/>
          <p:cNvSpPr/>
          <p:nvPr/>
        </p:nvSpPr>
        <p:spPr>
          <a:xfrm>
            <a:off x="2935941" y="1801905"/>
            <a:ext cx="388523" cy="38996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5566" y="2677336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7375" y="2677337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2394" y="3483286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7904" y="2471697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5536" y="2691492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6992" y="3449287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ounded Rectangle 21"/>
          <p:cNvSpPr/>
          <p:nvPr/>
        </p:nvSpPr>
        <p:spPr>
          <a:xfrm>
            <a:off x="3873154" y="1801905"/>
            <a:ext cx="388523" cy="38996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5626552" y="1734048"/>
            <a:ext cx="388523" cy="38996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946206" y="1743404"/>
            <a:ext cx="388523" cy="389965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177" y="2173299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2186" y="3446750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3652" y="3235760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34729" y="2956718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2175" y="2669104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2" name="Freeform 1041"/>
          <p:cNvSpPr/>
          <p:nvPr/>
        </p:nvSpPr>
        <p:spPr>
          <a:xfrm>
            <a:off x="1679026" y="2178424"/>
            <a:ext cx="432162" cy="1183341"/>
          </a:xfrm>
          <a:custGeom>
            <a:avLst/>
            <a:gdLst>
              <a:gd name="connsiteX0" fmla="*/ 28750 w 432162"/>
              <a:gd name="connsiteY0" fmla="*/ 1183341 h 1183341"/>
              <a:gd name="connsiteX1" fmla="*/ 42198 w 432162"/>
              <a:gd name="connsiteY1" fmla="*/ 457200 h 1183341"/>
              <a:gd name="connsiteX2" fmla="*/ 432162 w 432162"/>
              <a:gd name="connsiteY2" fmla="*/ 0 h 1183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2162" h="1183341">
                <a:moveTo>
                  <a:pt x="28750" y="1183341"/>
                </a:moveTo>
                <a:cubicBezTo>
                  <a:pt x="1856" y="918882"/>
                  <a:pt x="-25037" y="654423"/>
                  <a:pt x="42198" y="457200"/>
                </a:cubicBezTo>
                <a:cubicBezTo>
                  <a:pt x="109433" y="259977"/>
                  <a:pt x="270797" y="129988"/>
                  <a:pt x="432162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3" name="Freeform 1042"/>
          <p:cNvSpPr/>
          <p:nvPr/>
        </p:nvSpPr>
        <p:spPr>
          <a:xfrm>
            <a:off x="1734671" y="2191871"/>
            <a:ext cx="537882" cy="1169894"/>
          </a:xfrm>
          <a:custGeom>
            <a:avLst/>
            <a:gdLst>
              <a:gd name="connsiteX0" fmla="*/ 537882 w 537882"/>
              <a:gd name="connsiteY0" fmla="*/ 0 h 1169894"/>
              <a:gd name="connsiteX1" fmla="*/ 430305 w 537882"/>
              <a:gd name="connsiteY1" fmla="*/ 537882 h 1169894"/>
              <a:gd name="connsiteX2" fmla="*/ 0 w 537882"/>
              <a:gd name="connsiteY2" fmla="*/ 1169894 h 116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7882" h="1169894">
                <a:moveTo>
                  <a:pt x="537882" y="0"/>
                </a:moveTo>
                <a:cubicBezTo>
                  <a:pt x="528917" y="171450"/>
                  <a:pt x="519952" y="342900"/>
                  <a:pt x="430305" y="537882"/>
                </a:cubicBezTo>
                <a:cubicBezTo>
                  <a:pt x="340658" y="732864"/>
                  <a:pt x="170329" y="951379"/>
                  <a:pt x="0" y="1169894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4" name="Freeform 1043"/>
          <p:cNvSpPr/>
          <p:nvPr/>
        </p:nvSpPr>
        <p:spPr>
          <a:xfrm>
            <a:off x="2622176" y="2191871"/>
            <a:ext cx="470648" cy="1465729"/>
          </a:xfrm>
          <a:custGeom>
            <a:avLst/>
            <a:gdLst>
              <a:gd name="connsiteX0" fmla="*/ 0 w 470648"/>
              <a:gd name="connsiteY0" fmla="*/ 1465729 h 1465729"/>
              <a:gd name="connsiteX1" fmla="*/ 121024 w 470648"/>
              <a:gd name="connsiteY1" fmla="*/ 672353 h 1465729"/>
              <a:gd name="connsiteX2" fmla="*/ 470648 w 470648"/>
              <a:gd name="connsiteY2" fmla="*/ 0 h 1465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0648" h="1465729">
                <a:moveTo>
                  <a:pt x="0" y="1465729"/>
                </a:moveTo>
                <a:cubicBezTo>
                  <a:pt x="21291" y="1191185"/>
                  <a:pt x="42583" y="916641"/>
                  <a:pt x="121024" y="672353"/>
                </a:cubicBezTo>
                <a:cubicBezTo>
                  <a:pt x="199465" y="428065"/>
                  <a:pt x="335056" y="214032"/>
                  <a:pt x="470648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5" name="Freeform 1044"/>
          <p:cNvSpPr/>
          <p:nvPr/>
        </p:nvSpPr>
        <p:spPr>
          <a:xfrm>
            <a:off x="3200400" y="2205318"/>
            <a:ext cx="403412" cy="1452282"/>
          </a:xfrm>
          <a:custGeom>
            <a:avLst/>
            <a:gdLst>
              <a:gd name="connsiteX0" fmla="*/ 0 w 403412"/>
              <a:gd name="connsiteY0" fmla="*/ 0 h 1452282"/>
              <a:gd name="connsiteX1" fmla="*/ 228600 w 403412"/>
              <a:gd name="connsiteY1" fmla="*/ 618564 h 1452282"/>
              <a:gd name="connsiteX2" fmla="*/ 403412 w 403412"/>
              <a:gd name="connsiteY2" fmla="*/ 1452282 h 1452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03412" h="1452282">
                <a:moveTo>
                  <a:pt x="0" y="0"/>
                </a:moveTo>
                <a:cubicBezTo>
                  <a:pt x="80682" y="188258"/>
                  <a:pt x="161365" y="376517"/>
                  <a:pt x="228600" y="618564"/>
                </a:cubicBezTo>
                <a:cubicBezTo>
                  <a:pt x="295835" y="860611"/>
                  <a:pt x="349623" y="1156446"/>
                  <a:pt x="403412" y="1452282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3828" y="2677337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6" name="Freeform 1045"/>
          <p:cNvSpPr/>
          <p:nvPr/>
        </p:nvSpPr>
        <p:spPr>
          <a:xfrm>
            <a:off x="3941753" y="2191871"/>
            <a:ext cx="334412" cy="1465729"/>
          </a:xfrm>
          <a:custGeom>
            <a:avLst/>
            <a:gdLst>
              <a:gd name="connsiteX0" fmla="*/ 334412 w 334412"/>
              <a:gd name="connsiteY0" fmla="*/ 1465729 h 1465729"/>
              <a:gd name="connsiteX1" fmla="*/ 11682 w 334412"/>
              <a:gd name="connsiteY1" fmla="*/ 685800 h 1465729"/>
              <a:gd name="connsiteX2" fmla="*/ 65471 w 334412"/>
              <a:gd name="connsiteY2" fmla="*/ 0 h 1465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4412" h="1465729">
                <a:moveTo>
                  <a:pt x="334412" y="1465729"/>
                </a:moveTo>
                <a:cubicBezTo>
                  <a:pt x="195458" y="1197908"/>
                  <a:pt x="56505" y="930088"/>
                  <a:pt x="11682" y="685800"/>
                </a:cubicBezTo>
                <a:cubicBezTo>
                  <a:pt x="-33141" y="441512"/>
                  <a:pt x="65471" y="0"/>
                  <a:pt x="65471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6970" y="3498316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7" name="Freeform 1046"/>
          <p:cNvSpPr/>
          <p:nvPr/>
        </p:nvSpPr>
        <p:spPr>
          <a:xfrm>
            <a:off x="5632222" y="2111188"/>
            <a:ext cx="230696" cy="1479177"/>
          </a:xfrm>
          <a:custGeom>
            <a:avLst/>
            <a:gdLst>
              <a:gd name="connsiteX0" fmla="*/ 230696 w 230696"/>
              <a:gd name="connsiteY0" fmla="*/ 1479177 h 1479177"/>
              <a:gd name="connsiteX1" fmla="*/ 2096 w 230696"/>
              <a:gd name="connsiteY1" fmla="*/ 699247 h 1479177"/>
              <a:gd name="connsiteX2" fmla="*/ 136566 w 230696"/>
              <a:gd name="connsiteY2" fmla="*/ 0 h 1479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696" h="1479177">
                <a:moveTo>
                  <a:pt x="230696" y="1479177"/>
                </a:moveTo>
                <a:cubicBezTo>
                  <a:pt x="124240" y="1212476"/>
                  <a:pt x="17784" y="945776"/>
                  <a:pt x="2096" y="699247"/>
                </a:cubicBezTo>
                <a:cubicBezTo>
                  <a:pt x="-13592" y="452718"/>
                  <a:pt x="61487" y="226359"/>
                  <a:pt x="136566" y="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8" descr="Generic Router 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5448" y="2319702"/>
            <a:ext cx="318566" cy="31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" name="Freeform 1047"/>
          <p:cNvSpPr/>
          <p:nvPr/>
        </p:nvSpPr>
        <p:spPr>
          <a:xfrm>
            <a:off x="7328647" y="2111188"/>
            <a:ext cx="328386" cy="995083"/>
          </a:xfrm>
          <a:custGeom>
            <a:avLst/>
            <a:gdLst>
              <a:gd name="connsiteX0" fmla="*/ 0 w 328386"/>
              <a:gd name="connsiteY0" fmla="*/ 0 h 995083"/>
              <a:gd name="connsiteX1" fmla="*/ 322729 w 328386"/>
              <a:gd name="connsiteY1" fmla="*/ 376518 h 995083"/>
              <a:gd name="connsiteX2" fmla="*/ 174812 w 328386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8386" h="995083">
                <a:moveTo>
                  <a:pt x="0" y="0"/>
                </a:moveTo>
                <a:cubicBezTo>
                  <a:pt x="146797" y="105335"/>
                  <a:pt x="293594" y="210671"/>
                  <a:pt x="322729" y="376518"/>
                </a:cubicBezTo>
                <a:cubicBezTo>
                  <a:pt x="351864" y="542365"/>
                  <a:pt x="263338" y="768724"/>
                  <a:pt x="174812" y="995083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9" name="Freeform 1048"/>
          <p:cNvSpPr/>
          <p:nvPr/>
        </p:nvSpPr>
        <p:spPr>
          <a:xfrm>
            <a:off x="6010835" y="2097741"/>
            <a:ext cx="968189" cy="228741"/>
          </a:xfrm>
          <a:custGeom>
            <a:avLst/>
            <a:gdLst>
              <a:gd name="connsiteX0" fmla="*/ 0 w 968189"/>
              <a:gd name="connsiteY0" fmla="*/ 0 h 228741"/>
              <a:gd name="connsiteX1" fmla="*/ 484094 w 968189"/>
              <a:gd name="connsiteY1" fmla="*/ 228600 h 228741"/>
              <a:gd name="connsiteX2" fmla="*/ 968189 w 968189"/>
              <a:gd name="connsiteY2" fmla="*/ 26894 h 22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8189" h="228741">
                <a:moveTo>
                  <a:pt x="0" y="0"/>
                </a:moveTo>
                <a:cubicBezTo>
                  <a:pt x="161364" y="112059"/>
                  <a:pt x="322729" y="224118"/>
                  <a:pt x="484094" y="228600"/>
                </a:cubicBezTo>
                <a:cubicBezTo>
                  <a:pt x="645459" y="233082"/>
                  <a:pt x="806824" y="129988"/>
                  <a:pt x="968189" y="26894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98668" y="1169894"/>
            <a:ext cx="648497" cy="0"/>
          </a:xfrm>
          <a:prstGeom prst="line">
            <a:avLst/>
          </a:prstGeom>
          <a:ln w="28575">
            <a:solidFill>
              <a:srgbClr val="0070C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203151" y="1335741"/>
            <a:ext cx="648497" cy="0"/>
          </a:xfrm>
          <a:prstGeom prst="line">
            <a:avLst/>
          </a:prstGeom>
          <a:ln w="2857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07634" y="1488141"/>
            <a:ext cx="648497" cy="0"/>
          </a:xfrm>
          <a:prstGeom prst="line">
            <a:avLst/>
          </a:prstGeom>
          <a:ln w="38100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820271" y="995083"/>
            <a:ext cx="16491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Shortest path</a:t>
            </a:r>
            <a:endParaRPr lang="en-GB" sz="1200" dirty="0"/>
          </a:p>
        </p:txBody>
      </p:sp>
      <p:sp>
        <p:nvSpPr>
          <p:cNvPr id="73" name="TextBox 72"/>
          <p:cNvSpPr txBox="1"/>
          <p:nvPr/>
        </p:nvSpPr>
        <p:spPr>
          <a:xfrm>
            <a:off x="838201" y="1187824"/>
            <a:ext cx="16491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Tunnel</a:t>
            </a:r>
            <a:endParaRPr lang="en-GB" sz="1200" dirty="0"/>
          </a:p>
        </p:txBody>
      </p:sp>
      <p:sp>
        <p:nvSpPr>
          <p:cNvPr id="74" name="TextBox 73"/>
          <p:cNvSpPr txBox="1"/>
          <p:nvPr/>
        </p:nvSpPr>
        <p:spPr>
          <a:xfrm>
            <a:off x="811307" y="1376082"/>
            <a:ext cx="16491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Forwarding path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34227850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Service Chaining -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66616" y="995083"/>
            <a:ext cx="8229600" cy="5217458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What services are we talking about?</a:t>
            </a:r>
          </a:p>
          <a:p>
            <a:r>
              <a:rPr lang="en-GB" dirty="0" smtClean="0"/>
              <a:t>At what level is service chaining applied?</a:t>
            </a:r>
          </a:p>
          <a:p>
            <a:pPr lvl="1"/>
            <a:r>
              <a:rPr lang="en-GB" dirty="0" smtClean="0"/>
              <a:t>Per transaction</a:t>
            </a:r>
          </a:p>
          <a:p>
            <a:pPr lvl="1"/>
            <a:r>
              <a:rPr lang="en-GB" dirty="0" smtClean="0"/>
              <a:t>Per flow</a:t>
            </a:r>
          </a:p>
          <a:p>
            <a:pPr lvl="1"/>
            <a:r>
              <a:rPr lang="en-GB" dirty="0" smtClean="0"/>
              <a:t>Per packet</a:t>
            </a:r>
          </a:p>
          <a:p>
            <a:r>
              <a:rPr lang="en-GB" dirty="0" smtClean="0"/>
              <a:t>How is the service chain determined?</a:t>
            </a:r>
          </a:p>
          <a:p>
            <a:pPr lvl="1"/>
            <a:r>
              <a:rPr lang="en-GB" dirty="0" smtClean="0"/>
              <a:t>By operators / planning tools</a:t>
            </a:r>
          </a:p>
          <a:p>
            <a:pPr lvl="1"/>
            <a:r>
              <a:rPr lang="en-GB" dirty="0" smtClean="0"/>
              <a:t>By the service nodes themselves </a:t>
            </a:r>
          </a:p>
          <a:p>
            <a:r>
              <a:rPr lang="en-GB" dirty="0" smtClean="0"/>
              <a:t>Where is the chain of services encoded?</a:t>
            </a:r>
          </a:p>
          <a:p>
            <a:pPr lvl="1"/>
            <a:r>
              <a:rPr lang="en-GB" dirty="0" smtClean="0"/>
              <a:t>In configuration at the service nodes</a:t>
            </a:r>
          </a:p>
          <a:p>
            <a:pPr lvl="1"/>
            <a:r>
              <a:rPr lang="en-GB" dirty="0" smtClean="0"/>
              <a:t>In messages in the transactions/flows</a:t>
            </a:r>
          </a:p>
          <a:p>
            <a:pPr lvl="1"/>
            <a:r>
              <a:rPr lang="en-GB" dirty="0" smtClean="0"/>
              <a:t>In per-packet data</a:t>
            </a:r>
          </a:p>
          <a:p>
            <a:r>
              <a:rPr lang="en-GB" dirty="0" smtClean="0"/>
              <a:t>Is this really a data centre / virtualization problem?</a:t>
            </a:r>
          </a:p>
          <a:p>
            <a:r>
              <a:rPr lang="en-GB" dirty="0" smtClean="0"/>
              <a:t>How do service nodes exchange information?</a:t>
            </a:r>
          </a:p>
          <a:p>
            <a:pPr lvl="1"/>
            <a:r>
              <a:rPr lang="en-GB" dirty="0" smtClean="0"/>
              <a:t>Why would they want to?</a:t>
            </a:r>
          </a:p>
          <a:p>
            <a:pPr lvl="1"/>
            <a:r>
              <a:rPr lang="en-GB" dirty="0" smtClean="0"/>
              <a:t>What are the security implications?</a:t>
            </a:r>
          </a:p>
          <a:p>
            <a:pPr lvl="1"/>
            <a:r>
              <a:rPr lang="en-GB" dirty="0" smtClean="0"/>
              <a:t>Is there a communications protocol?</a:t>
            </a:r>
          </a:p>
          <a:p>
            <a:pPr lvl="1"/>
            <a:r>
              <a:rPr lang="en-GB" dirty="0" smtClean="0"/>
              <a:t>Do we need meta-data in packets?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87094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Service Chaining – What is the IETF Doing?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It is really early stages in the </a:t>
            </a:r>
            <a:r>
              <a:rPr lang="en-GB" dirty="0" smtClean="0"/>
              <a:t>IETF for service chaining</a:t>
            </a:r>
            <a:endParaRPr lang="en-GB" dirty="0"/>
          </a:p>
          <a:p>
            <a:pPr lvl="1"/>
            <a:r>
              <a:rPr lang="en-GB" dirty="0"/>
              <a:t>A bunch of drafts from </a:t>
            </a:r>
            <a:r>
              <a:rPr lang="en-GB" dirty="0" smtClean="0"/>
              <a:t>Cisco and </a:t>
            </a:r>
            <a:r>
              <a:rPr lang="en-GB" dirty="0"/>
              <a:t>H</a:t>
            </a:r>
            <a:r>
              <a:rPr lang="en-GB" dirty="0" smtClean="0"/>
              <a:t>uawei</a:t>
            </a:r>
            <a:endParaRPr lang="en-GB" dirty="0"/>
          </a:p>
          <a:p>
            <a:pPr lvl="1"/>
            <a:r>
              <a:rPr lang="en-GB" dirty="0"/>
              <a:t>Lots of interest from network operators</a:t>
            </a:r>
          </a:p>
          <a:p>
            <a:r>
              <a:rPr lang="en-GB" dirty="0"/>
              <a:t>Held a BoF at IETF-87 on </a:t>
            </a:r>
            <a:r>
              <a:rPr lang="en-GB" dirty="0" smtClean="0"/>
              <a:t>“network service chaining” </a:t>
            </a:r>
            <a:r>
              <a:rPr lang="en-GB" dirty="0"/>
              <a:t>called </a:t>
            </a:r>
            <a:r>
              <a:rPr lang="en-GB" dirty="0" smtClean="0"/>
              <a:t>NSC</a:t>
            </a:r>
          </a:p>
          <a:p>
            <a:pPr lvl="1"/>
            <a:r>
              <a:rPr lang="en-GB" dirty="0" smtClean="0"/>
              <a:t>Limited to presentations of use cases by network operators</a:t>
            </a:r>
            <a:endParaRPr lang="en-GB" dirty="0"/>
          </a:p>
          <a:p>
            <a:pPr lvl="1"/>
            <a:r>
              <a:rPr lang="en-GB" dirty="0"/>
              <a:t>Lots of </a:t>
            </a:r>
            <a:r>
              <a:rPr lang="en-GB" dirty="0" smtClean="0"/>
              <a:t>enthusiasm</a:t>
            </a:r>
          </a:p>
          <a:p>
            <a:pPr lvl="1"/>
            <a:r>
              <a:rPr lang="en-GB" dirty="0" smtClean="0"/>
              <a:t>Focus and common use of terms was absent</a:t>
            </a:r>
            <a:endParaRPr lang="en-GB" dirty="0"/>
          </a:p>
          <a:p>
            <a:r>
              <a:rPr lang="en-GB" dirty="0" smtClean="0"/>
              <a:t>The NSC </a:t>
            </a:r>
            <a:r>
              <a:rPr lang="en-GB" dirty="0"/>
              <a:t>email list is active</a:t>
            </a:r>
          </a:p>
          <a:p>
            <a:pPr lvl="1"/>
            <a:r>
              <a:rPr lang="en-GB" dirty="0"/>
              <a:t>Discussing drafts and </a:t>
            </a:r>
            <a:r>
              <a:rPr lang="en-GB" dirty="0" smtClean="0"/>
              <a:t>terminology</a:t>
            </a:r>
            <a:endParaRPr lang="en-GB" dirty="0"/>
          </a:p>
          <a:p>
            <a:pPr lvl="1"/>
            <a:r>
              <a:rPr lang="en-GB" dirty="0"/>
              <a:t>Trying to focus </a:t>
            </a:r>
            <a:r>
              <a:rPr lang="en-GB" dirty="0" smtClean="0"/>
              <a:t>scope towards another BoF at IETF-88</a:t>
            </a:r>
          </a:p>
          <a:p>
            <a:pPr lvl="2"/>
            <a:r>
              <a:rPr lang="en-GB" dirty="0" smtClean="0"/>
              <a:t>Intent is to make this WG-forming</a:t>
            </a:r>
          </a:p>
          <a:p>
            <a:r>
              <a:rPr lang="en-GB" dirty="0" smtClean="0"/>
              <a:t>Issues of overlap with other work</a:t>
            </a:r>
          </a:p>
          <a:p>
            <a:pPr lvl="1"/>
            <a:r>
              <a:rPr lang="en-GB" dirty="0" smtClean="0"/>
              <a:t>I2RS?</a:t>
            </a:r>
          </a:p>
          <a:p>
            <a:pPr lvl="1"/>
            <a:r>
              <a:rPr lang="en-GB" dirty="0" smtClean="0"/>
              <a:t>Source Routing?</a:t>
            </a:r>
          </a:p>
          <a:p>
            <a:pPr lvl="1"/>
            <a:r>
              <a:rPr lang="en-GB" dirty="0" smtClean="0"/>
              <a:t>ALTO?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68296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1302"/>
            <a:ext cx="6284912" cy="981634"/>
          </a:xfrm>
        </p:spPr>
        <p:txBody>
          <a:bodyPr>
            <a:noAutofit/>
          </a:bodyPr>
          <a:lstStyle/>
          <a:p>
            <a:pPr marL="419100" indent="-419100" algn="ctr">
              <a:spcAft>
                <a:spcPts val="1400"/>
              </a:spcAft>
            </a:pPr>
            <a:r>
              <a:rPr lang="en-US" sz="3200" dirty="0" smtClean="0"/>
              <a:t>How To Participate</a:t>
            </a:r>
            <a:br>
              <a:rPr lang="en-US" sz="3200" dirty="0" smtClean="0"/>
            </a:br>
            <a:r>
              <a:rPr lang="en-US" sz="3200" dirty="0" smtClean="0"/>
              <a:t>in the IETF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595265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Does the IETF Work?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The IETF is an open standards organisation</a:t>
            </a:r>
          </a:p>
          <a:p>
            <a:pPr lvl="1"/>
            <a:r>
              <a:rPr lang="en-GB" dirty="0" smtClean="0"/>
              <a:t>All standards documents are freely downloadable</a:t>
            </a:r>
          </a:p>
          <a:p>
            <a:pPr lvl="1"/>
            <a:r>
              <a:rPr lang="en-GB" dirty="0" smtClean="0"/>
              <a:t>Participation is open to everyone</a:t>
            </a:r>
          </a:p>
          <a:p>
            <a:pPr lvl="1"/>
            <a:r>
              <a:rPr lang="en-GB" dirty="0" smtClean="0"/>
              <a:t>Work in progress is openly accessible</a:t>
            </a:r>
          </a:p>
          <a:p>
            <a:r>
              <a:rPr lang="en-GB" dirty="0" smtClean="0"/>
              <a:t>Standards gestate as internet-Drafts</a:t>
            </a:r>
          </a:p>
          <a:p>
            <a:pPr lvl="1"/>
            <a:r>
              <a:rPr lang="en-GB" dirty="0" smtClean="0"/>
              <a:t>Anyone can write and post an Internet-Draft</a:t>
            </a:r>
          </a:p>
          <a:p>
            <a:r>
              <a:rPr lang="en-GB" dirty="0" smtClean="0"/>
              <a:t>Work is broken up into broad topics</a:t>
            </a:r>
          </a:p>
          <a:p>
            <a:pPr lvl="1"/>
            <a:r>
              <a:rPr lang="en-GB" dirty="0"/>
              <a:t>A working group for each </a:t>
            </a:r>
            <a:r>
              <a:rPr lang="en-GB" dirty="0" smtClean="0"/>
              <a:t>topic</a:t>
            </a:r>
          </a:p>
          <a:p>
            <a:pPr lvl="1"/>
            <a:r>
              <a:rPr lang="en-GB" dirty="0" smtClean="0"/>
              <a:t>Governed by a charter with deliverables</a:t>
            </a:r>
          </a:p>
          <a:p>
            <a:r>
              <a:rPr lang="en-GB" dirty="0" smtClean="0"/>
              <a:t>The work is done predominantly by email</a:t>
            </a:r>
          </a:p>
          <a:p>
            <a:pPr lvl="1"/>
            <a:r>
              <a:rPr lang="en-GB" dirty="0" smtClean="0"/>
              <a:t>Mailing list for each working group</a:t>
            </a:r>
          </a:p>
          <a:p>
            <a:pPr lvl="2"/>
            <a:r>
              <a:rPr lang="en-GB" dirty="0" smtClean="0"/>
              <a:t>Anyone can subscribe</a:t>
            </a:r>
          </a:p>
          <a:p>
            <a:pPr lvl="1"/>
            <a:r>
              <a:rPr lang="en-GB" dirty="0" smtClean="0"/>
              <a:t>Review and discussion of Internet-Drafts</a:t>
            </a:r>
          </a:p>
          <a:p>
            <a:r>
              <a:rPr lang="en-GB" dirty="0" smtClean="0"/>
              <a:t>Face-to-face meetings three times per year</a:t>
            </a:r>
          </a:p>
          <a:p>
            <a:pPr lvl="1"/>
            <a:r>
              <a:rPr lang="en-GB" dirty="0" smtClean="0"/>
              <a:t>Useful for high-bandwidth communications</a:t>
            </a:r>
          </a:p>
          <a:p>
            <a:pPr lvl="1"/>
            <a:r>
              <a:rPr lang="en-GB" dirty="0" smtClean="0"/>
              <a:t>Attendance is far from essential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17623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you Contribute to the IETF?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Participation by network operators is particularly welcomed</a:t>
            </a:r>
          </a:p>
          <a:p>
            <a:pPr lvl="1"/>
            <a:r>
              <a:rPr lang="en-GB" dirty="0" smtClean="0"/>
              <a:t>Some operators are quite active (Orange, DT, Google, …)</a:t>
            </a:r>
          </a:p>
          <a:p>
            <a:pPr lvl="1"/>
            <a:r>
              <a:rPr lang="en-GB" dirty="0" smtClean="0"/>
              <a:t>Internet Engineering Providers Group (IEPG)</a:t>
            </a:r>
          </a:p>
          <a:p>
            <a:pPr lvl="2"/>
            <a:r>
              <a:rPr lang="en-GB" dirty="0" smtClean="0"/>
              <a:t>Informal meeting before every IETF meeting</a:t>
            </a:r>
          </a:p>
          <a:p>
            <a:r>
              <a:rPr lang="en-GB" dirty="0" smtClean="0"/>
              <a:t>Things to do…</a:t>
            </a:r>
          </a:p>
          <a:p>
            <a:pPr lvl="1"/>
            <a:r>
              <a:rPr lang="en-GB" dirty="0" smtClean="0"/>
              <a:t>Subscribe to mailing lists and read the threads</a:t>
            </a:r>
          </a:p>
          <a:p>
            <a:pPr lvl="1"/>
            <a:r>
              <a:rPr lang="en-GB" dirty="0" smtClean="0"/>
              <a:t>Read Internet-Drafts and comment on them</a:t>
            </a:r>
          </a:p>
          <a:p>
            <a:pPr lvl="2"/>
            <a:r>
              <a:rPr lang="en-GB" dirty="0" smtClean="0"/>
              <a:t>In private to the authors if you are shy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</a:p>
          <a:p>
            <a:pPr lvl="2"/>
            <a:r>
              <a:rPr lang="en-GB" dirty="0" smtClean="0">
                <a:sym typeface="Wingdings" panose="05000000000000000000" pitchFamily="2" charset="2"/>
              </a:rPr>
              <a:t>Make editorial or technical comments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Initiate work you care about</a:t>
            </a:r>
          </a:p>
          <a:p>
            <a:pPr lvl="2"/>
            <a:r>
              <a:rPr lang="en-GB" dirty="0" smtClean="0">
                <a:sym typeface="Wingdings" panose="05000000000000000000" pitchFamily="2" charset="2"/>
              </a:rPr>
              <a:t>Send mail</a:t>
            </a:r>
          </a:p>
          <a:p>
            <a:pPr lvl="2"/>
            <a:r>
              <a:rPr lang="en-GB" dirty="0" smtClean="0">
                <a:sym typeface="Wingdings" panose="05000000000000000000" pitchFamily="2" charset="2"/>
              </a:rPr>
              <a:t>Write an Internet-Draft</a:t>
            </a:r>
          </a:p>
          <a:p>
            <a:pPr lvl="2"/>
            <a:r>
              <a:rPr lang="en-GB" dirty="0" smtClean="0">
                <a:sym typeface="Wingdings" panose="05000000000000000000" pitchFamily="2" charset="2"/>
              </a:rPr>
              <a:t>Ask vendors to work with you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Ask an </a:t>
            </a:r>
            <a:r>
              <a:rPr lang="en-GB" smtClean="0">
                <a:sym typeface="Wingdings" panose="05000000000000000000" pitchFamily="2" charset="2"/>
              </a:rPr>
              <a:t>Area Director for help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74798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1302"/>
            <a:ext cx="6284912" cy="981634"/>
          </a:xfrm>
        </p:spPr>
        <p:txBody>
          <a:bodyPr>
            <a:noAutofit/>
          </a:bodyPr>
          <a:lstStyle/>
          <a:p>
            <a:pPr marL="419100" indent="-419100" algn="ctr">
              <a:spcAft>
                <a:spcPts val="1400"/>
              </a:spcAft>
            </a:pPr>
            <a:r>
              <a:rPr lang="en-US" sz="3200" cap="none" dirty="0" smtClean="0"/>
              <a:t> Questions?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2400" cap="none" dirty="0" smtClean="0"/>
              <a:t>afarrel@juniper.net</a:t>
            </a:r>
            <a:br>
              <a:rPr lang="en-US" sz="2400" cap="none" dirty="0" smtClean="0"/>
            </a:br>
            <a:r>
              <a:rPr lang="en-US" sz="2400" cap="none" dirty="0" smtClean="0"/>
              <a:t>adrian@olddog.co.uk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4984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Juniper themes">
      <a:dk1>
        <a:srgbClr val="333333"/>
      </a:dk1>
      <a:lt1>
        <a:srgbClr val="FFFFFF"/>
      </a:lt1>
      <a:dk2>
        <a:srgbClr val="93220B"/>
      </a:dk2>
      <a:lt2>
        <a:srgbClr val="5C852D"/>
      </a:lt2>
      <a:accent1>
        <a:srgbClr val="0067AC"/>
      </a:accent1>
      <a:accent2>
        <a:srgbClr val="BFC16B"/>
      </a:accent2>
      <a:accent3>
        <a:srgbClr val="F26649"/>
      </a:accent3>
      <a:accent4>
        <a:srgbClr val="2F8D7D"/>
      </a:accent4>
      <a:accent5>
        <a:srgbClr val="7EB0CC"/>
      </a:accent5>
      <a:accent6>
        <a:srgbClr val="807F83"/>
      </a:accent6>
      <a:hlink>
        <a:srgbClr val="5D87A1"/>
      </a:hlink>
      <a:folHlink>
        <a:srgbClr val="F79646"/>
      </a:folHlink>
    </a:clrScheme>
    <a:fontScheme name="JuniperTemplate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00B050"/>
          </a:solidFill>
          <a:prstDash val="sysDash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custClrLst>
    <a:custClr name="presenter title">
      <a:srgbClr val="4D4D4D"/>
    </a:custClr>
    <a:custClr name="text title">
      <a:srgbClr val="292929"/>
    </a:custClr>
    <a:custClr name="subtitle blue">
      <a:srgbClr val="5D87A1"/>
    </a:custClr>
    <a:custClr name="axis">
      <a:srgbClr val="807F83"/>
    </a:custClr>
  </a:custClr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28598</TotalTime>
  <Words>1958</Words>
  <Application>Microsoft Office PowerPoint</Application>
  <PresentationFormat>On-screen Show (4:3)</PresentationFormat>
  <Paragraphs>345</Paragraphs>
  <Slides>31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blank</vt:lpstr>
      <vt:lpstr>Latest Developments in the IETF Routing AREA</vt:lpstr>
      <vt:lpstr>Latest Developments in the IETF Routing Area</vt:lpstr>
      <vt:lpstr>Agenda</vt:lpstr>
      <vt:lpstr>Security and Privacy</vt:lpstr>
      <vt:lpstr>Security and Privacy</vt:lpstr>
      <vt:lpstr>Security and Privacy – What is the IETF Doing?</vt:lpstr>
      <vt:lpstr>Interface to the </vt:lpstr>
      <vt:lpstr>Why Interface to the Routing System (I2RS)</vt:lpstr>
      <vt:lpstr>I2RS Architecture</vt:lpstr>
      <vt:lpstr>Simple Use Cases for I2RS</vt:lpstr>
      <vt:lpstr>I2RS – Programming and Managing the RIB</vt:lpstr>
      <vt:lpstr>I2RS – BGP Use Cases</vt:lpstr>
      <vt:lpstr>I2RS – What work is Needed?</vt:lpstr>
      <vt:lpstr>Source Routing</vt:lpstr>
      <vt:lpstr>Source Routing – An Overloaded Term</vt:lpstr>
      <vt:lpstr>Source Routing – IGP Labels</vt:lpstr>
      <vt:lpstr>IGP Labels - Consequences</vt:lpstr>
      <vt:lpstr>IGP Labels : EXAMPLE For EXPLICIT paths</vt:lpstr>
      <vt:lpstr>Source Routing – TUNNELS AS LABELS</vt:lpstr>
      <vt:lpstr>Tunnels As Labels - Example</vt:lpstr>
      <vt:lpstr>Tunnels as Labels - Consequences</vt:lpstr>
      <vt:lpstr>Source Routing – What is the IETF Doing?</vt:lpstr>
      <vt:lpstr>Service Chaining </vt:lpstr>
      <vt:lpstr>Service Chaining – Problem Statement</vt:lpstr>
      <vt:lpstr>Service Chaining – model</vt:lpstr>
      <vt:lpstr>Service Chaining - Questions</vt:lpstr>
      <vt:lpstr>Service Chaining – What is the IETF Doing?</vt:lpstr>
      <vt:lpstr>How To Participate in the IETF</vt:lpstr>
      <vt:lpstr>How Does the IETF Work?</vt:lpstr>
      <vt:lpstr>How Can you Contribute to the IETF?</vt:lpstr>
      <vt:lpstr> Questions?  afarrel@juniper.net adrian@olddog.co.uk</vt:lpstr>
    </vt:vector>
  </TitlesOfParts>
  <Company>Juniper Networks, Inc.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ANR/SR Project Plan</dc:title>
  <dc:creator>Hannes Gredler</dc:creator>
  <cp:lastModifiedBy>Adrian Farrel</cp:lastModifiedBy>
  <cp:revision>495</cp:revision>
  <dcterms:created xsi:type="dcterms:W3CDTF">2009-12-08T16:02:14Z</dcterms:created>
  <dcterms:modified xsi:type="dcterms:W3CDTF">2013-09-04T07:25:14Z</dcterms:modified>
</cp:coreProperties>
</file>