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72" r:id="rId4"/>
  </p:sldMasterIdLst>
  <p:notesMasterIdLst>
    <p:notesMasterId r:id="rId31"/>
  </p:notesMasterIdLst>
  <p:handoutMasterIdLst>
    <p:handoutMasterId r:id="rId32"/>
  </p:handoutMasterIdLst>
  <p:sldIdLst>
    <p:sldId id="372" r:id="rId5"/>
    <p:sldId id="386" r:id="rId6"/>
    <p:sldId id="387" r:id="rId7"/>
    <p:sldId id="388" r:id="rId8"/>
    <p:sldId id="389" r:id="rId9"/>
    <p:sldId id="390" r:id="rId10"/>
    <p:sldId id="391" r:id="rId11"/>
    <p:sldId id="392" r:id="rId12"/>
    <p:sldId id="401" r:id="rId13"/>
    <p:sldId id="394" r:id="rId14"/>
    <p:sldId id="395" r:id="rId15"/>
    <p:sldId id="396" r:id="rId16"/>
    <p:sldId id="397" r:id="rId17"/>
    <p:sldId id="379" r:id="rId18"/>
    <p:sldId id="398" r:id="rId19"/>
    <p:sldId id="382" r:id="rId20"/>
    <p:sldId id="383" r:id="rId21"/>
    <p:sldId id="374" r:id="rId22"/>
    <p:sldId id="371" r:id="rId23"/>
    <p:sldId id="378" r:id="rId24"/>
    <p:sldId id="375" r:id="rId25"/>
    <p:sldId id="399" r:id="rId26"/>
    <p:sldId id="400" r:id="rId27"/>
    <p:sldId id="377" r:id="rId28"/>
    <p:sldId id="385" r:id="rId29"/>
    <p:sldId id="373" r:id="rId30"/>
  </p:sldIdLst>
  <p:sldSz cx="9144000" cy="5143500" type="screen16x9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EBEBE"/>
    <a:srgbClr val="7D7D7D"/>
    <a:srgbClr val="FBFBFB"/>
    <a:srgbClr val="FF0066"/>
    <a:srgbClr val="000000"/>
    <a:srgbClr val="080808"/>
    <a:srgbClr val="FF0000"/>
    <a:srgbClr val="6D9442"/>
    <a:srgbClr val="4084A4"/>
    <a:srgbClr val="0101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9677" autoAdjust="0"/>
    <p:restoredTop sz="87934" autoAdjust="0"/>
  </p:normalViewPr>
  <p:slideViewPr>
    <p:cSldViewPr snapToGrid="0" showGuides="1">
      <p:cViewPr>
        <p:scale>
          <a:sx n="110" d="100"/>
          <a:sy n="110" d="100"/>
        </p:scale>
        <p:origin x="-372" y="192"/>
      </p:cViewPr>
      <p:guideLst>
        <p:guide orient="horz" pos="757"/>
        <p:guide orient="horz" pos="2612"/>
        <p:guide orient="horz" pos="2931"/>
        <p:guide orient="horz" pos="907"/>
        <p:guide orient="horz" pos="2582"/>
        <p:guide pos="2715"/>
        <p:guide pos="5323"/>
        <p:guide pos="216"/>
        <p:guide pos="2822"/>
        <p:guide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80" d="100"/>
          <a:sy n="80" d="100"/>
        </p:scale>
        <p:origin x="-3258" y="-114"/>
      </p:cViewPr>
      <p:guideLst>
        <p:guide orient="horz" pos="2592"/>
        <p:guide orient="horz" pos="5775"/>
        <p:guide orient="horz" pos="5777"/>
        <p:guide pos="3991"/>
        <p:guide pos="316"/>
        <p:guide pos="3995"/>
      </p:guideLst>
    </p:cSldViewPr>
  </p:notesViewPr>
  <p:gridSpacing cx="75895" cy="7589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2629" y="8707488"/>
            <a:ext cx="1158813" cy="464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Header Placeholder 1"/>
          <p:cNvSpPr>
            <a:spLocks noGrp="1"/>
          </p:cNvSpPr>
          <p:nvPr>
            <p:ph type="hdr" sz="quarter"/>
          </p:nvPr>
        </p:nvSpPr>
        <p:spPr>
          <a:xfrm>
            <a:off x="501650" y="87780"/>
            <a:ext cx="4794745" cy="137851"/>
          </a:xfrm>
          <a:prstGeom prst="rect">
            <a:avLst/>
          </a:prstGeom>
        </p:spPr>
        <p:txBody>
          <a:bodyPr vert="horz" lIns="0" tIns="0" rIns="0" bIns="0" rtlCol="0"/>
          <a:lstStyle>
            <a:lvl1pPr algn="l">
              <a:defRPr sz="800"/>
            </a:lvl1pPr>
          </a:lstStyle>
          <a:p>
            <a:r>
              <a:rPr lang="en-US" smtClean="0"/>
              <a:t>[Add Presentation Title: Insert tab &gt; Header &amp; Footer &gt; Notes and Handouts]</a:t>
            </a:r>
            <a:endParaRPr lang="en-US" dirty="0" smtClean="0"/>
          </a:p>
        </p:txBody>
      </p:sp>
      <p:sp>
        <p:nvSpPr>
          <p:cNvPr id="7" name="Date Placeholder 2"/>
          <p:cNvSpPr>
            <a:spLocks noGrp="1"/>
          </p:cNvSpPr>
          <p:nvPr>
            <p:ph type="dt" idx="1"/>
          </p:nvPr>
        </p:nvSpPr>
        <p:spPr>
          <a:xfrm>
            <a:off x="5455578" y="87780"/>
            <a:ext cx="880135" cy="146304"/>
          </a:xfrm>
          <a:prstGeom prst="rect">
            <a:avLst/>
          </a:prstGeom>
        </p:spPr>
        <p:txBody>
          <a:bodyPr vert="horz" lIns="0" tIns="0" rIns="0" bIns="0" rtlCol="0"/>
          <a:lstStyle>
            <a:lvl1pPr algn="r">
              <a:defRPr sz="800"/>
            </a:lvl1pPr>
          </a:lstStyle>
          <a:p>
            <a:fld id="{9535A4AE-AB74-4BDA-B84A-019528CC2B4D}" type="datetimeFigureOut">
              <a:rPr lang="en-US" smtClean="0"/>
              <a:pPr/>
              <a:t>03-Sep-13</a:t>
            </a:fld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3"/>
          </p:nvPr>
        </p:nvSpPr>
        <p:spPr>
          <a:xfrm>
            <a:off x="4516616" y="9082176"/>
            <a:ext cx="554100" cy="10531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marL="0" algn="l" defTabSz="914400" rtl="0" eaLnBrk="1" latinLnBrk="0" hangingPunct="1">
              <a:defRPr lang="en-US" sz="8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Page </a:t>
            </a:r>
            <a:fld id="{111E5896-917A-4035-A860-408E1EC3CD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" y="-2"/>
            <a:ext cx="172720" cy="1621516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vert="horz" wrap="square" lIns="95747" tIns="47873" rIns="95747" bIns="47873" numCol="1" anchor="t" anchorCtr="0" compatLnSpc="1">
            <a:prstTxWarp prst="textNoShape">
              <a:avLst/>
            </a:prstTxWarp>
          </a:bodyPr>
          <a:lstStyle/>
          <a:p>
            <a:pPr marL="0" algn="l" defTabSz="957468" rtl="0" eaLnBrk="1" latinLnBrk="0" hangingPunct="1"/>
            <a:endParaRPr lang="en-US" sz="19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6"/>
          <p:cNvSpPr>
            <a:spLocks noChangeArrowheads="1"/>
          </p:cNvSpPr>
          <p:nvPr/>
        </p:nvSpPr>
        <p:spPr bwMode="auto">
          <a:xfrm>
            <a:off x="1220" y="1673980"/>
            <a:ext cx="171501" cy="749383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95747" tIns="47873" rIns="95747" bIns="47873" numCol="1" anchor="t" anchorCtr="0" compatLnSpc="1">
            <a:prstTxWarp prst="textNoShape">
              <a:avLst/>
            </a:prstTxWarp>
          </a:bodyPr>
          <a:lstStyle/>
          <a:p>
            <a:pPr marL="0" algn="l" defTabSz="957468" rtl="0" eaLnBrk="1" latinLnBrk="0" hangingPunct="1">
              <a:lnSpc>
                <a:spcPct val="75000"/>
              </a:lnSpc>
            </a:pPr>
            <a:endParaRPr lang="en-US" sz="19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oter Placeholder 9"/>
          <p:cNvSpPr>
            <a:spLocks noGrp="1"/>
          </p:cNvSpPr>
          <p:nvPr>
            <p:ph type="ftr" sz="quarter" idx="2"/>
          </p:nvPr>
        </p:nvSpPr>
        <p:spPr>
          <a:xfrm>
            <a:off x="501650" y="9081152"/>
            <a:ext cx="3999098" cy="103823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lang="en-US" sz="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© 2011 Brocade Communications Systems, Inc. CONFIDENTIAL—For Internal Use Only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3199696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501650" y="87780"/>
            <a:ext cx="4794745" cy="137851"/>
          </a:xfrm>
          <a:prstGeom prst="rect">
            <a:avLst/>
          </a:prstGeom>
        </p:spPr>
        <p:txBody>
          <a:bodyPr vert="horz" lIns="0" tIns="0" rIns="0" bIns="0" rtlCol="0"/>
          <a:lstStyle>
            <a:lvl1pPr algn="l">
              <a:defRPr sz="800"/>
            </a:lvl1pPr>
          </a:lstStyle>
          <a:p>
            <a:r>
              <a:rPr lang="en-US" smtClean="0"/>
              <a:t>[Add Presentation Title: Insert tab &gt; Header &amp; Footer &gt; Notes and Handouts]</a:t>
            </a:r>
            <a:endParaRPr lang="en-US" dirty="0" smtClean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455578" y="87780"/>
            <a:ext cx="880135" cy="146304"/>
          </a:xfrm>
          <a:prstGeom prst="rect">
            <a:avLst/>
          </a:prstGeom>
        </p:spPr>
        <p:txBody>
          <a:bodyPr vert="horz" lIns="0" tIns="0" rIns="0" bIns="0" rtlCol="0"/>
          <a:lstStyle>
            <a:lvl1pPr algn="r">
              <a:defRPr sz="800"/>
            </a:lvl1pPr>
          </a:lstStyle>
          <a:p>
            <a:fld id="{9535A4AE-AB74-4BDA-B84A-019528CC2B4D}" type="datetimeFigureOut">
              <a:rPr lang="en-US" smtClean="0"/>
              <a:pPr/>
              <a:t>03-Sep-13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12750" y="400050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501650" y="4114801"/>
            <a:ext cx="5840413" cy="448056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82629" y="8707488"/>
            <a:ext cx="1158813" cy="464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516616" y="9082176"/>
            <a:ext cx="554100" cy="105317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marL="0" algn="l" defTabSz="914400" rtl="0" eaLnBrk="1" latinLnBrk="0" hangingPunct="1">
              <a:defRPr lang="en-US" sz="8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Page </a:t>
            </a:r>
            <a:fld id="{111E5896-917A-4035-A860-408E1EC3CD5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" y="-2"/>
            <a:ext cx="172720" cy="1621516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vert="horz" wrap="square" lIns="95747" tIns="47873" rIns="95747" bIns="47873" numCol="1" anchor="t" anchorCtr="0" compatLnSpc="1">
            <a:prstTxWarp prst="textNoShape">
              <a:avLst/>
            </a:prstTxWarp>
          </a:bodyPr>
          <a:lstStyle/>
          <a:p>
            <a:pPr marL="0" algn="l" defTabSz="957468" rtl="0" eaLnBrk="1" latinLnBrk="0" hangingPunct="1"/>
            <a:endParaRPr lang="en-US" sz="19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6"/>
          <p:cNvSpPr>
            <a:spLocks noChangeArrowheads="1"/>
          </p:cNvSpPr>
          <p:nvPr/>
        </p:nvSpPr>
        <p:spPr bwMode="auto">
          <a:xfrm>
            <a:off x="1220" y="1673980"/>
            <a:ext cx="171501" cy="749383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95747" tIns="47873" rIns="95747" bIns="47873" numCol="1" anchor="t" anchorCtr="0" compatLnSpc="1">
            <a:prstTxWarp prst="textNoShape">
              <a:avLst/>
            </a:prstTxWarp>
          </a:bodyPr>
          <a:lstStyle/>
          <a:p>
            <a:pPr marL="0" algn="l" defTabSz="957468" rtl="0" eaLnBrk="1" latinLnBrk="0" hangingPunct="1">
              <a:lnSpc>
                <a:spcPct val="75000"/>
              </a:lnSpc>
            </a:pPr>
            <a:endParaRPr lang="en-US" sz="19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501650" y="9081152"/>
            <a:ext cx="3999098" cy="103823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lang="en-US" sz="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© 2011 Brocade Communications Systems, Inc. CONFIDENTIAL—For Internal Use Only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9087510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114300" indent="-114300" algn="l" defTabSz="914400" rtl="0" eaLnBrk="1" latinLnBrk="0" hangingPunct="1">
      <a:spcBef>
        <a:spcPts val="800"/>
      </a:spcBef>
      <a:buFont typeface="Arial" pitchFamily="34" charset="0"/>
      <a:buChar char="•"/>
      <a:defRPr sz="1200" kern="1200">
        <a:solidFill>
          <a:schemeClr val="tx1"/>
        </a:solidFill>
        <a:latin typeface="+mn-lt"/>
        <a:ea typeface="+mn-ea"/>
        <a:cs typeface="Arial" pitchFamily="34" charset="0"/>
      </a:defRPr>
    </a:lvl1pPr>
    <a:lvl2pPr marL="285750" indent="-112713" algn="l" defTabSz="914400" rtl="0" eaLnBrk="1" latinLnBrk="0" hangingPunct="1">
      <a:spcBef>
        <a:spcPts val="200"/>
      </a:spcBef>
      <a:buFont typeface="Arial" pitchFamily="34" charset="0"/>
      <a:buChar char="•"/>
      <a:defRPr sz="1100" kern="1200">
        <a:solidFill>
          <a:schemeClr val="tx1"/>
        </a:solidFill>
        <a:latin typeface="+mn-lt"/>
        <a:ea typeface="+mn-ea"/>
        <a:cs typeface="Arial" pitchFamily="34" charset="0"/>
      </a:defRPr>
    </a:lvl2pPr>
    <a:lvl3pPr marL="403225" indent="-117475" algn="l" defTabSz="914400" rtl="0" eaLnBrk="1" latinLnBrk="0" hangingPunct="1">
      <a:spcBef>
        <a:spcPts val="200"/>
      </a:spcBef>
      <a:buFont typeface="Arial" pitchFamily="34" charset="0"/>
      <a:buChar char="•"/>
      <a:defRPr sz="1050" kern="1200">
        <a:solidFill>
          <a:schemeClr val="tx1"/>
        </a:solidFill>
        <a:latin typeface="+mn-lt"/>
        <a:ea typeface="+mn-ea"/>
        <a:cs typeface="Arial" pitchFamily="34" charset="0"/>
      </a:defRPr>
    </a:lvl3pPr>
    <a:lvl4pPr marL="569913" indent="-112713" algn="l" defTabSz="914400" rtl="0" eaLnBrk="1" latinLnBrk="0" hangingPunct="1">
      <a:spcBef>
        <a:spcPts val="200"/>
      </a:spcBef>
      <a:buFont typeface="Arial" pitchFamily="34" charset="0"/>
      <a:buChar char="•"/>
      <a:defRPr sz="1050" kern="1200">
        <a:solidFill>
          <a:schemeClr val="tx1"/>
        </a:solidFill>
        <a:latin typeface="+mn-lt"/>
        <a:ea typeface="+mn-ea"/>
        <a:cs typeface="Arial" pitchFamily="34" charset="0"/>
      </a:defRPr>
    </a:lvl4pPr>
    <a:lvl5pPr marL="457200" indent="114300" algn="l" defTabSz="914400" rtl="0" eaLnBrk="1" latinLnBrk="0" hangingPunct="1">
      <a:buFont typeface="Arial" pitchFamily="34" charset="0"/>
      <a:buChar char="•"/>
      <a:defRPr sz="1050" kern="1200">
        <a:solidFill>
          <a:schemeClr val="tx1"/>
        </a:solidFill>
        <a:latin typeface="+mn-lt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EE898A5E-1F51-4798-99AE-F9D2BEEE78D3}" type="datetime1">
              <a:rPr lang="en-US" smtClean="0">
                <a:solidFill>
                  <a:prstClr val="black"/>
                </a:solidFill>
                <a:latin typeface="Calibri"/>
              </a:rPr>
              <a:pPr/>
              <a:t>03-Sep-13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/>
                </a:solidFill>
                <a:latin typeface="Calibri"/>
              </a:rPr>
              <a:t>Page </a:t>
            </a:r>
            <a:fld id="{111E5896-917A-4035-A860-408E1EC3CD51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2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>
                <a:solidFill>
                  <a:prstClr val="black"/>
                </a:solidFill>
                <a:latin typeface="Calibri"/>
              </a:rPr>
              <a:t>© 2010 Brocade Communications Systems, Inc. CONFIDENTIAL—For Internal Use Only</a:t>
            </a:r>
            <a:endParaRPr lang="en-US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" name="Header Placeholder 10"/>
          <p:cNvSpPr>
            <a:spLocks noGrp="1"/>
          </p:cNvSpPr>
          <p:nvPr>
            <p:ph type="hdr" sz="quarter" idx="13"/>
          </p:nvPr>
        </p:nvSpPr>
        <p:spPr/>
        <p:txBody>
          <a:bodyPr/>
          <a:lstStyle/>
          <a:p>
            <a:r>
              <a:rPr lang="en-US" smtClean="0">
                <a:solidFill>
                  <a:prstClr val="black"/>
                </a:solidFill>
                <a:latin typeface="Calibri"/>
              </a:rPr>
              <a:t>[Add Presentation Title: Insert tab &gt; Header &amp; Footer &gt; Notes and Handouts]</a:t>
            </a:r>
          </a:p>
        </p:txBody>
      </p:sp>
      <p:sp>
        <p:nvSpPr>
          <p:cNvPr id="17" name="Slide Image Placeholder 16"/>
          <p:cNvSpPr>
            <a:spLocks noGrp="1" noRot="1" noChangeAspect="1"/>
          </p:cNvSpPr>
          <p:nvPr>
            <p:ph type="sldImg"/>
          </p:nvPr>
        </p:nvSpPr>
        <p:spPr>
          <a:xfrm>
            <a:off x="412750" y="400050"/>
            <a:ext cx="6197600" cy="3486150"/>
          </a:xfrm>
        </p:spPr>
      </p:sp>
      <p:sp>
        <p:nvSpPr>
          <p:cNvPr id="20" name="Notes Placeholder 19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15925" y="400050"/>
            <a:ext cx="6196013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/>
                </a:solidFill>
                <a:latin typeface="Calibri"/>
              </a:rPr>
              <a:t>[Add Presentation Title: Insert tab &gt; Header &amp; Footer &gt; Notes and Handouts]</a:t>
            </a:r>
            <a:endParaRPr lang="en-US" dirty="0" smtClea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47BBC00C-1094-4B11-99CF-02591A26196B}" type="datetime1">
              <a:rPr lang="en-US" smtClean="0">
                <a:solidFill>
                  <a:prstClr val="black"/>
                </a:solidFill>
                <a:latin typeface="Calibri"/>
              </a:rPr>
              <a:pPr/>
              <a:t>03-Sep-13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>
                <a:solidFill>
                  <a:prstClr val="black"/>
                </a:solidFill>
                <a:latin typeface="Calibri"/>
              </a:rPr>
              <a:t>Page </a:t>
            </a:r>
            <a:fld id="{111E5896-917A-4035-A860-408E1EC3CD51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5</a:t>
            </a:fld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smtClean="0">
                <a:solidFill>
                  <a:prstClr val="black"/>
                </a:solidFill>
                <a:latin typeface="Calibri"/>
              </a:rPr>
              <a:t>© 2010 Brocade Communications Systems, Inc. CONFIDENTIAL—For Internal Use Only</a:t>
            </a:r>
            <a:endParaRPr lang="en-US" dirty="0">
              <a:solidFill>
                <a:prstClr val="black"/>
              </a:solidFill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itle 34"/>
          <p:cNvSpPr>
            <a:spLocks noGrp="1"/>
          </p:cNvSpPr>
          <p:nvPr>
            <p:ph type="title" hasCustomPrompt="1"/>
          </p:nvPr>
        </p:nvSpPr>
        <p:spPr>
          <a:xfrm>
            <a:off x="2401330" y="2722543"/>
            <a:ext cx="5230813" cy="480131"/>
          </a:xfrm>
        </p:spPr>
        <p:txBody>
          <a:bodyPr vert="horz" wrap="square" lIns="91440" tIns="45720" rIns="91440" bIns="45720" rtlCol="0" anchor="b">
            <a:spAutoFit/>
          </a:bodyPr>
          <a:lstStyle>
            <a:lvl1pPr>
              <a:lnSpc>
                <a:spcPct val="95000"/>
              </a:lnSpc>
              <a:defRPr kumimoji="0" lang="en-US" sz="2800" b="0" i="0" u="none" strike="noStrike" kern="1200" cap="all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HEAD</a:t>
            </a:r>
            <a:endParaRPr lang="en-US" dirty="0"/>
          </a:p>
        </p:txBody>
      </p:sp>
      <p:sp>
        <p:nvSpPr>
          <p:cNvPr id="3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2401330" y="3266676"/>
            <a:ext cx="5230813" cy="323165"/>
          </a:xfrm>
        </p:spPr>
        <p:txBody>
          <a:bodyPr anchor="t" anchorCtr="0"/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200"/>
              </a:spcBef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lnSpc>
                <a:spcPct val="75000"/>
              </a:lnSpc>
              <a:spcBef>
                <a:spcPts val="1400"/>
              </a:spcBef>
              <a:buFont typeface="Arial" pitchFamily="34" charset="0"/>
              <a:buNone/>
            </a:pPr>
            <a:r>
              <a:rPr lang="en-US" dirty="0" smtClean="0"/>
              <a:t>Subhead</a:t>
            </a:r>
          </a:p>
        </p:txBody>
      </p:sp>
      <p:grpSp>
        <p:nvGrpSpPr>
          <p:cNvPr id="33" name="Group 43"/>
          <p:cNvGrpSpPr/>
          <p:nvPr userDrawn="1"/>
        </p:nvGrpSpPr>
        <p:grpSpPr bwMode="white">
          <a:xfrm>
            <a:off x="548641" y="288656"/>
            <a:ext cx="1242635" cy="482621"/>
            <a:chOff x="674688" y="339726"/>
            <a:chExt cx="1749425" cy="679450"/>
          </a:xfrm>
        </p:grpSpPr>
        <p:sp>
          <p:nvSpPr>
            <p:cNvPr id="34" name="Freeform 5"/>
            <p:cNvSpPr>
              <a:spLocks/>
            </p:cNvSpPr>
            <p:nvPr userDrawn="1"/>
          </p:nvSpPr>
          <p:spPr bwMode="white">
            <a:xfrm>
              <a:off x="1182688" y="838201"/>
              <a:ext cx="138113" cy="180975"/>
            </a:xfrm>
            <a:custGeom>
              <a:avLst/>
              <a:gdLst/>
              <a:ahLst/>
              <a:cxnLst>
                <a:cxn ang="0">
                  <a:pos x="61" y="82"/>
                </a:cxn>
                <a:cxn ang="0">
                  <a:pos x="36" y="92"/>
                </a:cxn>
                <a:cxn ang="0">
                  <a:pos x="11" y="81"/>
                </a:cxn>
                <a:cxn ang="0">
                  <a:pos x="0" y="46"/>
                </a:cxn>
                <a:cxn ang="0">
                  <a:pos x="36" y="0"/>
                </a:cxn>
                <a:cxn ang="0">
                  <a:pos x="70" y="32"/>
                </a:cxn>
                <a:cxn ang="0">
                  <a:pos x="55" y="33"/>
                </a:cxn>
                <a:cxn ang="0">
                  <a:pos x="49" y="19"/>
                </a:cxn>
                <a:cxn ang="0">
                  <a:pos x="37" y="13"/>
                </a:cxn>
                <a:cxn ang="0">
                  <a:pos x="18" y="46"/>
                </a:cxn>
                <a:cxn ang="0">
                  <a:pos x="37" y="79"/>
                </a:cxn>
                <a:cxn ang="0">
                  <a:pos x="55" y="60"/>
                </a:cxn>
                <a:cxn ang="0">
                  <a:pos x="70" y="61"/>
                </a:cxn>
                <a:cxn ang="0">
                  <a:pos x="61" y="82"/>
                </a:cxn>
              </a:cxnLst>
              <a:rect l="0" t="0" r="r" b="b"/>
              <a:pathLst>
                <a:path w="70" h="92">
                  <a:moveTo>
                    <a:pt x="61" y="82"/>
                  </a:moveTo>
                  <a:cubicBezTo>
                    <a:pt x="54" y="89"/>
                    <a:pt x="47" y="92"/>
                    <a:pt x="36" y="92"/>
                  </a:cubicBezTo>
                  <a:cubicBezTo>
                    <a:pt x="25" y="92"/>
                    <a:pt x="17" y="89"/>
                    <a:pt x="11" y="81"/>
                  </a:cubicBezTo>
                  <a:cubicBezTo>
                    <a:pt x="4" y="72"/>
                    <a:pt x="0" y="60"/>
                    <a:pt x="0" y="46"/>
                  </a:cubicBezTo>
                  <a:cubicBezTo>
                    <a:pt x="0" y="18"/>
                    <a:pt x="14" y="0"/>
                    <a:pt x="36" y="0"/>
                  </a:cubicBezTo>
                  <a:cubicBezTo>
                    <a:pt x="55" y="0"/>
                    <a:pt x="66" y="11"/>
                    <a:pt x="70" y="32"/>
                  </a:cubicBezTo>
                  <a:cubicBezTo>
                    <a:pt x="55" y="33"/>
                    <a:pt x="55" y="33"/>
                    <a:pt x="55" y="33"/>
                  </a:cubicBezTo>
                  <a:cubicBezTo>
                    <a:pt x="53" y="25"/>
                    <a:pt x="52" y="23"/>
                    <a:pt x="49" y="19"/>
                  </a:cubicBezTo>
                  <a:cubicBezTo>
                    <a:pt x="47" y="16"/>
                    <a:pt x="42" y="13"/>
                    <a:pt x="37" y="13"/>
                  </a:cubicBezTo>
                  <a:cubicBezTo>
                    <a:pt x="24" y="13"/>
                    <a:pt x="18" y="25"/>
                    <a:pt x="18" y="46"/>
                  </a:cubicBezTo>
                  <a:cubicBezTo>
                    <a:pt x="18" y="67"/>
                    <a:pt x="25" y="79"/>
                    <a:pt x="37" y="79"/>
                  </a:cubicBezTo>
                  <a:cubicBezTo>
                    <a:pt x="46" y="79"/>
                    <a:pt x="53" y="71"/>
                    <a:pt x="55" y="60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68" y="72"/>
                    <a:pt x="67" y="76"/>
                    <a:pt x="61" y="8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6"/>
            <p:cNvSpPr>
              <a:spLocks noEditPoints="1"/>
            </p:cNvSpPr>
            <p:nvPr userDrawn="1"/>
          </p:nvSpPr>
          <p:spPr bwMode="white">
            <a:xfrm>
              <a:off x="1333500" y="839788"/>
              <a:ext cx="157163" cy="177800"/>
            </a:xfrm>
            <a:custGeom>
              <a:avLst/>
              <a:gdLst/>
              <a:ahLst/>
              <a:cxnLst>
                <a:cxn ang="0">
                  <a:pos x="78" y="112"/>
                </a:cxn>
                <a:cxn ang="0">
                  <a:pos x="69" y="86"/>
                </a:cxn>
                <a:cxn ang="0">
                  <a:pos x="27" y="86"/>
                </a:cxn>
                <a:cxn ang="0">
                  <a:pos x="18" y="112"/>
                </a:cxn>
                <a:cxn ang="0">
                  <a:pos x="0" y="112"/>
                </a:cxn>
                <a:cxn ang="0">
                  <a:pos x="37" y="0"/>
                </a:cxn>
                <a:cxn ang="0">
                  <a:pos x="62" y="0"/>
                </a:cxn>
                <a:cxn ang="0">
                  <a:pos x="99" y="112"/>
                </a:cxn>
                <a:cxn ang="0">
                  <a:pos x="78" y="112"/>
                </a:cxn>
                <a:cxn ang="0">
                  <a:pos x="48" y="21"/>
                </a:cxn>
                <a:cxn ang="0">
                  <a:pos x="32" y="70"/>
                </a:cxn>
                <a:cxn ang="0">
                  <a:pos x="63" y="70"/>
                </a:cxn>
                <a:cxn ang="0">
                  <a:pos x="48" y="21"/>
                </a:cxn>
              </a:cxnLst>
              <a:rect l="0" t="0" r="r" b="b"/>
              <a:pathLst>
                <a:path w="99" h="112">
                  <a:moveTo>
                    <a:pt x="78" y="112"/>
                  </a:moveTo>
                  <a:lnTo>
                    <a:pt x="69" y="86"/>
                  </a:lnTo>
                  <a:lnTo>
                    <a:pt x="27" y="86"/>
                  </a:lnTo>
                  <a:lnTo>
                    <a:pt x="18" y="112"/>
                  </a:lnTo>
                  <a:lnTo>
                    <a:pt x="0" y="112"/>
                  </a:lnTo>
                  <a:lnTo>
                    <a:pt x="37" y="0"/>
                  </a:lnTo>
                  <a:lnTo>
                    <a:pt x="62" y="0"/>
                  </a:lnTo>
                  <a:lnTo>
                    <a:pt x="99" y="112"/>
                  </a:lnTo>
                  <a:lnTo>
                    <a:pt x="78" y="112"/>
                  </a:lnTo>
                  <a:close/>
                  <a:moveTo>
                    <a:pt x="48" y="21"/>
                  </a:moveTo>
                  <a:lnTo>
                    <a:pt x="32" y="70"/>
                  </a:lnTo>
                  <a:lnTo>
                    <a:pt x="63" y="70"/>
                  </a:lnTo>
                  <a:lnTo>
                    <a:pt x="48" y="2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7"/>
            <p:cNvSpPr>
              <a:spLocks noEditPoints="1"/>
            </p:cNvSpPr>
            <p:nvPr userDrawn="1"/>
          </p:nvSpPr>
          <p:spPr bwMode="white">
            <a:xfrm>
              <a:off x="1516063" y="839788"/>
              <a:ext cx="144463" cy="177800"/>
            </a:xfrm>
            <a:custGeom>
              <a:avLst/>
              <a:gdLst/>
              <a:ahLst/>
              <a:cxnLst>
                <a:cxn ang="0">
                  <a:pos x="29" y="90"/>
                </a:cxn>
                <a:cxn ang="0">
                  <a:pos x="0" y="90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73" y="45"/>
                </a:cxn>
                <a:cxn ang="0">
                  <a:pos x="29" y="90"/>
                </a:cxn>
                <a:cxn ang="0">
                  <a:pos x="32" y="13"/>
                </a:cxn>
                <a:cxn ang="0">
                  <a:pos x="16" y="13"/>
                </a:cxn>
                <a:cxn ang="0">
                  <a:pos x="16" y="77"/>
                </a:cxn>
                <a:cxn ang="0">
                  <a:pos x="30" y="77"/>
                </a:cxn>
                <a:cxn ang="0">
                  <a:pos x="56" y="45"/>
                </a:cxn>
                <a:cxn ang="0">
                  <a:pos x="32" y="13"/>
                </a:cxn>
              </a:cxnLst>
              <a:rect l="0" t="0" r="r" b="b"/>
              <a:pathLst>
                <a:path w="73" h="90">
                  <a:moveTo>
                    <a:pt x="29" y="90"/>
                  </a:moveTo>
                  <a:cubicBezTo>
                    <a:pt x="0" y="90"/>
                    <a:pt x="0" y="90"/>
                    <a:pt x="0" y="9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56" y="0"/>
                    <a:pt x="73" y="19"/>
                    <a:pt x="73" y="45"/>
                  </a:cubicBezTo>
                  <a:cubicBezTo>
                    <a:pt x="73" y="72"/>
                    <a:pt x="56" y="90"/>
                    <a:pt x="29" y="90"/>
                  </a:cubicBezTo>
                  <a:close/>
                  <a:moveTo>
                    <a:pt x="32" y="13"/>
                  </a:moveTo>
                  <a:cubicBezTo>
                    <a:pt x="16" y="13"/>
                    <a:pt x="16" y="13"/>
                    <a:pt x="16" y="13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30" y="77"/>
                    <a:pt x="30" y="77"/>
                    <a:pt x="30" y="77"/>
                  </a:cubicBezTo>
                  <a:cubicBezTo>
                    <a:pt x="45" y="77"/>
                    <a:pt x="56" y="64"/>
                    <a:pt x="56" y="45"/>
                  </a:cubicBezTo>
                  <a:cubicBezTo>
                    <a:pt x="56" y="26"/>
                    <a:pt x="46" y="13"/>
                    <a:pt x="32" y="1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8"/>
            <p:cNvSpPr>
              <a:spLocks/>
            </p:cNvSpPr>
            <p:nvPr userDrawn="1"/>
          </p:nvSpPr>
          <p:spPr bwMode="white">
            <a:xfrm>
              <a:off x="1693863" y="839788"/>
              <a:ext cx="115888" cy="177800"/>
            </a:xfrm>
            <a:custGeom>
              <a:avLst/>
              <a:gdLst/>
              <a:ahLst/>
              <a:cxnLst>
                <a:cxn ang="0">
                  <a:pos x="0" y="112"/>
                </a:cxn>
                <a:cxn ang="0">
                  <a:pos x="0" y="0"/>
                </a:cxn>
                <a:cxn ang="0">
                  <a:pos x="72" y="0"/>
                </a:cxn>
                <a:cxn ang="0">
                  <a:pos x="72" y="18"/>
                </a:cxn>
                <a:cxn ang="0">
                  <a:pos x="21" y="18"/>
                </a:cxn>
                <a:cxn ang="0">
                  <a:pos x="21" y="47"/>
                </a:cxn>
                <a:cxn ang="0">
                  <a:pos x="62" y="47"/>
                </a:cxn>
                <a:cxn ang="0">
                  <a:pos x="62" y="64"/>
                </a:cxn>
                <a:cxn ang="0">
                  <a:pos x="21" y="64"/>
                </a:cxn>
                <a:cxn ang="0">
                  <a:pos x="21" y="95"/>
                </a:cxn>
                <a:cxn ang="0">
                  <a:pos x="73" y="95"/>
                </a:cxn>
                <a:cxn ang="0">
                  <a:pos x="73" y="112"/>
                </a:cxn>
                <a:cxn ang="0">
                  <a:pos x="0" y="112"/>
                </a:cxn>
              </a:cxnLst>
              <a:rect l="0" t="0" r="r" b="b"/>
              <a:pathLst>
                <a:path w="73" h="112">
                  <a:moveTo>
                    <a:pt x="0" y="112"/>
                  </a:moveTo>
                  <a:lnTo>
                    <a:pt x="0" y="0"/>
                  </a:lnTo>
                  <a:lnTo>
                    <a:pt x="72" y="0"/>
                  </a:lnTo>
                  <a:lnTo>
                    <a:pt x="72" y="18"/>
                  </a:lnTo>
                  <a:lnTo>
                    <a:pt x="21" y="18"/>
                  </a:lnTo>
                  <a:lnTo>
                    <a:pt x="21" y="47"/>
                  </a:lnTo>
                  <a:lnTo>
                    <a:pt x="62" y="47"/>
                  </a:lnTo>
                  <a:lnTo>
                    <a:pt x="62" y="64"/>
                  </a:lnTo>
                  <a:lnTo>
                    <a:pt x="21" y="64"/>
                  </a:lnTo>
                  <a:lnTo>
                    <a:pt x="21" y="95"/>
                  </a:lnTo>
                  <a:lnTo>
                    <a:pt x="73" y="95"/>
                  </a:lnTo>
                  <a:lnTo>
                    <a:pt x="73" y="112"/>
                  </a:lnTo>
                  <a:lnTo>
                    <a:pt x="0" y="1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9"/>
            <p:cNvSpPr>
              <a:spLocks noEditPoints="1"/>
            </p:cNvSpPr>
            <p:nvPr userDrawn="1"/>
          </p:nvSpPr>
          <p:spPr bwMode="white">
            <a:xfrm>
              <a:off x="674688" y="839788"/>
              <a:ext cx="131763" cy="177800"/>
            </a:xfrm>
            <a:custGeom>
              <a:avLst/>
              <a:gdLst/>
              <a:ahLst/>
              <a:cxnLst>
                <a:cxn ang="0">
                  <a:pos x="39" y="90"/>
                </a:cxn>
                <a:cxn ang="0">
                  <a:pos x="0" y="90"/>
                </a:cxn>
                <a:cxn ang="0">
                  <a:pos x="0" y="0"/>
                </a:cxn>
                <a:cxn ang="0">
                  <a:pos x="35" y="0"/>
                </a:cxn>
                <a:cxn ang="0">
                  <a:pos x="55" y="5"/>
                </a:cxn>
                <a:cxn ang="0">
                  <a:pos x="62" y="14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59" y="48"/>
                </a:cxn>
                <a:cxn ang="0">
                  <a:pos x="67" y="66"/>
                </a:cxn>
                <a:cxn ang="0">
                  <a:pos x="39" y="90"/>
                </a:cxn>
                <a:cxn ang="0">
                  <a:pos x="35" y="13"/>
                </a:cxn>
                <a:cxn ang="0">
                  <a:pos x="15" y="13"/>
                </a:cxn>
                <a:cxn ang="0">
                  <a:pos x="15" y="38"/>
                </a:cxn>
                <a:cxn ang="0">
                  <a:pos x="35" y="38"/>
                </a:cxn>
                <a:cxn ang="0">
                  <a:pos x="48" y="25"/>
                </a:cxn>
                <a:cxn ang="0">
                  <a:pos x="35" y="13"/>
                </a:cxn>
                <a:cxn ang="0">
                  <a:pos x="36" y="51"/>
                </a:cxn>
                <a:cxn ang="0">
                  <a:pos x="15" y="51"/>
                </a:cxn>
                <a:cxn ang="0">
                  <a:pos x="15" y="76"/>
                </a:cxn>
                <a:cxn ang="0">
                  <a:pos x="36" y="76"/>
                </a:cxn>
                <a:cxn ang="0">
                  <a:pos x="51" y="64"/>
                </a:cxn>
                <a:cxn ang="0">
                  <a:pos x="36" y="51"/>
                </a:cxn>
              </a:cxnLst>
              <a:rect l="0" t="0" r="r" b="b"/>
              <a:pathLst>
                <a:path w="67" h="90">
                  <a:moveTo>
                    <a:pt x="39" y="90"/>
                  </a:moveTo>
                  <a:cubicBezTo>
                    <a:pt x="0" y="90"/>
                    <a:pt x="0" y="90"/>
                    <a:pt x="0" y="9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45" y="0"/>
                    <a:pt x="50" y="1"/>
                    <a:pt x="55" y="5"/>
                  </a:cubicBezTo>
                  <a:cubicBezTo>
                    <a:pt x="58" y="7"/>
                    <a:pt x="61" y="10"/>
                    <a:pt x="62" y="14"/>
                  </a:cubicBezTo>
                  <a:cubicBezTo>
                    <a:pt x="63" y="17"/>
                    <a:pt x="64" y="20"/>
                    <a:pt x="64" y="24"/>
                  </a:cubicBezTo>
                  <a:cubicBezTo>
                    <a:pt x="64" y="34"/>
                    <a:pt x="58" y="41"/>
                    <a:pt x="48" y="44"/>
                  </a:cubicBezTo>
                  <a:cubicBezTo>
                    <a:pt x="53" y="45"/>
                    <a:pt x="55" y="45"/>
                    <a:pt x="59" y="48"/>
                  </a:cubicBezTo>
                  <a:cubicBezTo>
                    <a:pt x="64" y="52"/>
                    <a:pt x="67" y="58"/>
                    <a:pt x="67" y="66"/>
                  </a:cubicBezTo>
                  <a:cubicBezTo>
                    <a:pt x="67" y="81"/>
                    <a:pt x="57" y="90"/>
                    <a:pt x="39" y="90"/>
                  </a:cubicBezTo>
                  <a:close/>
                  <a:moveTo>
                    <a:pt x="35" y="13"/>
                  </a:moveTo>
                  <a:cubicBezTo>
                    <a:pt x="15" y="13"/>
                    <a:pt x="15" y="13"/>
                    <a:pt x="15" y="13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43" y="38"/>
                    <a:pt x="48" y="33"/>
                    <a:pt x="48" y="25"/>
                  </a:cubicBezTo>
                  <a:cubicBezTo>
                    <a:pt x="48" y="18"/>
                    <a:pt x="43" y="13"/>
                    <a:pt x="35" y="13"/>
                  </a:cubicBezTo>
                  <a:close/>
                  <a:moveTo>
                    <a:pt x="36" y="51"/>
                  </a:moveTo>
                  <a:cubicBezTo>
                    <a:pt x="15" y="51"/>
                    <a:pt x="15" y="51"/>
                    <a:pt x="15" y="51"/>
                  </a:cubicBezTo>
                  <a:cubicBezTo>
                    <a:pt x="15" y="76"/>
                    <a:pt x="15" y="76"/>
                    <a:pt x="15" y="76"/>
                  </a:cubicBezTo>
                  <a:cubicBezTo>
                    <a:pt x="36" y="76"/>
                    <a:pt x="36" y="76"/>
                    <a:pt x="36" y="76"/>
                  </a:cubicBezTo>
                  <a:cubicBezTo>
                    <a:pt x="45" y="76"/>
                    <a:pt x="51" y="72"/>
                    <a:pt x="51" y="64"/>
                  </a:cubicBezTo>
                  <a:cubicBezTo>
                    <a:pt x="51" y="56"/>
                    <a:pt x="45" y="51"/>
                    <a:pt x="3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10"/>
            <p:cNvSpPr>
              <a:spLocks noEditPoints="1"/>
            </p:cNvSpPr>
            <p:nvPr userDrawn="1"/>
          </p:nvSpPr>
          <p:spPr bwMode="white">
            <a:xfrm>
              <a:off x="842963" y="839788"/>
              <a:ext cx="138113" cy="177800"/>
            </a:xfrm>
            <a:custGeom>
              <a:avLst/>
              <a:gdLst/>
              <a:ahLst/>
              <a:cxnLst>
                <a:cxn ang="0">
                  <a:pos x="54" y="50"/>
                </a:cxn>
                <a:cxn ang="0">
                  <a:pos x="70" y="90"/>
                </a:cxn>
                <a:cxn ang="0">
                  <a:pos x="53" y="90"/>
                </a:cxn>
                <a:cxn ang="0">
                  <a:pos x="39" y="53"/>
                </a:cxn>
                <a:cxn ang="0">
                  <a:pos x="16" y="53"/>
                </a:cxn>
                <a:cxn ang="0">
                  <a:pos x="16" y="90"/>
                </a:cxn>
                <a:cxn ang="0">
                  <a:pos x="0" y="90"/>
                </a:cxn>
                <a:cxn ang="0">
                  <a:pos x="0" y="0"/>
                </a:cxn>
                <a:cxn ang="0">
                  <a:pos x="39" y="0"/>
                </a:cxn>
                <a:cxn ang="0">
                  <a:pos x="70" y="27"/>
                </a:cxn>
                <a:cxn ang="0">
                  <a:pos x="54" y="50"/>
                </a:cxn>
                <a:cxn ang="0">
                  <a:pos x="38" y="13"/>
                </a:cxn>
                <a:cxn ang="0">
                  <a:pos x="16" y="13"/>
                </a:cxn>
                <a:cxn ang="0">
                  <a:pos x="16" y="40"/>
                </a:cxn>
                <a:cxn ang="0">
                  <a:pos x="36" y="40"/>
                </a:cxn>
                <a:cxn ang="0">
                  <a:pos x="54" y="26"/>
                </a:cxn>
                <a:cxn ang="0">
                  <a:pos x="38" y="13"/>
                </a:cxn>
              </a:cxnLst>
              <a:rect l="0" t="0" r="r" b="b"/>
              <a:pathLst>
                <a:path w="70" h="90">
                  <a:moveTo>
                    <a:pt x="54" y="50"/>
                  </a:moveTo>
                  <a:cubicBezTo>
                    <a:pt x="70" y="90"/>
                    <a:pt x="70" y="90"/>
                    <a:pt x="70" y="90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39" y="53"/>
                    <a:pt x="39" y="53"/>
                    <a:pt x="39" y="53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6" y="90"/>
                    <a:pt x="16" y="90"/>
                    <a:pt x="16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59" y="0"/>
                    <a:pt x="70" y="10"/>
                    <a:pt x="70" y="27"/>
                  </a:cubicBezTo>
                  <a:cubicBezTo>
                    <a:pt x="70" y="38"/>
                    <a:pt x="65" y="46"/>
                    <a:pt x="54" y="50"/>
                  </a:cubicBezTo>
                  <a:close/>
                  <a:moveTo>
                    <a:pt x="38" y="13"/>
                  </a:moveTo>
                  <a:cubicBezTo>
                    <a:pt x="16" y="13"/>
                    <a:pt x="16" y="13"/>
                    <a:pt x="16" y="13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47" y="40"/>
                    <a:pt x="54" y="35"/>
                    <a:pt x="54" y="26"/>
                  </a:cubicBezTo>
                  <a:cubicBezTo>
                    <a:pt x="54" y="18"/>
                    <a:pt x="47" y="13"/>
                    <a:pt x="38" y="1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11"/>
            <p:cNvSpPr>
              <a:spLocks noEditPoints="1"/>
            </p:cNvSpPr>
            <p:nvPr userDrawn="1"/>
          </p:nvSpPr>
          <p:spPr bwMode="white">
            <a:xfrm>
              <a:off x="1006475" y="838201"/>
              <a:ext cx="150813" cy="180975"/>
            </a:xfrm>
            <a:custGeom>
              <a:avLst/>
              <a:gdLst/>
              <a:ahLst/>
              <a:cxnLst>
                <a:cxn ang="0">
                  <a:pos x="38" y="92"/>
                </a:cxn>
                <a:cxn ang="0">
                  <a:pos x="0" y="46"/>
                </a:cxn>
                <a:cxn ang="0">
                  <a:pos x="39" y="0"/>
                </a:cxn>
                <a:cxn ang="0">
                  <a:pos x="77" y="46"/>
                </a:cxn>
                <a:cxn ang="0">
                  <a:pos x="38" y="92"/>
                </a:cxn>
                <a:cxn ang="0">
                  <a:pos x="39" y="13"/>
                </a:cxn>
                <a:cxn ang="0">
                  <a:pos x="18" y="46"/>
                </a:cxn>
                <a:cxn ang="0">
                  <a:pos x="38" y="79"/>
                </a:cxn>
                <a:cxn ang="0">
                  <a:pos x="55" y="69"/>
                </a:cxn>
                <a:cxn ang="0">
                  <a:pos x="59" y="47"/>
                </a:cxn>
                <a:cxn ang="0">
                  <a:pos x="39" y="13"/>
                </a:cxn>
              </a:cxnLst>
              <a:rect l="0" t="0" r="r" b="b"/>
              <a:pathLst>
                <a:path w="77" h="92">
                  <a:moveTo>
                    <a:pt x="38" y="92"/>
                  </a:moveTo>
                  <a:cubicBezTo>
                    <a:pt x="15" y="92"/>
                    <a:pt x="0" y="74"/>
                    <a:pt x="0" y="46"/>
                  </a:cubicBezTo>
                  <a:cubicBezTo>
                    <a:pt x="0" y="19"/>
                    <a:pt x="16" y="0"/>
                    <a:pt x="39" y="0"/>
                  </a:cubicBezTo>
                  <a:cubicBezTo>
                    <a:pt x="61" y="0"/>
                    <a:pt x="77" y="18"/>
                    <a:pt x="77" y="46"/>
                  </a:cubicBezTo>
                  <a:cubicBezTo>
                    <a:pt x="77" y="74"/>
                    <a:pt x="61" y="92"/>
                    <a:pt x="38" y="92"/>
                  </a:cubicBezTo>
                  <a:close/>
                  <a:moveTo>
                    <a:pt x="39" y="13"/>
                  </a:moveTo>
                  <a:cubicBezTo>
                    <a:pt x="25" y="13"/>
                    <a:pt x="18" y="24"/>
                    <a:pt x="18" y="46"/>
                  </a:cubicBezTo>
                  <a:cubicBezTo>
                    <a:pt x="18" y="68"/>
                    <a:pt x="25" y="79"/>
                    <a:pt x="38" y="79"/>
                  </a:cubicBezTo>
                  <a:cubicBezTo>
                    <a:pt x="46" y="79"/>
                    <a:pt x="52" y="75"/>
                    <a:pt x="55" y="69"/>
                  </a:cubicBezTo>
                  <a:cubicBezTo>
                    <a:pt x="58" y="63"/>
                    <a:pt x="59" y="56"/>
                    <a:pt x="59" y="47"/>
                  </a:cubicBezTo>
                  <a:cubicBezTo>
                    <a:pt x="59" y="25"/>
                    <a:pt x="52" y="13"/>
                    <a:pt x="39" y="1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2"/>
            <p:cNvSpPr>
              <a:spLocks noEditPoints="1"/>
            </p:cNvSpPr>
            <p:nvPr userDrawn="1"/>
          </p:nvSpPr>
          <p:spPr bwMode="white">
            <a:xfrm>
              <a:off x="1808163" y="339726"/>
              <a:ext cx="566738" cy="411163"/>
            </a:xfrm>
            <a:custGeom>
              <a:avLst/>
              <a:gdLst/>
              <a:ahLst/>
              <a:cxnLst>
                <a:cxn ang="0">
                  <a:pos x="229" y="0"/>
                </a:cxn>
                <a:cxn ang="0">
                  <a:pos x="288" y="59"/>
                </a:cxn>
                <a:cxn ang="0">
                  <a:pos x="267" y="105"/>
                </a:cxn>
                <a:cxn ang="0">
                  <a:pos x="288" y="150"/>
                </a:cxn>
                <a:cxn ang="0">
                  <a:pos x="229" y="209"/>
                </a:cxn>
                <a:cxn ang="0">
                  <a:pos x="0" y="209"/>
                </a:cxn>
                <a:cxn ang="0">
                  <a:pos x="159" y="105"/>
                </a:cxn>
                <a:cxn ang="0">
                  <a:pos x="0" y="0"/>
                </a:cxn>
                <a:cxn ang="0">
                  <a:pos x="229" y="0"/>
                </a:cxn>
                <a:cxn ang="0">
                  <a:pos x="226" y="30"/>
                </a:cxn>
                <a:cxn ang="0">
                  <a:pos x="82" y="30"/>
                </a:cxn>
                <a:cxn ang="0">
                  <a:pos x="226" y="89"/>
                </a:cxn>
                <a:cxn ang="0">
                  <a:pos x="256" y="59"/>
                </a:cxn>
                <a:cxn ang="0">
                  <a:pos x="226" y="30"/>
                </a:cxn>
                <a:cxn ang="0">
                  <a:pos x="226" y="121"/>
                </a:cxn>
                <a:cxn ang="0">
                  <a:pos x="82" y="180"/>
                </a:cxn>
                <a:cxn ang="0">
                  <a:pos x="226" y="180"/>
                </a:cxn>
                <a:cxn ang="0">
                  <a:pos x="256" y="150"/>
                </a:cxn>
                <a:cxn ang="0">
                  <a:pos x="226" y="121"/>
                </a:cxn>
              </a:cxnLst>
              <a:rect l="0" t="0" r="r" b="b"/>
              <a:pathLst>
                <a:path w="288" h="209">
                  <a:moveTo>
                    <a:pt x="229" y="0"/>
                  </a:moveTo>
                  <a:cubicBezTo>
                    <a:pt x="262" y="0"/>
                    <a:pt x="288" y="27"/>
                    <a:pt x="288" y="59"/>
                  </a:cubicBezTo>
                  <a:cubicBezTo>
                    <a:pt x="288" y="78"/>
                    <a:pt x="280" y="94"/>
                    <a:pt x="267" y="105"/>
                  </a:cubicBezTo>
                  <a:cubicBezTo>
                    <a:pt x="280" y="116"/>
                    <a:pt x="288" y="132"/>
                    <a:pt x="288" y="150"/>
                  </a:cubicBezTo>
                  <a:cubicBezTo>
                    <a:pt x="288" y="183"/>
                    <a:pt x="262" y="209"/>
                    <a:pt x="229" y="209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59" y="150"/>
                    <a:pt x="115" y="120"/>
                    <a:pt x="159" y="105"/>
                  </a:cubicBezTo>
                  <a:cubicBezTo>
                    <a:pt x="115" y="90"/>
                    <a:pt x="59" y="59"/>
                    <a:pt x="0" y="0"/>
                  </a:cubicBezTo>
                  <a:lnTo>
                    <a:pt x="229" y="0"/>
                  </a:lnTo>
                  <a:close/>
                  <a:moveTo>
                    <a:pt x="226" y="30"/>
                  </a:moveTo>
                  <a:cubicBezTo>
                    <a:pt x="82" y="30"/>
                    <a:pt x="82" y="30"/>
                    <a:pt x="82" y="30"/>
                  </a:cubicBezTo>
                  <a:cubicBezTo>
                    <a:pt x="149" y="78"/>
                    <a:pt x="195" y="89"/>
                    <a:pt x="226" y="89"/>
                  </a:cubicBezTo>
                  <a:cubicBezTo>
                    <a:pt x="243" y="89"/>
                    <a:pt x="256" y="76"/>
                    <a:pt x="256" y="59"/>
                  </a:cubicBezTo>
                  <a:cubicBezTo>
                    <a:pt x="256" y="43"/>
                    <a:pt x="243" y="30"/>
                    <a:pt x="226" y="30"/>
                  </a:cubicBezTo>
                  <a:close/>
                  <a:moveTo>
                    <a:pt x="226" y="121"/>
                  </a:moveTo>
                  <a:cubicBezTo>
                    <a:pt x="195" y="121"/>
                    <a:pt x="149" y="132"/>
                    <a:pt x="82" y="180"/>
                  </a:cubicBezTo>
                  <a:cubicBezTo>
                    <a:pt x="226" y="180"/>
                    <a:pt x="226" y="180"/>
                    <a:pt x="226" y="180"/>
                  </a:cubicBezTo>
                  <a:cubicBezTo>
                    <a:pt x="243" y="180"/>
                    <a:pt x="256" y="167"/>
                    <a:pt x="256" y="150"/>
                  </a:cubicBezTo>
                  <a:cubicBezTo>
                    <a:pt x="256" y="134"/>
                    <a:pt x="243" y="121"/>
                    <a:pt x="226" y="12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13"/>
            <p:cNvSpPr>
              <a:spLocks noEditPoints="1"/>
            </p:cNvSpPr>
            <p:nvPr userDrawn="1"/>
          </p:nvSpPr>
          <p:spPr bwMode="white">
            <a:xfrm>
              <a:off x="2374900" y="339726"/>
              <a:ext cx="49213" cy="47625"/>
            </a:xfrm>
            <a:custGeom>
              <a:avLst/>
              <a:gdLst/>
              <a:ahLst/>
              <a:cxnLst>
                <a:cxn ang="0">
                  <a:pos x="25" y="12"/>
                </a:cxn>
                <a:cxn ang="0">
                  <a:pos x="21" y="21"/>
                </a:cxn>
                <a:cxn ang="0">
                  <a:pos x="13" y="24"/>
                </a:cxn>
                <a:cxn ang="0">
                  <a:pos x="4" y="21"/>
                </a:cxn>
                <a:cxn ang="0">
                  <a:pos x="0" y="12"/>
                </a:cxn>
                <a:cxn ang="0">
                  <a:pos x="4" y="4"/>
                </a:cxn>
                <a:cxn ang="0">
                  <a:pos x="13" y="0"/>
                </a:cxn>
                <a:cxn ang="0">
                  <a:pos x="21" y="4"/>
                </a:cxn>
                <a:cxn ang="0">
                  <a:pos x="25" y="12"/>
                </a:cxn>
                <a:cxn ang="0">
                  <a:pos x="23" y="12"/>
                </a:cxn>
                <a:cxn ang="0">
                  <a:pos x="20" y="5"/>
                </a:cxn>
                <a:cxn ang="0">
                  <a:pos x="13" y="2"/>
                </a:cxn>
                <a:cxn ang="0">
                  <a:pos x="5" y="5"/>
                </a:cxn>
                <a:cxn ang="0">
                  <a:pos x="2" y="12"/>
                </a:cxn>
                <a:cxn ang="0">
                  <a:pos x="5" y="19"/>
                </a:cxn>
                <a:cxn ang="0">
                  <a:pos x="13" y="22"/>
                </a:cxn>
                <a:cxn ang="0">
                  <a:pos x="20" y="19"/>
                </a:cxn>
                <a:cxn ang="0">
                  <a:pos x="23" y="12"/>
                </a:cxn>
                <a:cxn ang="0">
                  <a:pos x="18" y="19"/>
                </a:cxn>
                <a:cxn ang="0">
                  <a:pos x="16" y="19"/>
                </a:cxn>
                <a:cxn ang="0">
                  <a:pos x="13" y="13"/>
                </a:cxn>
                <a:cxn ang="0">
                  <a:pos x="9" y="13"/>
                </a:cxn>
                <a:cxn ang="0">
                  <a:pos x="9" y="19"/>
                </a:cxn>
                <a:cxn ang="0">
                  <a:pos x="7" y="19"/>
                </a:cxn>
                <a:cxn ang="0">
                  <a:pos x="7" y="5"/>
                </a:cxn>
                <a:cxn ang="0">
                  <a:pos x="13" y="5"/>
                </a:cxn>
                <a:cxn ang="0">
                  <a:pos x="17" y="6"/>
                </a:cxn>
                <a:cxn ang="0">
                  <a:pos x="18" y="9"/>
                </a:cxn>
                <a:cxn ang="0">
                  <a:pos x="17" y="11"/>
                </a:cxn>
                <a:cxn ang="0">
                  <a:pos x="15" y="13"/>
                </a:cxn>
                <a:cxn ang="0">
                  <a:pos x="18" y="19"/>
                </a:cxn>
                <a:cxn ang="0">
                  <a:pos x="9" y="12"/>
                </a:cxn>
                <a:cxn ang="0">
                  <a:pos x="13" y="12"/>
                </a:cxn>
                <a:cxn ang="0">
                  <a:pos x="15" y="11"/>
                </a:cxn>
                <a:cxn ang="0">
                  <a:pos x="16" y="9"/>
                </a:cxn>
                <a:cxn ang="0">
                  <a:pos x="15" y="7"/>
                </a:cxn>
                <a:cxn ang="0">
                  <a:pos x="13" y="7"/>
                </a:cxn>
                <a:cxn ang="0">
                  <a:pos x="9" y="7"/>
                </a:cxn>
                <a:cxn ang="0">
                  <a:pos x="9" y="12"/>
                </a:cxn>
              </a:cxnLst>
              <a:rect l="0" t="0" r="r" b="b"/>
              <a:pathLst>
                <a:path w="25" h="24">
                  <a:moveTo>
                    <a:pt x="25" y="12"/>
                  </a:moveTo>
                  <a:cubicBezTo>
                    <a:pt x="25" y="15"/>
                    <a:pt x="23" y="18"/>
                    <a:pt x="21" y="21"/>
                  </a:cubicBezTo>
                  <a:cubicBezTo>
                    <a:pt x="19" y="23"/>
                    <a:pt x="16" y="24"/>
                    <a:pt x="13" y="24"/>
                  </a:cubicBezTo>
                  <a:cubicBezTo>
                    <a:pt x="9" y="24"/>
                    <a:pt x="6" y="23"/>
                    <a:pt x="4" y="21"/>
                  </a:cubicBezTo>
                  <a:cubicBezTo>
                    <a:pt x="2" y="18"/>
                    <a:pt x="0" y="15"/>
                    <a:pt x="0" y="12"/>
                  </a:cubicBezTo>
                  <a:cubicBezTo>
                    <a:pt x="0" y="9"/>
                    <a:pt x="2" y="6"/>
                    <a:pt x="4" y="4"/>
                  </a:cubicBezTo>
                  <a:cubicBezTo>
                    <a:pt x="6" y="1"/>
                    <a:pt x="9" y="0"/>
                    <a:pt x="13" y="0"/>
                  </a:cubicBezTo>
                  <a:cubicBezTo>
                    <a:pt x="16" y="0"/>
                    <a:pt x="19" y="1"/>
                    <a:pt x="21" y="4"/>
                  </a:cubicBezTo>
                  <a:cubicBezTo>
                    <a:pt x="23" y="6"/>
                    <a:pt x="25" y="9"/>
                    <a:pt x="25" y="12"/>
                  </a:cubicBezTo>
                  <a:close/>
                  <a:moveTo>
                    <a:pt x="23" y="12"/>
                  </a:moveTo>
                  <a:cubicBezTo>
                    <a:pt x="23" y="9"/>
                    <a:pt x="22" y="7"/>
                    <a:pt x="20" y="5"/>
                  </a:cubicBezTo>
                  <a:cubicBezTo>
                    <a:pt x="18" y="3"/>
                    <a:pt x="15" y="2"/>
                    <a:pt x="13" y="2"/>
                  </a:cubicBezTo>
                  <a:cubicBezTo>
                    <a:pt x="10" y="2"/>
                    <a:pt x="7" y="3"/>
                    <a:pt x="5" y="5"/>
                  </a:cubicBezTo>
                  <a:cubicBezTo>
                    <a:pt x="3" y="7"/>
                    <a:pt x="2" y="9"/>
                    <a:pt x="2" y="12"/>
                  </a:cubicBezTo>
                  <a:cubicBezTo>
                    <a:pt x="2" y="15"/>
                    <a:pt x="3" y="17"/>
                    <a:pt x="5" y="19"/>
                  </a:cubicBezTo>
                  <a:cubicBezTo>
                    <a:pt x="7" y="21"/>
                    <a:pt x="10" y="22"/>
                    <a:pt x="13" y="22"/>
                  </a:cubicBezTo>
                  <a:cubicBezTo>
                    <a:pt x="15" y="22"/>
                    <a:pt x="18" y="21"/>
                    <a:pt x="20" y="19"/>
                  </a:cubicBezTo>
                  <a:cubicBezTo>
                    <a:pt x="22" y="17"/>
                    <a:pt x="23" y="15"/>
                    <a:pt x="23" y="12"/>
                  </a:cubicBezTo>
                  <a:close/>
                  <a:moveTo>
                    <a:pt x="18" y="19"/>
                  </a:moveTo>
                  <a:cubicBezTo>
                    <a:pt x="16" y="19"/>
                    <a:pt x="16" y="19"/>
                    <a:pt x="16" y="19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5" y="5"/>
                    <a:pt x="16" y="6"/>
                    <a:pt x="17" y="6"/>
                  </a:cubicBezTo>
                  <a:cubicBezTo>
                    <a:pt x="18" y="7"/>
                    <a:pt x="18" y="8"/>
                    <a:pt x="18" y="9"/>
                  </a:cubicBezTo>
                  <a:cubicBezTo>
                    <a:pt x="18" y="10"/>
                    <a:pt x="18" y="11"/>
                    <a:pt x="17" y="11"/>
                  </a:cubicBezTo>
                  <a:cubicBezTo>
                    <a:pt x="17" y="12"/>
                    <a:pt x="16" y="12"/>
                    <a:pt x="15" y="13"/>
                  </a:cubicBezTo>
                  <a:lnTo>
                    <a:pt x="18" y="19"/>
                  </a:lnTo>
                  <a:close/>
                  <a:moveTo>
                    <a:pt x="9" y="12"/>
                  </a:moveTo>
                  <a:cubicBezTo>
                    <a:pt x="13" y="12"/>
                    <a:pt x="13" y="12"/>
                    <a:pt x="13" y="12"/>
                  </a:cubicBezTo>
                  <a:cubicBezTo>
                    <a:pt x="14" y="12"/>
                    <a:pt x="15" y="11"/>
                    <a:pt x="15" y="11"/>
                  </a:cubicBezTo>
                  <a:cubicBezTo>
                    <a:pt x="16" y="10"/>
                    <a:pt x="16" y="10"/>
                    <a:pt x="16" y="9"/>
                  </a:cubicBezTo>
                  <a:cubicBezTo>
                    <a:pt x="16" y="8"/>
                    <a:pt x="16" y="8"/>
                    <a:pt x="15" y="7"/>
                  </a:cubicBezTo>
                  <a:cubicBezTo>
                    <a:pt x="15" y="7"/>
                    <a:pt x="14" y="7"/>
                    <a:pt x="13" y="7"/>
                  </a:cubicBezTo>
                  <a:cubicBezTo>
                    <a:pt x="9" y="7"/>
                    <a:pt x="9" y="7"/>
                    <a:pt x="9" y="7"/>
                  </a:cubicBezTo>
                  <a:lnTo>
                    <a:pt x="9" y="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193462" y="4979472"/>
            <a:ext cx="246061" cy="116425"/>
          </a:xfrm>
          <a:prstGeom prst="rect">
            <a:avLst/>
          </a:prstGeom>
        </p:spPr>
        <p:txBody>
          <a:bodyPr vert="horz" wrap="square" lIns="0" tIns="0" rIns="0" bIns="0" rtlCol="0" anchor="b" anchorCtr="0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7BCC8D0D-EAEC-449D-9161-023DFF90F2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2517257" y="4987785"/>
            <a:ext cx="3990646" cy="103485"/>
          </a:xfrm>
          <a:prstGeom prst="rect">
            <a:avLst/>
          </a:prstGeom>
        </p:spPr>
        <p:txBody>
          <a:bodyPr vert="horz" wrap="square" lIns="0" tIns="0" rIns="0" bIns="0" rtlCol="0" anchor="b" anchorCtr="0"/>
          <a:lstStyle>
            <a:lvl1pPr algn="l">
              <a:defRPr sz="7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  <p:sp>
        <p:nvSpPr>
          <p:cNvPr id="21" name="Rectangle 20"/>
          <p:cNvSpPr>
            <a:spLocks noChangeArrowheads="1"/>
          </p:cNvSpPr>
          <p:nvPr userDrawn="1"/>
        </p:nvSpPr>
        <p:spPr bwMode="gray">
          <a:xfrm>
            <a:off x="1" y="-1114"/>
            <a:ext cx="2287585" cy="307768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0" hangingPunct="1"/>
            <a:endParaRPr lang="en-US" sz="18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30" name="Picture 29" descr="bro_sig-r_rev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35" y="157613"/>
            <a:ext cx="1756365" cy="66482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3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06" t="15253" r="11753" b="9526"/>
          <a:stretch/>
        </p:blipFill>
        <p:spPr>
          <a:xfrm>
            <a:off x="124618" y="3086100"/>
            <a:ext cx="2019300" cy="2066925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41429" y="429151"/>
            <a:ext cx="8208875" cy="501676"/>
          </a:xfrm>
        </p:spPr>
        <p:txBody>
          <a:bodyPr/>
          <a:lstStyle>
            <a:lvl1pPr>
              <a:lnSpc>
                <a:spcPct val="95000"/>
              </a:lnSpc>
              <a:defRPr sz="2800" cap="none" baseline="0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Head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41788" y="1336675"/>
            <a:ext cx="8210856" cy="3316288"/>
          </a:xfrm>
        </p:spPr>
        <p:txBody>
          <a:bodyPr/>
          <a:lstStyle>
            <a:lvl1pPr>
              <a:lnSpc>
                <a:spcPct val="95000"/>
              </a:lnSpc>
              <a:defRPr sz="2000">
                <a:solidFill>
                  <a:schemeClr val="tx1"/>
                </a:solidFill>
                <a:latin typeface="+mn-lt"/>
              </a:defRPr>
            </a:lvl1pPr>
            <a:lvl2pPr marL="401638" indent="-169863">
              <a:lnSpc>
                <a:spcPct val="95000"/>
              </a:lnSpc>
              <a:buClr>
                <a:schemeClr val="tx2"/>
              </a:buClr>
              <a:defRPr sz="1800" b="0">
                <a:solidFill>
                  <a:schemeClr val="tx1"/>
                </a:solidFill>
                <a:latin typeface="+mn-lt"/>
              </a:defRPr>
            </a:lvl2pPr>
            <a:lvl3pPr marL="630238" indent="-173038">
              <a:lnSpc>
                <a:spcPct val="95000"/>
              </a:lnSpc>
              <a:buClr>
                <a:schemeClr val="tx2"/>
              </a:buClr>
              <a:defRPr sz="1400" b="0">
                <a:solidFill>
                  <a:schemeClr val="tx1"/>
                </a:solidFill>
                <a:latin typeface="+mn-lt"/>
              </a:defRPr>
            </a:lvl3pPr>
            <a:lvl4pPr marL="858838" indent="-169863">
              <a:lnSpc>
                <a:spcPct val="95000"/>
              </a:lnSpc>
              <a:buClr>
                <a:schemeClr val="tx2"/>
              </a:buClr>
              <a:defRPr sz="1400" b="0">
                <a:solidFill>
                  <a:schemeClr val="tx1"/>
                </a:solidFill>
                <a:latin typeface="+mn-lt"/>
              </a:defRPr>
            </a:lvl4pPr>
            <a:lvl5pPr marL="1087438" indent="-173038">
              <a:lnSpc>
                <a:spcPct val="95000"/>
              </a:lnSpc>
              <a:buClr>
                <a:schemeClr val="tx2"/>
              </a:buClr>
              <a:defRPr sz="1400" b="0">
                <a:solidFill>
                  <a:schemeClr val="tx1"/>
                </a:solidFill>
                <a:latin typeface="+mn-lt"/>
              </a:defRPr>
            </a:lvl5pPr>
          </a:lstStyle>
          <a:p>
            <a:pPr lvl="0"/>
            <a:r>
              <a:rPr lang="en-US" dirty="0" smtClean="0"/>
              <a:t>Click to edit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240281" y="853798"/>
            <a:ext cx="8206105" cy="384721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accent6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Subhead</a:t>
            </a:r>
          </a:p>
        </p:txBody>
      </p:sp>
      <p:grpSp>
        <p:nvGrpSpPr>
          <p:cNvPr id="17" name="Group 16"/>
          <p:cNvGrpSpPr/>
          <p:nvPr userDrawn="1"/>
        </p:nvGrpSpPr>
        <p:grpSpPr bwMode="black">
          <a:xfrm>
            <a:off x="8622256" y="4790830"/>
            <a:ext cx="421583" cy="282819"/>
            <a:chOff x="3210911" y="2165350"/>
            <a:chExt cx="1137252" cy="762927"/>
          </a:xfrm>
        </p:grpSpPr>
        <p:sp>
          <p:nvSpPr>
            <p:cNvPr id="18" name="Freeform 67"/>
            <p:cNvSpPr>
              <a:spLocks noEditPoints="1"/>
            </p:cNvSpPr>
            <p:nvPr/>
          </p:nvSpPr>
          <p:spPr bwMode="black">
            <a:xfrm>
              <a:off x="3210911" y="2165817"/>
              <a:ext cx="1049411" cy="762460"/>
            </a:xfrm>
            <a:custGeom>
              <a:avLst/>
              <a:gdLst/>
              <a:ahLst/>
              <a:cxnLst>
                <a:cxn ang="0">
                  <a:pos x="1511" y="0"/>
                </a:cxn>
                <a:cxn ang="0">
                  <a:pos x="1902" y="390"/>
                </a:cxn>
                <a:cxn ang="0">
                  <a:pos x="1760" y="691"/>
                </a:cxn>
                <a:cxn ang="0">
                  <a:pos x="1902" y="992"/>
                </a:cxn>
                <a:cxn ang="0">
                  <a:pos x="1511" y="1382"/>
                </a:cxn>
                <a:cxn ang="0">
                  <a:pos x="0" y="1382"/>
                </a:cxn>
                <a:cxn ang="0">
                  <a:pos x="1044" y="691"/>
                </a:cxn>
                <a:cxn ang="0">
                  <a:pos x="0" y="0"/>
                </a:cxn>
                <a:cxn ang="0">
                  <a:pos x="1511" y="0"/>
                </a:cxn>
                <a:cxn ang="0">
                  <a:pos x="1492" y="195"/>
                </a:cxn>
                <a:cxn ang="0">
                  <a:pos x="537" y="195"/>
                </a:cxn>
                <a:cxn ang="0">
                  <a:pos x="1492" y="585"/>
                </a:cxn>
                <a:cxn ang="0">
                  <a:pos x="1687" y="390"/>
                </a:cxn>
                <a:cxn ang="0">
                  <a:pos x="1492" y="195"/>
                </a:cxn>
                <a:cxn ang="0">
                  <a:pos x="1492" y="797"/>
                </a:cxn>
                <a:cxn ang="0">
                  <a:pos x="537" y="1187"/>
                </a:cxn>
                <a:cxn ang="0">
                  <a:pos x="1492" y="1187"/>
                </a:cxn>
                <a:cxn ang="0">
                  <a:pos x="1687" y="992"/>
                </a:cxn>
                <a:cxn ang="0">
                  <a:pos x="1492" y="797"/>
                </a:cxn>
              </a:cxnLst>
              <a:rect l="0" t="0" r="r" b="b"/>
              <a:pathLst>
                <a:path w="1902" h="1382">
                  <a:moveTo>
                    <a:pt x="1511" y="0"/>
                  </a:moveTo>
                  <a:cubicBezTo>
                    <a:pt x="1727" y="0"/>
                    <a:pt x="1902" y="174"/>
                    <a:pt x="1902" y="390"/>
                  </a:cubicBezTo>
                  <a:cubicBezTo>
                    <a:pt x="1902" y="511"/>
                    <a:pt x="1846" y="619"/>
                    <a:pt x="1760" y="691"/>
                  </a:cubicBezTo>
                  <a:cubicBezTo>
                    <a:pt x="1846" y="762"/>
                    <a:pt x="1902" y="870"/>
                    <a:pt x="1902" y="992"/>
                  </a:cubicBezTo>
                  <a:cubicBezTo>
                    <a:pt x="1902" y="1207"/>
                    <a:pt x="1727" y="1382"/>
                    <a:pt x="1511" y="1382"/>
                  </a:cubicBezTo>
                  <a:cubicBezTo>
                    <a:pt x="0" y="1382"/>
                    <a:pt x="0" y="1382"/>
                    <a:pt x="0" y="1382"/>
                  </a:cubicBezTo>
                  <a:cubicBezTo>
                    <a:pt x="387" y="991"/>
                    <a:pt x="755" y="790"/>
                    <a:pt x="1044" y="691"/>
                  </a:cubicBezTo>
                  <a:cubicBezTo>
                    <a:pt x="755" y="592"/>
                    <a:pt x="387" y="391"/>
                    <a:pt x="0" y="0"/>
                  </a:cubicBezTo>
                  <a:lnTo>
                    <a:pt x="1511" y="0"/>
                  </a:lnTo>
                  <a:close/>
                  <a:moveTo>
                    <a:pt x="1492" y="195"/>
                  </a:moveTo>
                  <a:cubicBezTo>
                    <a:pt x="537" y="195"/>
                    <a:pt x="537" y="195"/>
                    <a:pt x="537" y="195"/>
                  </a:cubicBezTo>
                  <a:cubicBezTo>
                    <a:pt x="981" y="514"/>
                    <a:pt x="1284" y="585"/>
                    <a:pt x="1492" y="585"/>
                  </a:cubicBezTo>
                  <a:cubicBezTo>
                    <a:pt x="1600" y="585"/>
                    <a:pt x="1687" y="497"/>
                    <a:pt x="1687" y="390"/>
                  </a:cubicBezTo>
                  <a:cubicBezTo>
                    <a:pt x="1687" y="282"/>
                    <a:pt x="1600" y="195"/>
                    <a:pt x="1492" y="195"/>
                  </a:cubicBezTo>
                  <a:close/>
                  <a:moveTo>
                    <a:pt x="1492" y="797"/>
                  </a:moveTo>
                  <a:cubicBezTo>
                    <a:pt x="1284" y="797"/>
                    <a:pt x="981" y="868"/>
                    <a:pt x="537" y="1187"/>
                  </a:cubicBezTo>
                  <a:cubicBezTo>
                    <a:pt x="1492" y="1187"/>
                    <a:pt x="1492" y="1187"/>
                    <a:pt x="1492" y="1187"/>
                  </a:cubicBezTo>
                  <a:cubicBezTo>
                    <a:pt x="1600" y="1187"/>
                    <a:pt x="1687" y="1099"/>
                    <a:pt x="1687" y="992"/>
                  </a:cubicBezTo>
                  <a:cubicBezTo>
                    <a:pt x="1687" y="884"/>
                    <a:pt x="1600" y="797"/>
                    <a:pt x="1492" y="797"/>
                  </a:cubicBez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68"/>
            <p:cNvSpPr>
              <a:spLocks noEditPoints="1"/>
            </p:cNvSpPr>
            <p:nvPr/>
          </p:nvSpPr>
          <p:spPr bwMode="black">
            <a:xfrm>
              <a:off x="4260323" y="2165350"/>
              <a:ext cx="87840" cy="87805"/>
            </a:xfrm>
            <a:custGeom>
              <a:avLst/>
              <a:gdLst/>
              <a:ahLst/>
              <a:cxnLst>
                <a:cxn ang="0">
                  <a:pos x="159" y="80"/>
                </a:cxn>
                <a:cxn ang="0">
                  <a:pos x="135" y="136"/>
                </a:cxn>
                <a:cxn ang="0">
                  <a:pos x="79" y="159"/>
                </a:cxn>
                <a:cxn ang="0">
                  <a:pos x="23" y="136"/>
                </a:cxn>
                <a:cxn ang="0">
                  <a:pos x="0" y="80"/>
                </a:cxn>
                <a:cxn ang="0">
                  <a:pos x="23" y="24"/>
                </a:cxn>
                <a:cxn ang="0">
                  <a:pos x="79" y="0"/>
                </a:cxn>
                <a:cxn ang="0">
                  <a:pos x="135" y="24"/>
                </a:cxn>
                <a:cxn ang="0">
                  <a:pos x="159" y="80"/>
                </a:cxn>
                <a:cxn ang="0">
                  <a:pos x="147" y="80"/>
                </a:cxn>
                <a:cxn ang="0">
                  <a:pos x="127" y="32"/>
                </a:cxn>
                <a:cxn ang="0">
                  <a:pos x="79" y="12"/>
                </a:cxn>
                <a:cxn ang="0">
                  <a:pos x="31" y="32"/>
                </a:cxn>
                <a:cxn ang="0">
                  <a:pos x="11" y="80"/>
                </a:cxn>
                <a:cxn ang="0">
                  <a:pos x="31" y="128"/>
                </a:cxn>
                <a:cxn ang="0">
                  <a:pos x="79" y="148"/>
                </a:cxn>
                <a:cxn ang="0">
                  <a:pos x="127" y="128"/>
                </a:cxn>
                <a:cxn ang="0">
                  <a:pos x="147" y="80"/>
                </a:cxn>
                <a:cxn ang="0">
                  <a:pos x="117" y="126"/>
                </a:cxn>
                <a:cxn ang="0">
                  <a:pos x="102" y="126"/>
                </a:cxn>
                <a:cxn ang="0">
                  <a:pos x="84" y="87"/>
                </a:cxn>
                <a:cxn ang="0">
                  <a:pos x="58" y="87"/>
                </a:cxn>
                <a:cxn ang="0">
                  <a:pos x="58" y="126"/>
                </a:cxn>
                <a:cxn ang="0">
                  <a:pos x="45" y="126"/>
                </a:cxn>
                <a:cxn ang="0">
                  <a:pos x="45" y="34"/>
                </a:cxn>
                <a:cxn ang="0">
                  <a:pos x="84" y="34"/>
                </a:cxn>
                <a:cxn ang="0">
                  <a:pos x="108" y="42"/>
                </a:cxn>
                <a:cxn ang="0">
                  <a:pos x="115" y="60"/>
                </a:cxn>
                <a:cxn ang="0">
                  <a:pos x="111" y="74"/>
                </a:cxn>
                <a:cxn ang="0">
                  <a:pos x="98" y="84"/>
                </a:cxn>
                <a:cxn ang="0">
                  <a:pos x="117" y="126"/>
                </a:cxn>
                <a:cxn ang="0">
                  <a:pos x="58" y="76"/>
                </a:cxn>
                <a:cxn ang="0">
                  <a:pos x="82" y="76"/>
                </a:cxn>
                <a:cxn ang="0">
                  <a:pos x="96" y="71"/>
                </a:cxn>
                <a:cxn ang="0">
                  <a:pos x="101" y="60"/>
                </a:cxn>
                <a:cxn ang="0">
                  <a:pos x="96" y="49"/>
                </a:cxn>
                <a:cxn ang="0">
                  <a:pos x="84" y="45"/>
                </a:cxn>
                <a:cxn ang="0">
                  <a:pos x="58" y="45"/>
                </a:cxn>
                <a:cxn ang="0">
                  <a:pos x="58" y="76"/>
                </a:cxn>
              </a:cxnLst>
              <a:rect l="0" t="0" r="r" b="b"/>
              <a:pathLst>
                <a:path w="159" h="159">
                  <a:moveTo>
                    <a:pt x="159" y="80"/>
                  </a:moveTo>
                  <a:cubicBezTo>
                    <a:pt x="159" y="102"/>
                    <a:pt x="151" y="120"/>
                    <a:pt x="135" y="136"/>
                  </a:cubicBezTo>
                  <a:cubicBezTo>
                    <a:pt x="120" y="152"/>
                    <a:pt x="101" y="159"/>
                    <a:pt x="79" y="159"/>
                  </a:cubicBezTo>
                  <a:cubicBezTo>
                    <a:pt x="57" y="159"/>
                    <a:pt x="39" y="152"/>
                    <a:pt x="23" y="136"/>
                  </a:cubicBezTo>
                  <a:cubicBezTo>
                    <a:pt x="8" y="120"/>
                    <a:pt x="0" y="102"/>
                    <a:pt x="0" y="80"/>
                  </a:cubicBezTo>
                  <a:cubicBezTo>
                    <a:pt x="0" y="58"/>
                    <a:pt x="8" y="39"/>
                    <a:pt x="23" y="24"/>
                  </a:cubicBezTo>
                  <a:cubicBezTo>
                    <a:pt x="39" y="8"/>
                    <a:pt x="57" y="0"/>
                    <a:pt x="79" y="0"/>
                  </a:cubicBezTo>
                  <a:cubicBezTo>
                    <a:pt x="101" y="0"/>
                    <a:pt x="120" y="8"/>
                    <a:pt x="135" y="24"/>
                  </a:cubicBezTo>
                  <a:cubicBezTo>
                    <a:pt x="151" y="39"/>
                    <a:pt x="159" y="58"/>
                    <a:pt x="159" y="80"/>
                  </a:cubicBezTo>
                  <a:close/>
                  <a:moveTo>
                    <a:pt x="147" y="80"/>
                  </a:moveTo>
                  <a:cubicBezTo>
                    <a:pt x="147" y="61"/>
                    <a:pt x="141" y="45"/>
                    <a:pt x="127" y="32"/>
                  </a:cubicBezTo>
                  <a:cubicBezTo>
                    <a:pt x="114" y="18"/>
                    <a:pt x="98" y="12"/>
                    <a:pt x="79" y="12"/>
                  </a:cubicBezTo>
                  <a:cubicBezTo>
                    <a:pt x="61" y="12"/>
                    <a:pt x="44" y="18"/>
                    <a:pt x="31" y="32"/>
                  </a:cubicBezTo>
                  <a:cubicBezTo>
                    <a:pt x="18" y="45"/>
                    <a:pt x="11" y="61"/>
                    <a:pt x="11" y="80"/>
                  </a:cubicBezTo>
                  <a:cubicBezTo>
                    <a:pt x="11" y="99"/>
                    <a:pt x="18" y="115"/>
                    <a:pt x="31" y="128"/>
                  </a:cubicBezTo>
                  <a:cubicBezTo>
                    <a:pt x="44" y="141"/>
                    <a:pt x="60" y="148"/>
                    <a:pt x="79" y="148"/>
                  </a:cubicBezTo>
                  <a:cubicBezTo>
                    <a:pt x="98" y="148"/>
                    <a:pt x="114" y="141"/>
                    <a:pt x="127" y="128"/>
                  </a:cubicBezTo>
                  <a:cubicBezTo>
                    <a:pt x="141" y="115"/>
                    <a:pt x="147" y="99"/>
                    <a:pt x="147" y="80"/>
                  </a:cubicBezTo>
                  <a:close/>
                  <a:moveTo>
                    <a:pt x="117" y="126"/>
                  </a:moveTo>
                  <a:cubicBezTo>
                    <a:pt x="102" y="126"/>
                    <a:pt x="102" y="126"/>
                    <a:pt x="102" y="126"/>
                  </a:cubicBezTo>
                  <a:cubicBezTo>
                    <a:pt x="84" y="87"/>
                    <a:pt x="84" y="87"/>
                    <a:pt x="84" y="87"/>
                  </a:cubicBezTo>
                  <a:cubicBezTo>
                    <a:pt x="58" y="87"/>
                    <a:pt x="58" y="87"/>
                    <a:pt x="58" y="87"/>
                  </a:cubicBezTo>
                  <a:cubicBezTo>
                    <a:pt x="58" y="126"/>
                    <a:pt x="58" y="126"/>
                    <a:pt x="58" y="126"/>
                  </a:cubicBezTo>
                  <a:cubicBezTo>
                    <a:pt x="45" y="126"/>
                    <a:pt x="45" y="126"/>
                    <a:pt x="45" y="126"/>
                  </a:cubicBezTo>
                  <a:cubicBezTo>
                    <a:pt x="45" y="34"/>
                    <a:pt x="45" y="34"/>
                    <a:pt x="45" y="34"/>
                  </a:cubicBezTo>
                  <a:cubicBezTo>
                    <a:pt x="84" y="34"/>
                    <a:pt x="84" y="34"/>
                    <a:pt x="84" y="34"/>
                  </a:cubicBezTo>
                  <a:cubicBezTo>
                    <a:pt x="94" y="34"/>
                    <a:pt x="102" y="36"/>
                    <a:pt x="108" y="42"/>
                  </a:cubicBezTo>
                  <a:cubicBezTo>
                    <a:pt x="113" y="47"/>
                    <a:pt x="115" y="53"/>
                    <a:pt x="115" y="60"/>
                  </a:cubicBezTo>
                  <a:cubicBezTo>
                    <a:pt x="115" y="65"/>
                    <a:pt x="114" y="69"/>
                    <a:pt x="111" y="74"/>
                  </a:cubicBezTo>
                  <a:cubicBezTo>
                    <a:pt x="108" y="78"/>
                    <a:pt x="104" y="82"/>
                    <a:pt x="98" y="84"/>
                  </a:cubicBezTo>
                  <a:lnTo>
                    <a:pt x="117" y="126"/>
                  </a:lnTo>
                  <a:close/>
                  <a:moveTo>
                    <a:pt x="58" y="76"/>
                  </a:moveTo>
                  <a:cubicBezTo>
                    <a:pt x="82" y="76"/>
                    <a:pt x="82" y="76"/>
                    <a:pt x="82" y="76"/>
                  </a:cubicBezTo>
                  <a:cubicBezTo>
                    <a:pt x="89" y="76"/>
                    <a:pt x="93" y="74"/>
                    <a:pt x="96" y="71"/>
                  </a:cubicBezTo>
                  <a:cubicBezTo>
                    <a:pt x="99" y="68"/>
                    <a:pt x="101" y="64"/>
                    <a:pt x="101" y="60"/>
                  </a:cubicBezTo>
                  <a:cubicBezTo>
                    <a:pt x="101" y="55"/>
                    <a:pt x="99" y="51"/>
                    <a:pt x="96" y="49"/>
                  </a:cubicBezTo>
                  <a:cubicBezTo>
                    <a:pt x="93" y="46"/>
                    <a:pt x="89" y="45"/>
                    <a:pt x="84" y="45"/>
                  </a:cubicBezTo>
                  <a:cubicBezTo>
                    <a:pt x="58" y="45"/>
                    <a:pt x="58" y="45"/>
                    <a:pt x="58" y="45"/>
                  </a:cubicBezTo>
                  <a:lnTo>
                    <a:pt x="58" y="76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336880" y="4987785"/>
            <a:ext cx="3990646" cy="103485"/>
          </a:xfrm>
          <a:prstGeom prst="rect">
            <a:avLst/>
          </a:prstGeom>
        </p:spPr>
        <p:txBody>
          <a:bodyPr vert="horz" wrap="square" lIns="0" tIns="0" rIns="0" bIns="0" rtlCol="0" anchor="b" anchorCtr="0"/>
          <a:lstStyle>
            <a:lvl1pPr algn="l">
              <a:defRPr sz="7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  <p:grpSp>
        <p:nvGrpSpPr>
          <p:cNvPr id="13" name="Group 12"/>
          <p:cNvGrpSpPr/>
          <p:nvPr userDrawn="1"/>
        </p:nvGrpSpPr>
        <p:grpSpPr>
          <a:xfrm>
            <a:off x="2" y="-1"/>
            <a:ext cx="136523" cy="5076827"/>
            <a:chOff x="2" y="-1"/>
            <a:chExt cx="136523" cy="5076827"/>
          </a:xfrm>
        </p:grpSpPr>
        <p:sp>
          <p:nvSpPr>
            <p:cNvPr id="14" name="Rectangle 7"/>
            <p:cNvSpPr>
              <a:spLocks noChangeArrowheads="1"/>
            </p:cNvSpPr>
            <p:nvPr userDrawn="1"/>
          </p:nvSpPr>
          <p:spPr bwMode="gray">
            <a:xfrm>
              <a:off x="2" y="-1"/>
              <a:ext cx="136523" cy="1135064"/>
            </a:xfrm>
            <a:prstGeom prst="rect">
              <a:avLst/>
            </a:prstGeom>
            <a:gradFill flip="none" rotWithShape="1">
              <a:gsLst>
                <a:gs pos="0">
                  <a:schemeClr val="bg2">
                    <a:shade val="30000"/>
                    <a:satMod val="115000"/>
                  </a:schemeClr>
                </a:gs>
                <a:gs pos="50000">
                  <a:schemeClr val="bg2">
                    <a:shade val="67500"/>
                    <a:satMod val="115000"/>
                  </a:schemeClr>
                </a:gs>
                <a:gs pos="100000">
                  <a:schemeClr val="bg2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Rectangle 16"/>
            <p:cNvSpPr>
              <a:spLocks noChangeArrowheads="1"/>
            </p:cNvSpPr>
            <p:nvPr userDrawn="1"/>
          </p:nvSpPr>
          <p:spPr bwMode="gray">
            <a:xfrm>
              <a:off x="1146" y="1201738"/>
              <a:ext cx="135379" cy="387508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>
                <a:lnSpc>
                  <a:spcPct val="75000"/>
                </a:lnSpc>
              </a:pPr>
              <a:endParaRPr lang="en-US" sz="1800" kern="120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6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193462" y="4979472"/>
            <a:ext cx="256801" cy="116425"/>
          </a:xfrm>
          <a:prstGeom prst="rect">
            <a:avLst/>
          </a:prstGeom>
        </p:spPr>
        <p:txBody>
          <a:bodyPr vert="horz" wrap="square" lIns="0" tIns="0" rIns="0" bIns="0" rtlCol="0" anchor="b" anchorCtr="0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7BCC8D0D-EAEC-449D-9161-023DFF90F2E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 and 2-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42396" y="1336594"/>
            <a:ext cx="4085129" cy="3313988"/>
          </a:xfrm>
        </p:spPr>
        <p:txBody>
          <a:bodyPr/>
          <a:lstStyle>
            <a:lvl1pPr>
              <a:lnSpc>
                <a:spcPct val="95000"/>
              </a:lnSpc>
              <a:defRPr sz="2000">
                <a:solidFill>
                  <a:schemeClr val="tx1"/>
                </a:solidFill>
                <a:latin typeface="+mn-lt"/>
              </a:defRPr>
            </a:lvl1pPr>
            <a:lvl2pPr marL="401638" indent="-169863">
              <a:lnSpc>
                <a:spcPct val="95000"/>
              </a:lnSpc>
              <a:buClr>
                <a:schemeClr val="tx2"/>
              </a:buClr>
              <a:defRPr sz="1800" b="0">
                <a:solidFill>
                  <a:schemeClr val="tx1"/>
                </a:solidFill>
                <a:latin typeface="+mn-lt"/>
              </a:defRPr>
            </a:lvl2pPr>
            <a:lvl3pPr marL="630238" indent="-173038">
              <a:lnSpc>
                <a:spcPct val="95000"/>
              </a:lnSpc>
              <a:buClr>
                <a:schemeClr val="tx2"/>
              </a:buClr>
              <a:defRPr sz="1400" b="0">
                <a:solidFill>
                  <a:schemeClr val="tx1"/>
                </a:solidFill>
                <a:latin typeface="+mn-lt"/>
              </a:defRPr>
            </a:lvl3pPr>
            <a:lvl4pPr marL="858838" indent="-169863">
              <a:lnSpc>
                <a:spcPct val="95000"/>
              </a:lnSpc>
              <a:buClr>
                <a:schemeClr val="tx2"/>
              </a:buClr>
              <a:defRPr sz="1400" b="0">
                <a:solidFill>
                  <a:schemeClr val="tx1"/>
                </a:solidFill>
                <a:latin typeface="+mn-lt"/>
              </a:defRPr>
            </a:lvl4pPr>
            <a:lvl5pPr marL="1087438" indent="-173038">
              <a:lnSpc>
                <a:spcPct val="95000"/>
              </a:lnSpc>
              <a:buClr>
                <a:schemeClr val="tx2"/>
              </a:buClr>
              <a:defRPr sz="1400" b="0">
                <a:solidFill>
                  <a:schemeClr val="tx1"/>
                </a:solidFill>
                <a:latin typeface="+mn-lt"/>
              </a:defRPr>
            </a:lvl5pPr>
          </a:lstStyle>
          <a:p>
            <a:pPr lvl="0"/>
            <a:r>
              <a:rPr lang="en-US" dirty="0" smtClean="0"/>
              <a:t>Click to edit bullet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1" hasCustomPrompt="1"/>
          </p:nvPr>
        </p:nvSpPr>
        <p:spPr>
          <a:xfrm>
            <a:off x="4373242" y="1336908"/>
            <a:ext cx="4077021" cy="3318436"/>
          </a:xfrm>
        </p:spPr>
        <p:txBody>
          <a:bodyPr/>
          <a:lstStyle>
            <a:lvl1pPr>
              <a:lnSpc>
                <a:spcPct val="95000"/>
              </a:lnSpc>
              <a:defRPr sz="2000">
                <a:solidFill>
                  <a:schemeClr val="tx1"/>
                </a:solidFill>
                <a:latin typeface="+mn-lt"/>
              </a:defRPr>
            </a:lvl1pPr>
            <a:lvl2pPr marL="401638" indent="-169863">
              <a:lnSpc>
                <a:spcPct val="95000"/>
              </a:lnSpc>
              <a:buClr>
                <a:schemeClr val="tx2"/>
              </a:buClr>
              <a:defRPr sz="1800" b="0">
                <a:solidFill>
                  <a:schemeClr val="tx1"/>
                </a:solidFill>
                <a:latin typeface="+mn-lt"/>
              </a:defRPr>
            </a:lvl2pPr>
            <a:lvl3pPr marL="630238" indent="-173038">
              <a:lnSpc>
                <a:spcPct val="95000"/>
              </a:lnSpc>
              <a:buClr>
                <a:schemeClr val="tx2"/>
              </a:buClr>
              <a:defRPr sz="1400" b="0">
                <a:solidFill>
                  <a:schemeClr val="tx1"/>
                </a:solidFill>
                <a:latin typeface="+mn-lt"/>
              </a:defRPr>
            </a:lvl3pPr>
            <a:lvl4pPr marL="858838" indent="-169863">
              <a:lnSpc>
                <a:spcPct val="95000"/>
              </a:lnSpc>
              <a:buClr>
                <a:schemeClr val="tx2"/>
              </a:buClr>
              <a:defRPr sz="1400" b="0">
                <a:solidFill>
                  <a:schemeClr val="tx1"/>
                </a:solidFill>
                <a:latin typeface="+mn-lt"/>
              </a:defRPr>
            </a:lvl4pPr>
            <a:lvl5pPr marL="1087438" indent="-173038">
              <a:lnSpc>
                <a:spcPct val="95000"/>
              </a:lnSpc>
              <a:buClr>
                <a:schemeClr val="tx2"/>
              </a:buClr>
              <a:defRPr sz="1400" b="0">
                <a:solidFill>
                  <a:schemeClr val="tx1"/>
                </a:solidFill>
                <a:latin typeface="+mn-lt"/>
              </a:defRPr>
            </a:lvl5pPr>
          </a:lstStyle>
          <a:p>
            <a:pPr lvl="0"/>
            <a:r>
              <a:rPr lang="en-US" dirty="0" smtClean="0"/>
              <a:t>Click to edit bullet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grpSp>
        <p:nvGrpSpPr>
          <p:cNvPr id="14" name="Group 13"/>
          <p:cNvGrpSpPr/>
          <p:nvPr userDrawn="1"/>
        </p:nvGrpSpPr>
        <p:grpSpPr bwMode="black">
          <a:xfrm>
            <a:off x="8622256" y="4790830"/>
            <a:ext cx="421583" cy="282819"/>
            <a:chOff x="3210911" y="2165350"/>
            <a:chExt cx="1137252" cy="762927"/>
          </a:xfrm>
        </p:grpSpPr>
        <p:sp>
          <p:nvSpPr>
            <p:cNvPr id="15" name="Freeform 67"/>
            <p:cNvSpPr>
              <a:spLocks noEditPoints="1"/>
            </p:cNvSpPr>
            <p:nvPr/>
          </p:nvSpPr>
          <p:spPr bwMode="black">
            <a:xfrm>
              <a:off x="3210911" y="2165817"/>
              <a:ext cx="1049411" cy="762460"/>
            </a:xfrm>
            <a:custGeom>
              <a:avLst/>
              <a:gdLst/>
              <a:ahLst/>
              <a:cxnLst>
                <a:cxn ang="0">
                  <a:pos x="1511" y="0"/>
                </a:cxn>
                <a:cxn ang="0">
                  <a:pos x="1902" y="390"/>
                </a:cxn>
                <a:cxn ang="0">
                  <a:pos x="1760" y="691"/>
                </a:cxn>
                <a:cxn ang="0">
                  <a:pos x="1902" y="992"/>
                </a:cxn>
                <a:cxn ang="0">
                  <a:pos x="1511" y="1382"/>
                </a:cxn>
                <a:cxn ang="0">
                  <a:pos x="0" y="1382"/>
                </a:cxn>
                <a:cxn ang="0">
                  <a:pos x="1044" y="691"/>
                </a:cxn>
                <a:cxn ang="0">
                  <a:pos x="0" y="0"/>
                </a:cxn>
                <a:cxn ang="0">
                  <a:pos x="1511" y="0"/>
                </a:cxn>
                <a:cxn ang="0">
                  <a:pos x="1492" y="195"/>
                </a:cxn>
                <a:cxn ang="0">
                  <a:pos x="537" y="195"/>
                </a:cxn>
                <a:cxn ang="0">
                  <a:pos x="1492" y="585"/>
                </a:cxn>
                <a:cxn ang="0">
                  <a:pos x="1687" y="390"/>
                </a:cxn>
                <a:cxn ang="0">
                  <a:pos x="1492" y="195"/>
                </a:cxn>
                <a:cxn ang="0">
                  <a:pos x="1492" y="797"/>
                </a:cxn>
                <a:cxn ang="0">
                  <a:pos x="537" y="1187"/>
                </a:cxn>
                <a:cxn ang="0">
                  <a:pos x="1492" y="1187"/>
                </a:cxn>
                <a:cxn ang="0">
                  <a:pos x="1687" y="992"/>
                </a:cxn>
                <a:cxn ang="0">
                  <a:pos x="1492" y="797"/>
                </a:cxn>
              </a:cxnLst>
              <a:rect l="0" t="0" r="r" b="b"/>
              <a:pathLst>
                <a:path w="1902" h="1382">
                  <a:moveTo>
                    <a:pt x="1511" y="0"/>
                  </a:moveTo>
                  <a:cubicBezTo>
                    <a:pt x="1727" y="0"/>
                    <a:pt x="1902" y="174"/>
                    <a:pt x="1902" y="390"/>
                  </a:cubicBezTo>
                  <a:cubicBezTo>
                    <a:pt x="1902" y="511"/>
                    <a:pt x="1846" y="619"/>
                    <a:pt x="1760" y="691"/>
                  </a:cubicBezTo>
                  <a:cubicBezTo>
                    <a:pt x="1846" y="762"/>
                    <a:pt x="1902" y="870"/>
                    <a:pt x="1902" y="992"/>
                  </a:cubicBezTo>
                  <a:cubicBezTo>
                    <a:pt x="1902" y="1207"/>
                    <a:pt x="1727" y="1382"/>
                    <a:pt x="1511" y="1382"/>
                  </a:cubicBezTo>
                  <a:cubicBezTo>
                    <a:pt x="0" y="1382"/>
                    <a:pt x="0" y="1382"/>
                    <a:pt x="0" y="1382"/>
                  </a:cubicBezTo>
                  <a:cubicBezTo>
                    <a:pt x="387" y="991"/>
                    <a:pt x="755" y="790"/>
                    <a:pt x="1044" y="691"/>
                  </a:cubicBezTo>
                  <a:cubicBezTo>
                    <a:pt x="755" y="592"/>
                    <a:pt x="387" y="391"/>
                    <a:pt x="0" y="0"/>
                  </a:cubicBezTo>
                  <a:lnTo>
                    <a:pt x="1511" y="0"/>
                  </a:lnTo>
                  <a:close/>
                  <a:moveTo>
                    <a:pt x="1492" y="195"/>
                  </a:moveTo>
                  <a:cubicBezTo>
                    <a:pt x="537" y="195"/>
                    <a:pt x="537" y="195"/>
                    <a:pt x="537" y="195"/>
                  </a:cubicBezTo>
                  <a:cubicBezTo>
                    <a:pt x="981" y="514"/>
                    <a:pt x="1284" y="585"/>
                    <a:pt x="1492" y="585"/>
                  </a:cubicBezTo>
                  <a:cubicBezTo>
                    <a:pt x="1600" y="585"/>
                    <a:pt x="1687" y="497"/>
                    <a:pt x="1687" y="390"/>
                  </a:cubicBezTo>
                  <a:cubicBezTo>
                    <a:pt x="1687" y="282"/>
                    <a:pt x="1600" y="195"/>
                    <a:pt x="1492" y="195"/>
                  </a:cubicBezTo>
                  <a:close/>
                  <a:moveTo>
                    <a:pt x="1492" y="797"/>
                  </a:moveTo>
                  <a:cubicBezTo>
                    <a:pt x="1284" y="797"/>
                    <a:pt x="981" y="868"/>
                    <a:pt x="537" y="1187"/>
                  </a:cubicBezTo>
                  <a:cubicBezTo>
                    <a:pt x="1492" y="1187"/>
                    <a:pt x="1492" y="1187"/>
                    <a:pt x="1492" y="1187"/>
                  </a:cubicBezTo>
                  <a:cubicBezTo>
                    <a:pt x="1600" y="1187"/>
                    <a:pt x="1687" y="1099"/>
                    <a:pt x="1687" y="992"/>
                  </a:cubicBezTo>
                  <a:cubicBezTo>
                    <a:pt x="1687" y="884"/>
                    <a:pt x="1600" y="797"/>
                    <a:pt x="1492" y="797"/>
                  </a:cubicBez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Freeform 68"/>
            <p:cNvSpPr>
              <a:spLocks noEditPoints="1"/>
            </p:cNvSpPr>
            <p:nvPr/>
          </p:nvSpPr>
          <p:spPr bwMode="black">
            <a:xfrm>
              <a:off x="4260323" y="2165350"/>
              <a:ext cx="87840" cy="87805"/>
            </a:xfrm>
            <a:custGeom>
              <a:avLst/>
              <a:gdLst/>
              <a:ahLst/>
              <a:cxnLst>
                <a:cxn ang="0">
                  <a:pos x="159" y="80"/>
                </a:cxn>
                <a:cxn ang="0">
                  <a:pos x="135" y="136"/>
                </a:cxn>
                <a:cxn ang="0">
                  <a:pos x="79" y="159"/>
                </a:cxn>
                <a:cxn ang="0">
                  <a:pos x="23" y="136"/>
                </a:cxn>
                <a:cxn ang="0">
                  <a:pos x="0" y="80"/>
                </a:cxn>
                <a:cxn ang="0">
                  <a:pos x="23" y="24"/>
                </a:cxn>
                <a:cxn ang="0">
                  <a:pos x="79" y="0"/>
                </a:cxn>
                <a:cxn ang="0">
                  <a:pos x="135" y="24"/>
                </a:cxn>
                <a:cxn ang="0">
                  <a:pos x="159" y="80"/>
                </a:cxn>
                <a:cxn ang="0">
                  <a:pos x="147" y="80"/>
                </a:cxn>
                <a:cxn ang="0">
                  <a:pos x="127" y="32"/>
                </a:cxn>
                <a:cxn ang="0">
                  <a:pos x="79" y="12"/>
                </a:cxn>
                <a:cxn ang="0">
                  <a:pos x="31" y="32"/>
                </a:cxn>
                <a:cxn ang="0">
                  <a:pos x="11" y="80"/>
                </a:cxn>
                <a:cxn ang="0">
                  <a:pos x="31" y="128"/>
                </a:cxn>
                <a:cxn ang="0">
                  <a:pos x="79" y="148"/>
                </a:cxn>
                <a:cxn ang="0">
                  <a:pos x="127" y="128"/>
                </a:cxn>
                <a:cxn ang="0">
                  <a:pos x="147" y="80"/>
                </a:cxn>
                <a:cxn ang="0">
                  <a:pos x="117" y="126"/>
                </a:cxn>
                <a:cxn ang="0">
                  <a:pos x="102" y="126"/>
                </a:cxn>
                <a:cxn ang="0">
                  <a:pos x="84" y="87"/>
                </a:cxn>
                <a:cxn ang="0">
                  <a:pos x="58" y="87"/>
                </a:cxn>
                <a:cxn ang="0">
                  <a:pos x="58" y="126"/>
                </a:cxn>
                <a:cxn ang="0">
                  <a:pos x="45" y="126"/>
                </a:cxn>
                <a:cxn ang="0">
                  <a:pos x="45" y="34"/>
                </a:cxn>
                <a:cxn ang="0">
                  <a:pos x="84" y="34"/>
                </a:cxn>
                <a:cxn ang="0">
                  <a:pos x="108" y="42"/>
                </a:cxn>
                <a:cxn ang="0">
                  <a:pos x="115" y="60"/>
                </a:cxn>
                <a:cxn ang="0">
                  <a:pos x="111" y="74"/>
                </a:cxn>
                <a:cxn ang="0">
                  <a:pos x="98" y="84"/>
                </a:cxn>
                <a:cxn ang="0">
                  <a:pos x="117" y="126"/>
                </a:cxn>
                <a:cxn ang="0">
                  <a:pos x="58" y="76"/>
                </a:cxn>
                <a:cxn ang="0">
                  <a:pos x="82" y="76"/>
                </a:cxn>
                <a:cxn ang="0">
                  <a:pos x="96" y="71"/>
                </a:cxn>
                <a:cxn ang="0">
                  <a:pos x="101" y="60"/>
                </a:cxn>
                <a:cxn ang="0">
                  <a:pos x="96" y="49"/>
                </a:cxn>
                <a:cxn ang="0">
                  <a:pos x="84" y="45"/>
                </a:cxn>
                <a:cxn ang="0">
                  <a:pos x="58" y="45"/>
                </a:cxn>
                <a:cxn ang="0">
                  <a:pos x="58" y="76"/>
                </a:cxn>
              </a:cxnLst>
              <a:rect l="0" t="0" r="r" b="b"/>
              <a:pathLst>
                <a:path w="159" h="159">
                  <a:moveTo>
                    <a:pt x="159" y="80"/>
                  </a:moveTo>
                  <a:cubicBezTo>
                    <a:pt x="159" y="102"/>
                    <a:pt x="151" y="120"/>
                    <a:pt x="135" y="136"/>
                  </a:cubicBezTo>
                  <a:cubicBezTo>
                    <a:pt x="120" y="152"/>
                    <a:pt x="101" y="159"/>
                    <a:pt x="79" y="159"/>
                  </a:cubicBezTo>
                  <a:cubicBezTo>
                    <a:pt x="57" y="159"/>
                    <a:pt x="39" y="152"/>
                    <a:pt x="23" y="136"/>
                  </a:cubicBezTo>
                  <a:cubicBezTo>
                    <a:pt x="8" y="120"/>
                    <a:pt x="0" y="102"/>
                    <a:pt x="0" y="80"/>
                  </a:cubicBezTo>
                  <a:cubicBezTo>
                    <a:pt x="0" y="58"/>
                    <a:pt x="8" y="39"/>
                    <a:pt x="23" y="24"/>
                  </a:cubicBezTo>
                  <a:cubicBezTo>
                    <a:pt x="39" y="8"/>
                    <a:pt x="57" y="0"/>
                    <a:pt x="79" y="0"/>
                  </a:cubicBezTo>
                  <a:cubicBezTo>
                    <a:pt x="101" y="0"/>
                    <a:pt x="120" y="8"/>
                    <a:pt x="135" y="24"/>
                  </a:cubicBezTo>
                  <a:cubicBezTo>
                    <a:pt x="151" y="39"/>
                    <a:pt x="159" y="58"/>
                    <a:pt x="159" y="80"/>
                  </a:cubicBezTo>
                  <a:close/>
                  <a:moveTo>
                    <a:pt x="147" y="80"/>
                  </a:moveTo>
                  <a:cubicBezTo>
                    <a:pt x="147" y="61"/>
                    <a:pt x="141" y="45"/>
                    <a:pt x="127" y="32"/>
                  </a:cubicBezTo>
                  <a:cubicBezTo>
                    <a:pt x="114" y="18"/>
                    <a:pt x="98" y="12"/>
                    <a:pt x="79" y="12"/>
                  </a:cubicBezTo>
                  <a:cubicBezTo>
                    <a:pt x="61" y="12"/>
                    <a:pt x="44" y="18"/>
                    <a:pt x="31" y="32"/>
                  </a:cubicBezTo>
                  <a:cubicBezTo>
                    <a:pt x="18" y="45"/>
                    <a:pt x="11" y="61"/>
                    <a:pt x="11" y="80"/>
                  </a:cubicBezTo>
                  <a:cubicBezTo>
                    <a:pt x="11" y="99"/>
                    <a:pt x="18" y="115"/>
                    <a:pt x="31" y="128"/>
                  </a:cubicBezTo>
                  <a:cubicBezTo>
                    <a:pt x="44" y="141"/>
                    <a:pt x="60" y="148"/>
                    <a:pt x="79" y="148"/>
                  </a:cubicBezTo>
                  <a:cubicBezTo>
                    <a:pt x="98" y="148"/>
                    <a:pt x="114" y="141"/>
                    <a:pt x="127" y="128"/>
                  </a:cubicBezTo>
                  <a:cubicBezTo>
                    <a:pt x="141" y="115"/>
                    <a:pt x="147" y="99"/>
                    <a:pt x="147" y="80"/>
                  </a:cubicBezTo>
                  <a:close/>
                  <a:moveTo>
                    <a:pt x="117" y="126"/>
                  </a:moveTo>
                  <a:cubicBezTo>
                    <a:pt x="102" y="126"/>
                    <a:pt x="102" y="126"/>
                    <a:pt x="102" y="126"/>
                  </a:cubicBezTo>
                  <a:cubicBezTo>
                    <a:pt x="84" y="87"/>
                    <a:pt x="84" y="87"/>
                    <a:pt x="84" y="87"/>
                  </a:cubicBezTo>
                  <a:cubicBezTo>
                    <a:pt x="58" y="87"/>
                    <a:pt x="58" y="87"/>
                    <a:pt x="58" y="87"/>
                  </a:cubicBezTo>
                  <a:cubicBezTo>
                    <a:pt x="58" y="126"/>
                    <a:pt x="58" y="126"/>
                    <a:pt x="58" y="126"/>
                  </a:cubicBezTo>
                  <a:cubicBezTo>
                    <a:pt x="45" y="126"/>
                    <a:pt x="45" y="126"/>
                    <a:pt x="45" y="126"/>
                  </a:cubicBezTo>
                  <a:cubicBezTo>
                    <a:pt x="45" y="34"/>
                    <a:pt x="45" y="34"/>
                    <a:pt x="45" y="34"/>
                  </a:cubicBezTo>
                  <a:cubicBezTo>
                    <a:pt x="84" y="34"/>
                    <a:pt x="84" y="34"/>
                    <a:pt x="84" y="34"/>
                  </a:cubicBezTo>
                  <a:cubicBezTo>
                    <a:pt x="94" y="34"/>
                    <a:pt x="102" y="36"/>
                    <a:pt x="108" y="42"/>
                  </a:cubicBezTo>
                  <a:cubicBezTo>
                    <a:pt x="113" y="47"/>
                    <a:pt x="115" y="53"/>
                    <a:pt x="115" y="60"/>
                  </a:cubicBezTo>
                  <a:cubicBezTo>
                    <a:pt x="115" y="65"/>
                    <a:pt x="114" y="69"/>
                    <a:pt x="111" y="74"/>
                  </a:cubicBezTo>
                  <a:cubicBezTo>
                    <a:pt x="108" y="78"/>
                    <a:pt x="104" y="82"/>
                    <a:pt x="98" y="84"/>
                  </a:cubicBezTo>
                  <a:lnTo>
                    <a:pt x="117" y="126"/>
                  </a:lnTo>
                  <a:close/>
                  <a:moveTo>
                    <a:pt x="58" y="76"/>
                  </a:moveTo>
                  <a:cubicBezTo>
                    <a:pt x="82" y="76"/>
                    <a:pt x="82" y="76"/>
                    <a:pt x="82" y="76"/>
                  </a:cubicBezTo>
                  <a:cubicBezTo>
                    <a:pt x="89" y="76"/>
                    <a:pt x="93" y="74"/>
                    <a:pt x="96" y="71"/>
                  </a:cubicBezTo>
                  <a:cubicBezTo>
                    <a:pt x="99" y="68"/>
                    <a:pt x="101" y="64"/>
                    <a:pt x="101" y="60"/>
                  </a:cubicBezTo>
                  <a:cubicBezTo>
                    <a:pt x="101" y="55"/>
                    <a:pt x="99" y="51"/>
                    <a:pt x="96" y="49"/>
                  </a:cubicBezTo>
                  <a:cubicBezTo>
                    <a:pt x="93" y="46"/>
                    <a:pt x="89" y="45"/>
                    <a:pt x="84" y="45"/>
                  </a:cubicBezTo>
                  <a:cubicBezTo>
                    <a:pt x="58" y="45"/>
                    <a:pt x="58" y="45"/>
                    <a:pt x="58" y="45"/>
                  </a:cubicBezTo>
                  <a:lnTo>
                    <a:pt x="58" y="76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336880" y="4987785"/>
            <a:ext cx="3990646" cy="103485"/>
          </a:xfrm>
          <a:prstGeom prst="rect">
            <a:avLst/>
          </a:prstGeom>
        </p:spPr>
        <p:txBody>
          <a:bodyPr vert="horz" wrap="square" lIns="0" tIns="0" rIns="0" bIns="0" rtlCol="0" anchor="b" anchorCtr="0"/>
          <a:lstStyle>
            <a:lvl1pPr algn="l">
              <a:defRPr sz="7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  <p:sp>
        <p:nvSpPr>
          <p:cNvPr id="20" name="Title 1"/>
          <p:cNvSpPr>
            <a:spLocks noGrp="1"/>
          </p:cNvSpPr>
          <p:nvPr>
            <p:ph type="title" hasCustomPrompt="1"/>
          </p:nvPr>
        </p:nvSpPr>
        <p:spPr>
          <a:xfrm>
            <a:off x="241429" y="429151"/>
            <a:ext cx="8208875" cy="501676"/>
          </a:xfrm>
        </p:spPr>
        <p:txBody>
          <a:bodyPr/>
          <a:lstStyle>
            <a:lvl1pPr>
              <a:lnSpc>
                <a:spcPct val="95000"/>
              </a:lnSpc>
              <a:defRPr sz="2800" cap="none" baseline="0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Head</a:t>
            </a:r>
            <a:endParaRPr lang="en-US" dirty="0"/>
          </a:p>
        </p:txBody>
      </p:sp>
      <p:sp>
        <p:nvSpPr>
          <p:cNvPr id="21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240281" y="853798"/>
            <a:ext cx="8206105" cy="384721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accent6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Subhead</a:t>
            </a:r>
          </a:p>
        </p:txBody>
      </p:sp>
      <p:grpSp>
        <p:nvGrpSpPr>
          <p:cNvPr id="22" name="Group 21"/>
          <p:cNvGrpSpPr/>
          <p:nvPr userDrawn="1"/>
        </p:nvGrpSpPr>
        <p:grpSpPr>
          <a:xfrm>
            <a:off x="2" y="-1"/>
            <a:ext cx="136523" cy="5076827"/>
            <a:chOff x="2" y="-1"/>
            <a:chExt cx="136523" cy="5076827"/>
          </a:xfrm>
        </p:grpSpPr>
        <p:sp>
          <p:nvSpPr>
            <p:cNvPr id="24" name="Rectangle 7"/>
            <p:cNvSpPr>
              <a:spLocks noChangeArrowheads="1"/>
            </p:cNvSpPr>
            <p:nvPr userDrawn="1"/>
          </p:nvSpPr>
          <p:spPr bwMode="gray">
            <a:xfrm>
              <a:off x="2" y="-1"/>
              <a:ext cx="136523" cy="1135064"/>
            </a:xfrm>
            <a:prstGeom prst="rect">
              <a:avLst/>
            </a:prstGeom>
            <a:gradFill flip="none" rotWithShape="1">
              <a:gsLst>
                <a:gs pos="0">
                  <a:schemeClr val="bg2">
                    <a:shade val="30000"/>
                    <a:satMod val="115000"/>
                  </a:schemeClr>
                </a:gs>
                <a:gs pos="50000">
                  <a:schemeClr val="bg2">
                    <a:shade val="67500"/>
                    <a:satMod val="115000"/>
                  </a:schemeClr>
                </a:gs>
                <a:gs pos="100000">
                  <a:schemeClr val="bg2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5" name="Rectangle 16"/>
            <p:cNvSpPr>
              <a:spLocks noChangeArrowheads="1"/>
            </p:cNvSpPr>
            <p:nvPr userDrawn="1"/>
          </p:nvSpPr>
          <p:spPr bwMode="gray">
            <a:xfrm>
              <a:off x="1146" y="1201738"/>
              <a:ext cx="135379" cy="387508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>
                <a:lnSpc>
                  <a:spcPct val="75000"/>
                </a:lnSpc>
              </a:pPr>
              <a:endParaRPr lang="en-US" sz="1800" kern="120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6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193462" y="4979472"/>
            <a:ext cx="256801" cy="116425"/>
          </a:xfrm>
          <a:prstGeom prst="rect">
            <a:avLst/>
          </a:prstGeom>
        </p:spPr>
        <p:txBody>
          <a:bodyPr vert="horz" wrap="square" lIns="0" tIns="0" rIns="0" bIns="0" rtlCol="0" anchor="b" anchorCtr="0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7BCC8D0D-EAEC-449D-9161-023DFF90F2E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 and Subhead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 userDrawn="1"/>
        </p:nvGrpSpPr>
        <p:grpSpPr bwMode="black">
          <a:xfrm>
            <a:off x="8622256" y="4790830"/>
            <a:ext cx="421583" cy="282819"/>
            <a:chOff x="3210911" y="2165350"/>
            <a:chExt cx="1137252" cy="762927"/>
          </a:xfrm>
        </p:grpSpPr>
        <p:sp>
          <p:nvSpPr>
            <p:cNvPr id="24" name="Freeform 67"/>
            <p:cNvSpPr>
              <a:spLocks noEditPoints="1"/>
            </p:cNvSpPr>
            <p:nvPr/>
          </p:nvSpPr>
          <p:spPr bwMode="black">
            <a:xfrm>
              <a:off x="3210911" y="2165817"/>
              <a:ext cx="1049411" cy="762460"/>
            </a:xfrm>
            <a:custGeom>
              <a:avLst/>
              <a:gdLst/>
              <a:ahLst/>
              <a:cxnLst>
                <a:cxn ang="0">
                  <a:pos x="1511" y="0"/>
                </a:cxn>
                <a:cxn ang="0">
                  <a:pos x="1902" y="390"/>
                </a:cxn>
                <a:cxn ang="0">
                  <a:pos x="1760" y="691"/>
                </a:cxn>
                <a:cxn ang="0">
                  <a:pos x="1902" y="992"/>
                </a:cxn>
                <a:cxn ang="0">
                  <a:pos x="1511" y="1382"/>
                </a:cxn>
                <a:cxn ang="0">
                  <a:pos x="0" y="1382"/>
                </a:cxn>
                <a:cxn ang="0">
                  <a:pos x="1044" y="691"/>
                </a:cxn>
                <a:cxn ang="0">
                  <a:pos x="0" y="0"/>
                </a:cxn>
                <a:cxn ang="0">
                  <a:pos x="1511" y="0"/>
                </a:cxn>
                <a:cxn ang="0">
                  <a:pos x="1492" y="195"/>
                </a:cxn>
                <a:cxn ang="0">
                  <a:pos x="537" y="195"/>
                </a:cxn>
                <a:cxn ang="0">
                  <a:pos x="1492" y="585"/>
                </a:cxn>
                <a:cxn ang="0">
                  <a:pos x="1687" y="390"/>
                </a:cxn>
                <a:cxn ang="0">
                  <a:pos x="1492" y="195"/>
                </a:cxn>
                <a:cxn ang="0">
                  <a:pos x="1492" y="797"/>
                </a:cxn>
                <a:cxn ang="0">
                  <a:pos x="537" y="1187"/>
                </a:cxn>
                <a:cxn ang="0">
                  <a:pos x="1492" y="1187"/>
                </a:cxn>
                <a:cxn ang="0">
                  <a:pos x="1687" y="992"/>
                </a:cxn>
                <a:cxn ang="0">
                  <a:pos x="1492" y="797"/>
                </a:cxn>
              </a:cxnLst>
              <a:rect l="0" t="0" r="r" b="b"/>
              <a:pathLst>
                <a:path w="1902" h="1382">
                  <a:moveTo>
                    <a:pt x="1511" y="0"/>
                  </a:moveTo>
                  <a:cubicBezTo>
                    <a:pt x="1727" y="0"/>
                    <a:pt x="1902" y="174"/>
                    <a:pt x="1902" y="390"/>
                  </a:cubicBezTo>
                  <a:cubicBezTo>
                    <a:pt x="1902" y="511"/>
                    <a:pt x="1846" y="619"/>
                    <a:pt x="1760" y="691"/>
                  </a:cubicBezTo>
                  <a:cubicBezTo>
                    <a:pt x="1846" y="762"/>
                    <a:pt x="1902" y="870"/>
                    <a:pt x="1902" y="992"/>
                  </a:cubicBezTo>
                  <a:cubicBezTo>
                    <a:pt x="1902" y="1207"/>
                    <a:pt x="1727" y="1382"/>
                    <a:pt x="1511" y="1382"/>
                  </a:cubicBezTo>
                  <a:cubicBezTo>
                    <a:pt x="0" y="1382"/>
                    <a:pt x="0" y="1382"/>
                    <a:pt x="0" y="1382"/>
                  </a:cubicBezTo>
                  <a:cubicBezTo>
                    <a:pt x="387" y="991"/>
                    <a:pt x="755" y="790"/>
                    <a:pt x="1044" y="691"/>
                  </a:cubicBezTo>
                  <a:cubicBezTo>
                    <a:pt x="755" y="592"/>
                    <a:pt x="387" y="391"/>
                    <a:pt x="0" y="0"/>
                  </a:cubicBezTo>
                  <a:lnTo>
                    <a:pt x="1511" y="0"/>
                  </a:lnTo>
                  <a:close/>
                  <a:moveTo>
                    <a:pt x="1492" y="195"/>
                  </a:moveTo>
                  <a:cubicBezTo>
                    <a:pt x="537" y="195"/>
                    <a:pt x="537" y="195"/>
                    <a:pt x="537" y="195"/>
                  </a:cubicBezTo>
                  <a:cubicBezTo>
                    <a:pt x="981" y="514"/>
                    <a:pt x="1284" y="585"/>
                    <a:pt x="1492" y="585"/>
                  </a:cubicBezTo>
                  <a:cubicBezTo>
                    <a:pt x="1600" y="585"/>
                    <a:pt x="1687" y="497"/>
                    <a:pt x="1687" y="390"/>
                  </a:cubicBezTo>
                  <a:cubicBezTo>
                    <a:pt x="1687" y="282"/>
                    <a:pt x="1600" y="195"/>
                    <a:pt x="1492" y="195"/>
                  </a:cubicBezTo>
                  <a:close/>
                  <a:moveTo>
                    <a:pt x="1492" y="797"/>
                  </a:moveTo>
                  <a:cubicBezTo>
                    <a:pt x="1284" y="797"/>
                    <a:pt x="981" y="868"/>
                    <a:pt x="537" y="1187"/>
                  </a:cubicBezTo>
                  <a:cubicBezTo>
                    <a:pt x="1492" y="1187"/>
                    <a:pt x="1492" y="1187"/>
                    <a:pt x="1492" y="1187"/>
                  </a:cubicBezTo>
                  <a:cubicBezTo>
                    <a:pt x="1600" y="1187"/>
                    <a:pt x="1687" y="1099"/>
                    <a:pt x="1687" y="992"/>
                  </a:cubicBezTo>
                  <a:cubicBezTo>
                    <a:pt x="1687" y="884"/>
                    <a:pt x="1600" y="797"/>
                    <a:pt x="1492" y="797"/>
                  </a:cubicBez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68"/>
            <p:cNvSpPr>
              <a:spLocks noEditPoints="1"/>
            </p:cNvSpPr>
            <p:nvPr/>
          </p:nvSpPr>
          <p:spPr bwMode="black">
            <a:xfrm>
              <a:off x="4260323" y="2165350"/>
              <a:ext cx="87840" cy="87805"/>
            </a:xfrm>
            <a:custGeom>
              <a:avLst/>
              <a:gdLst/>
              <a:ahLst/>
              <a:cxnLst>
                <a:cxn ang="0">
                  <a:pos x="159" y="80"/>
                </a:cxn>
                <a:cxn ang="0">
                  <a:pos x="135" y="136"/>
                </a:cxn>
                <a:cxn ang="0">
                  <a:pos x="79" y="159"/>
                </a:cxn>
                <a:cxn ang="0">
                  <a:pos x="23" y="136"/>
                </a:cxn>
                <a:cxn ang="0">
                  <a:pos x="0" y="80"/>
                </a:cxn>
                <a:cxn ang="0">
                  <a:pos x="23" y="24"/>
                </a:cxn>
                <a:cxn ang="0">
                  <a:pos x="79" y="0"/>
                </a:cxn>
                <a:cxn ang="0">
                  <a:pos x="135" y="24"/>
                </a:cxn>
                <a:cxn ang="0">
                  <a:pos x="159" y="80"/>
                </a:cxn>
                <a:cxn ang="0">
                  <a:pos x="147" y="80"/>
                </a:cxn>
                <a:cxn ang="0">
                  <a:pos x="127" y="32"/>
                </a:cxn>
                <a:cxn ang="0">
                  <a:pos x="79" y="12"/>
                </a:cxn>
                <a:cxn ang="0">
                  <a:pos x="31" y="32"/>
                </a:cxn>
                <a:cxn ang="0">
                  <a:pos x="11" y="80"/>
                </a:cxn>
                <a:cxn ang="0">
                  <a:pos x="31" y="128"/>
                </a:cxn>
                <a:cxn ang="0">
                  <a:pos x="79" y="148"/>
                </a:cxn>
                <a:cxn ang="0">
                  <a:pos x="127" y="128"/>
                </a:cxn>
                <a:cxn ang="0">
                  <a:pos x="147" y="80"/>
                </a:cxn>
                <a:cxn ang="0">
                  <a:pos x="117" y="126"/>
                </a:cxn>
                <a:cxn ang="0">
                  <a:pos x="102" y="126"/>
                </a:cxn>
                <a:cxn ang="0">
                  <a:pos x="84" y="87"/>
                </a:cxn>
                <a:cxn ang="0">
                  <a:pos x="58" y="87"/>
                </a:cxn>
                <a:cxn ang="0">
                  <a:pos x="58" y="126"/>
                </a:cxn>
                <a:cxn ang="0">
                  <a:pos x="45" y="126"/>
                </a:cxn>
                <a:cxn ang="0">
                  <a:pos x="45" y="34"/>
                </a:cxn>
                <a:cxn ang="0">
                  <a:pos x="84" y="34"/>
                </a:cxn>
                <a:cxn ang="0">
                  <a:pos x="108" y="42"/>
                </a:cxn>
                <a:cxn ang="0">
                  <a:pos x="115" y="60"/>
                </a:cxn>
                <a:cxn ang="0">
                  <a:pos x="111" y="74"/>
                </a:cxn>
                <a:cxn ang="0">
                  <a:pos x="98" y="84"/>
                </a:cxn>
                <a:cxn ang="0">
                  <a:pos x="117" y="126"/>
                </a:cxn>
                <a:cxn ang="0">
                  <a:pos x="58" y="76"/>
                </a:cxn>
                <a:cxn ang="0">
                  <a:pos x="82" y="76"/>
                </a:cxn>
                <a:cxn ang="0">
                  <a:pos x="96" y="71"/>
                </a:cxn>
                <a:cxn ang="0">
                  <a:pos x="101" y="60"/>
                </a:cxn>
                <a:cxn ang="0">
                  <a:pos x="96" y="49"/>
                </a:cxn>
                <a:cxn ang="0">
                  <a:pos x="84" y="45"/>
                </a:cxn>
                <a:cxn ang="0">
                  <a:pos x="58" y="45"/>
                </a:cxn>
                <a:cxn ang="0">
                  <a:pos x="58" y="76"/>
                </a:cxn>
              </a:cxnLst>
              <a:rect l="0" t="0" r="r" b="b"/>
              <a:pathLst>
                <a:path w="159" h="159">
                  <a:moveTo>
                    <a:pt x="159" y="80"/>
                  </a:moveTo>
                  <a:cubicBezTo>
                    <a:pt x="159" y="102"/>
                    <a:pt x="151" y="120"/>
                    <a:pt x="135" y="136"/>
                  </a:cubicBezTo>
                  <a:cubicBezTo>
                    <a:pt x="120" y="152"/>
                    <a:pt x="101" y="159"/>
                    <a:pt x="79" y="159"/>
                  </a:cubicBezTo>
                  <a:cubicBezTo>
                    <a:pt x="57" y="159"/>
                    <a:pt x="39" y="152"/>
                    <a:pt x="23" y="136"/>
                  </a:cubicBezTo>
                  <a:cubicBezTo>
                    <a:pt x="8" y="120"/>
                    <a:pt x="0" y="102"/>
                    <a:pt x="0" y="80"/>
                  </a:cubicBezTo>
                  <a:cubicBezTo>
                    <a:pt x="0" y="58"/>
                    <a:pt x="8" y="39"/>
                    <a:pt x="23" y="24"/>
                  </a:cubicBezTo>
                  <a:cubicBezTo>
                    <a:pt x="39" y="8"/>
                    <a:pt x="57" y="0"/>
                    <a:pt x="79" y="0"/>
                  </a:cubicBezTo>
                  <a:cubicBezTo>
                    <a:pt x="101" y="0"/>
                    <a:pt x="120" y="8"/>
                    <a:pt x="135" y="24"/>
                  </a:cubicBezTo>
                  <a:cubicBezTo>
                    <a:pt x="151" y="39"/>
                    <a:pt x="159" y="58"/>
                    <a:pt x="159" y="80"/>
                  </a:cubicBezTo>
                  <a:close/>
                  <a:moveTo>
                    <a:pt x="147" y="80"/>
                  </a:moveTo>
                  <a:cubicBezTo>
                    <a:pt x="147" y="61"/>
                    <a:pt x="141" y="45"/>
                    <a:pt x="127" y="32"/>
                  </a:cubicBezTo>
                  <a:cubicBezTo>
                    <a:pt x="114" y="18"/>
                    <a:pt x="98" y="12"/>
                    <a:pt x="79" y="12"/>
                  </a:cubicBezTo>
                  <a:cubicBezTo>
                    <a:pt x="61" y="12"/>
                    <a:pt x="44" y="18"/>
                    <a:pt x="31" y="32"/>
                  </a:cubicBezTo>
                  <a:cubicBezTo>
                    <a:pt x="18" y="45"/>
                    <a:pt x="11" y="61"/>
                    <a:pt x="11" y="80"/>
                  </a:cubicBezTo>
                  <a:cubicBezTo>
                    <a:pt x="11" y="99"/>
                    <a:pt x="18" y="115"/>
                    <a:pt x="31" y="128"/>
                  </a:cubicBezTo>
                  <a:cubicBezTo>
                    <a:pt x="44" y="141"/>
                    <a:pt x="60" y="148"/>
                    <a:pt x="79" y="148"/>
                  </a:cubicBezTo>
                  <a:cubicBezTo>
                    <a:pt x="98" y="148"/>
                    <a:pt x="114" y="141"/>
                    <a:pt x="127" y="128"/>
                  </a:cubicBezTo>
                  <a:cubicBezTo>
                    <a:pt x="141" y="115"/>
                    <a:pt x="147" y="99"/>
                    <a:pt x="147" y="80"/>
                  </a:cubicBezTo>
                  <a:close/>
                  <a:moveTo>
                    <a:pt x="117" y="126"/>
                  </a:moveTo>
                  <a:cubicBezTo>
                    <a:pt x="102" y="126"/>
                    <a:pt x="102" y="126"/>
                    <a:pt x="102" y="126"/>
                  </a:cubicBezTo>
                  <a:cubicBezTo>
                    <a:pt x="84" y="87"/>
                    <a:pt x="84" y="87"/>
                    <a:pt x="84" y="87"/>
                  </a:cubicBezTo>
                  <a:cubicBezTo>
                    <a:pt x="58" y="87"/>
                    <a:pt x="58" y="87"/>
                    <a:pt x="58" y="87"/>
                  </a:cubicBezTo>
                  <a:cubicBezTo>
                    <a:pt x="58" y="126"/>
                    <a:pt x="58" y="126"/>
                    <a:pt x="58" y="126"/>
                  </a:cubicBezTo>
                  <a:cubicBezTo>
                    <a:pt x="45" y="126"/>
                    <a:pt x="45" y="126"/>
                    <a:pt x="45" y="126"/>
                  </a:cubicBezTo>
                  <a:cubicBezTo>
                    <a:pt x="45" y="34"/>
                    <a:pt x="45" y="34"/>
                    <a:pt x="45" y="34"/>
                  </a:cubicBezTo>
                  <a:cubicBezTo>
                    <a:pt x="84" y="34"/>
                    <a:pt x="84" y="34"/>
                    <a:pt x="84" y="34"/>
                  </a:cubicBezTo>
                  <a:cubicBezTo>
                    <a:pt x="94" y="34"/>
                    <a:pt x="102" y="36"/>
                    <a:pt x="108" y="42"/>
                  </a:cubicBezTo>
                  <a:cubicBezTo>
                    <a:pt x="113" y="47"/>
                    <a:pt x="115" y="53"/>
                    <a:pt x="115" y="60"/>
                  </a:cubicBezTo>
                  <a:cubicBezTo>
                    <a:pt x="115" y="65"/>
                    <a:pt x="114" y="69"/>
                    <a:pt x="111" y="74"/>
                  </a:cubicBezTo>
                  <a:cubicBezTo>
                    <a:pt x="108" y="78"/>
                    <a:pt x="104" y="82"/>
                    <a:pt x="98" y="84"/>
                  </a:cubicBezTo>
                  <a:lnTo>
                    <a:pt x="117" y="126"/>
                  </a:lnTo>
                  <a:close/>
                  <a:moveTo>
                    <a:pt x="58" y="76"/>
                  </a:moveTo>
                  <a:cubicBezTo>
                    <a:pt x="82" y="76"/>
                    <a:pt x="82" y="76"/>
                    <a:pt x="82" y="76"/>
                  </a:cubicBezTo>
                  <a:cubicBezTo>
                    <a:pt x="89" y="76"/>
                    <a:pt x="93" y="74"/>
                    <a:pt x="96" y="71"/>
                  </a:cubicBezTo>
                  <a:cubicBezTo>
                    <a:pt x="99" y="68"/>
                    <a:pt x="101" y="64"/>
                    <a:pt x="101" y="60"/>
                  </a:cubicBezTo>
                  <a:cubicBezTo>
                    <a:pt x="101" y="55"/>
                    <a:pt x="99" y="51"/>
                    <a:pt x="96" y="49"/>
                  </a:cubicBezTo>
                  <a:cubicBezTo>
                    <a:pt x="93" y="46"/>
                    <a:pt x="89" y="45"/>
                    <a:pt x="84" y="45"/>
                  </a:cubicBezTo>
                  <a:cubicBezTo>
                    <a:pt x="58" y="45"/>
                    <a:pt x="58" y="45"/>
                    <a:pt x="58" y="45"/>
                  </a:cubicBezTo>
                  <a:lnTo>
                    <a:pt x="58" y="76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336880" y="4987785"/>
            <a:ext cx="3990646" cy="103485"/>
          </a:xfrm>
          <a:prstGeom prst="rect">
            <a:avLst/>
          </a:prstGeom>
        </p:spPr>
        <p:txBody>
          <a:bodyPr vert="horz" wrap="square" lIns="0" tIns="0" rIns="0" bIns="0" rtlCol="0" anchor="b" anchorCtr="0"/>
          <a:lstStyle>
            <a:lvl1pPr algn="l">
              <a:defRPr sz="7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241429" y="429151"/>
            <a:ext cx="8208875" cy="501676"/>
          </a:xfrm>
        </p:spPr>
        <p:txBody>
          <a:bodyPr/>
          <a:lstStyle>
            <a:lvl1pPr>
              <a:lnSpc>
                <a:spcPct val="95000"/>
              </a:lnSpc>
              <a:defRPr sz="2800" cap="none" baseline="0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Head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240281" y="853798"/>
            <a:ext cx="8206105" cy="384721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accent6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Subhead</a:t>
            </a:r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2" y="-1"/>
            <a:ext cx="136523" cy="5076827"/>
            <a:chOff x="2" y="-1"/>
            <a:chExt cx="136523" cy="5076827"/>
          </a:xfrm>
        </p:grpSpPr>
        <p:sp>
          <p:nvSpPr>
            <p:cNvPr id="12" name="Rectangle 7"/>
            <p:cNvSpPr>
              <a:spLocks noChangeArrowheads="1"/>
            </p:cNvSpPr>
            <p:nvPr userDrawn="1"/>
          </p:nvSpPr>
          <p:spPr bwMode="gray">
            <a:xfrm>
              <a:off x="2" y="-1"/>
              <a:ext cx="136523" cy="1135064"/>
            </a:xfrm>
            <a:prstGeom prst="rect">
              <a:avLst/>
            </a:prstGeom>
            <a:gradFill flip="none" rotWithShape="1">
              <a:gsLst>
                <a:gs pos="0">
                  <a:schemeClr val="bg2">
                    <a:shade val="30000"/>
                    <a:satMod val="115000"/>
                  </a:schemeClr>
                </a:gs>
                <a:gs pos="50000">
                  <a:schemeClr val="bg2">
                    <a:shade val="67500"/>
                    <a:satMod val="115000"/>
                  </a:schemeClr>
                </a:gs>
                <a:gs pos="100000">
                  <a:schemeClr val="bg2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 userDrawn="1"/>
          </p:nvSpPr>
          <p:spPr bwMode="gray">
            <a:xfrm>
              <a:off x="1146" y="1201738"/>
              <a:ext cx="135379" cy="387508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>
                <a:lnSpc>
                  <a:spcPct val="75000"/>
                </a:lnSpc>
              </a:pPr>
              <a:endParaRPr lang="en-US" sz="1800" kern="120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8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193462" y="4979472"/>
            <a:ext cx="256801" cy="116425"/>
          </a:xfrm>
          <a:prstGeom prst="rect">
            <a:avLst/>
          </a:prstGeom>
        </p:spPr>
        <p:txBody>
          <a:bodyPr vert="horz" wrap="square" lIns="0" tIns="0" rIns="0" bIns="0" rtlCol="0" anchor="b" anchorCtr="0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7BCC8D0D-EAEC-449D-9161-023DFF90F2E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 userDrawn="1"/>
        </p:nvGrpSpPr>
        <p:grpSpPr bwMode="black">
          <a:xfrm>
            <a:off x="8622256" y="4790830"/>
            <a:ext cx="421583" cy="282819"/>
            <a:chOff x="3210911" y="2165350"/>
            <a:chExt cx="1137252" cy="762927"/>
          </a:xfrm>
        </p:grpSpPr>
        <p:sp>
          <p:nvSpPr>
            <p:cNvPr id="23" name="Freeform 67"/>
            <p:cNvSpPr>
              <a:spLocks noEditPoints="1"/>
            </p:cNvSpPr>
            <p:nvPr/>
          </p:nvSpPr>
          <p:spPr bwMode="black">
            <a:xfrm>
              <a:off x="3210911" y="2165817"/>
              <a:ext cx="1049411" cy="762460"/>
            </a:xfrm>
            <a:custGeom>
              <a:avLst/>
              <a:gdLst/>
              <a:ahLst/>
              <a:cxnLst>
                <a:cxn ang="0">
                  <a:pos x="1511" y="0"/>
                </a:cxn>
                <a:cxn ang="0">
                  <a:pos x="1902" y="390"/>
                </a:cxn>
                <a:cxn ang="0">
                  <a:pos x="1760" y="691"/>
                </a:cxn>
                <a:cxn ang="0">
                  <a:pos x="1902" y="992"/>
                </a:cxn>
                <a:cxn ang="0">
                  <a:pos x="1511" y="1382"/>
                </a:cxn>
                <a:cxn ang="0">
                  <a:pos x="0" y="1382"/>
                </a:cxn>
                <a:cxn ang="0">
                  <a:pos x="1044" y="691"/>
                </a:cxn>
                <a:cxn ang="0">
                  <a:pos x="0" y="0"/>
                </a:cxn>
                <a:cxn ang="0">
                  <a:pos x="1511" y="0"/>
                </a:cxn>
                <a:cxn ang="0">
                  <a:pos x="1492" y="195"/>
                </a:cxn>
                <a:cxn ang="0">
                  <a:pos x="537" y="195"/>
                </a:cxn>
                <a:cxn ang="0">
                  <a:pos x="1492" y="585"/>
                </a:cxn>
                <a:cxn ang="0">
                  <a:pos x="1687" y="390"/>
                </a:cxn>
                <a:cxn ang="0">
                  <a:pos x="1492" y="195"/>
                </a:cxn>
                <a:cxn ang="0">
                  <a:pos x="1492" y="797"/>
                </a:cxn>
                <a:cxn ang="0">
                  <a:pos x="537" y="1187"/>
                </a:cxn>
                <a:cxn ang="0">
                  <a:pos x="1492" y="1187"/>
                </a:cxn>
                <a:cxn ang="0">
                  <a:pos x="1687" y="992"/>
                </a:cxn>
                <a:cxn ang="0">
                  <a:pos x="1492" y="797"/>
                </a:cxn>
              </a:cxnLst>
              <a:rect l="0" t="0" r="r" b="b"/>
              <a:pathLst>
                <a:path w="1902" h="1382">
                  <a:moveTo>
                    <a:pt x="1511" y="0"/>
                  </a:moveTo>
                  <a:cubicBezTo>
                    <a:pt x="1727" y="0"/>
                    <a:pt x="1902" y="174"/>
                    <a:pt x="1902" y="390"/>
                  </a:cubicBezTo>
                  <a:cubicBezTo>
                    <a:pt x="1902" y="511"/>
                    <a:pt x="1846" y="619"/>
                    <a:pt x="1760" y="691"/>
                  </a:cubicBezTo>
                  <a:cubicBezTo>
                    <a:pt x="1846" y="762"/>
                    <a:pt x="1902" y="870"/>
                    <a:pt x="1902" y="992"/>
                  </a:cubicBezTo>
                  <a:cubicBezTo>
                    <a:pt x="1902" y="1207"/>
                    <a:pt x="1727" y="1382"/>
                    <a:pt x="1511" y="1382"/>
                  </a:cubicBezTo>
                  <a:cubicBezTo>
                    <a:pt x="0" y="1382"/>
                    <a:pt x="0" y="1382"/>
                    <a:pt x="0" y="1382"/>
                  </a:cubicBezTo>
                  <a:cubicBezTo>
                    <a:pt x="387" y="991"/>
                    <a:pt x="755" y="790"/>
                    <a:pt x="1044" y="691"/>
                  </a:cubicBezTo>
                  <a:cubicBezTo>
                    <a:pt x="755" y="592"/>
                    <a:pt x="387" y="391"/>
                    <a:pt x="0" y="0"/>
                  </a:cubicBezTo>
                  <a:lnTo>
                    <a:pt x="1511" y="0"/>
                  </a:lnTo>
                  <a:close/>
                  <a:moveTo>
                    <a:pt x="1492" y="195"/>
                  </a:moveTo>
                  <a:cubicBezTo>
                    <a:pt x="537" y="195"/>
                    <a:pt x="537" y="195"/>
                    <a:pt x="537" y="195"/>
                  </a:cubicBezTo>
                  <a:cubicBezTo>
                    <a:pt x="981" y="514"/>
                    <a:pt x="1284" y="585"/>
                    <a:pt x="1492" y="585"/>
                  </a:cubicBezTo>
                  <a:cubicBezTo>
                    <a:pt x="1600" y="585"/>
                    <a:pt x="1687" y="497"/>
                    <a:pt x="1687" y="390"/>
                  </a:cubicBezTo>
                  <a:cubicBezTo>
                    <a:pt x="1687" y="282"/>
                    <a:pt x="1600" y="195"/>
                    <a:pt x="1492" y="195"/>
                  </a:cubicBezTo>
                  <a:close/>
                  <a:moveTo>
                    <a:pt x="1492" y="797"/>
                  </a:moveTo>
                  <a:cubicBezTo>
                    <a:pt x="1284" y="797"/>
                    <a:pt x="981" y="868"/>
                    <a:pt x="537" y="1187"/>
                  </a:cubicBezTo>
                  <a:cubicBezTo>
                    <a:pt x="1492" y="1187"/>
                    <a:pt x="1492" y="1187"/>
                    <a:pt x="1492" y="1187"/>
                  </a:cubicBezTo>
                  <a:cubicBezTo>
                    <a:pt x="1600" y="1187"/>
                    <a:pt x="1687" y="1099"/>
                    <a:pt x="1687" y="992"/>
                  </a:cubicBezTo>
                  <a:cubicBezTo>
                    <a:pt x="1687" y="884"/>
                    <a:pt x="1600" y="797"/>
                    <a:pt x="1492" y="797"/>
                  </a:cubicBez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68"/>
            <p:cNvSpPr>
              <a:spLocks noEditPoints="1"/>
            </p:cNvSpPr>
            <p:nvPr/>
          </p:nvSpPr>
          <p:spPr bwMode="black">
            <a:xfrm>
              <a:off x="4260323" y="2165350"/>
              <a:ext cx="87840" cy="87805"/>
            </a:xfrm>
            <a:custGeom>
              <a:avLst/>
              <a:gdLst/>
              <a:ahLst/>
              <a:cxnLst>
                <a:cxn ang="0">
                  <a:pos x="159" y="80"/>
                </a:cxn>
                <a:cxn ang="0">
                  <a:pos x="135" y="136"/>
                </a:cxn>
                <a:cxn ang="0">
                  <a:pos x="79" y="159"/>
                </a:cxn>
                <a:cxn ang="0">
                  <a:pos x="23" y="136"/>
                </a:cxn>
                <a:cxn ang="0">
                  <a:pos x="0" y="80"/>
                </a:cxn>
                <a:cxn ang="0">
                  <a:pos x="23" y="24"/>
                </a:cxn>
                <a:cxn ang="0">
                  <a:pos x="79" y="0"/>
                </a:cxn>
                <a:cxn ang="0">
                  <a:pos x="135" y="24"/>
                </a:cxn>
                <a:cxn ang="0">
                  <a:pos x="159" y="80"/>
                </a:cxn>
                <a:cxn ang="0">
                  <a:pos x="147" y="80"/>
                </a:cxn>
                <a:cxn ang="0">
                  <a:pos x="127" y="32"/>
                </a:cxn>
                <a:cxn ang="0">
                  <a:pos x="79" y="12"/>
                </a:cxn>
                <a:cxn ang="0">
                  <a:pos x="31" y="32"/>
                </a:cxn>
                <a:cxn ang="0">
                  <a:pos x="11" y="80"/>
                </a:cxn>
                <a:cxn ang="0">
                  <a:pos x="31" y="128"/>
                </a:cxn>
                <a:cxn ang="0">
                  <a:pos x="79" y="148"/>
                </a:cxn>
                <a:cxn ang="0">
                  <a:pos x="127" y="128"/>
                </a:cxn>
                <a:cxn ang="0">
                  <a:pos x="147" y="80"/>
                </a:cxn>
                <a:cxn ang="0">
                  <a:pos x="117" y="126"/>
                </a:cxn>
                <a:cxn ang="0">
                  <a:pos x="102" y="126"/>
                </a:cxn>
                <a:cxn ang="0">
                  <a:pos x="84" y="87"/>
                </a:cxn>
                <a:cxn ang="0">
                  <a:pos x="58" y="87"/>
                </a:cxn>
                <a:cxn ang="0">
                  <a:pos x="58" y="126"/>
                </a:cxn>
                <a:cxn ang="0">
                  <a:pos x="45" y="126"/>
                </a:cxn>
                <a:cxn ang="0">
                  <a:pos x="45" y="34"/>
                </a:cxn>
                <a:cxn ang="0">
                  <a:pos x="84" y="34"/>
                </a:cxn>
                <a:cxn ang="0">
                  <a:pos x="108" y="42"/>
                </a:cxn>
                <a:cxn ang="0">
                  <a:pos x="115" y="60"/>
                </a:cxn>
                <a:cxn ang="0">
                  <a:pos x="111" y="74"/>
                </a:cxn>
                <a:cxn ang="0">
                  <a:pos x="98" y="84"/>
                </a:cxn>
                <a:cxn ang="0">
                  <a:pos x="117" y="126"/>
                </a:cxn>
                <a:cxn ang="0">
                  <a:pos x="58" y="76"/>
                </a:cxn>
                <a:cxn ang="0">
                  <a:pos x="82" y="76"/>
                </a:cxn>
                <a:cxn ang="0">
                  <a:pos x="96" y="71"/>
                </a:cxn>
                <a:cxn ang="0">
                  <a:pos x="101" y="60"/>
                </a:cxn>
                <a:cxn ang="0">
                  <a:pos x="96" y="49"/>
                </a:cxn>
                <a:cxn ang="0">
                  <a:pos x="84" y="45"/>
                </a:cxn>
                <a:cxn ang="0">
                  <a:pos x="58" y="45"/>
                </a:cxn>
                <a:cxn ang="0">
                  <a:pos x="58" y="76"/>
                </a:cxn>
              </a:cxnLst>
              <a:rect l="0" t="0" r="r" b="b"/>
              <a:pathLst>
                <a:path w="159" h="159">
                  <a:moveTo>
                    <a:pt x="159" y="80"/>
                  </a:moveTo>
                  <a:cubicBezTo>
                    <a:pt x="159" y="102"/>
                    <a:pt x="151" y="120"/>
                    <a:pt x="135" y="136"/>
                  </a:cubicBezTo>
                  <a:cubicBezTo>
                    <a:pt x="120" y="152"/>
                    <a:pt x="101" y="159"/>
                    <a:pt x="79" y="159"/>
                  </a:cubicBezTo>
                  <a:cubicBezTo>
                    <a:pt x="57" y="159"/>
                    <a:pt x="39" y="152"/>
                    <a:pt x="23" y="136"/>
                  </a:cubicBezTo>
                  <a:cubicBezTo>
                    <a:pt x="8" y="120"/>
                    <a:pt x="0" y="102"/>
                    <a:pt x="0" y="80"/>
                  </a:cubicBezTo>
                  <a:cubicBezTo>
                    <a:pt x="0" y="58"/>
                    <a:pt x="8" y="39"/>
                    <a:pt x="23" y="24"/>
                  </a:cubicBezTo>
                  <a:cubicBezTo>
                    <a:pt x="39" y="8"/>
                    <a:pt x="57" y="0"/>
                    <a:pt x="79" y="0"/>
                  </a:cubicBezTo>
                  <a:cubicBezTo>
                    <a:pt x="101" y="0"/>
                    <a:pt x="120" y="8"/>
                    <a:pt x="135" y="24"/>
                  </a:cubicBezTo>
                  <a:cubicBezTo>
                    <a:pt x="151" y="39"/>
                    <a:pt x="159" y="58"/>
                    <a:pt x="159" y="80"/>
                  </a:cubicBezTo>
                  <a:close/>
                  <a:moveTo>
                    <a:pt x="147" y="80"/>
                  </a:moveTo>
                  <a:cubicBezTo>
                    <a:pt x="147" y="61"/>
                    <a:pt x="141" y="45"/>
                    <a:pt x="127" y="32"/>
                  </a:cubicBezTo>
                  <a:cubicBezTo>
                    <a:pt x="114" y="18"/>
                    <a:pt x="98" y="12"/>
                    <a:pt x="79" y="12"/>
                  </a:cubicBezTo>
                  <a:cubicBezTo>
                    <a:pt x="61" y="12"/>
                    <a:pt x="44" y="18"/>
                    <a:pt x="31" y="32"/>
                  </a:cubicBezTo>
                  <a:cubicBezTo>
                    <a:pt x="18" y="45"/>
                    <a:pt x="11" y="61"/>
                    <a:pt x="11" y="80"/>
                  </a:cubicBezTo>
                  <a:cubicBezTo>
                    <a:pt x="11" y="99"/>
                    <a:pt x="18" y="115"/>
                    <a:pt x="31" y="128"/>
                  </a:cubicBezTo>
                  <a:cubicBezTo>
                    <a:pt x="44" y="141"/>
                    <a:pt x="60" y="148"/>
                    <a:pt x="79" y="148"/>
                  </a:cubicBezTo>
                  <a:cubicBezTo>
                    <a:pt x="98" y="148"/>
                    <a:pt x="114" y="141"/>
                    <a:pt x="127" y="128"/>
                  </a:cubicBezTo>
                  <a:cubicBezTo>
                    <a:pt x="141" y="115"/>
                    <a:pt x="147" y="99"/>
                    <a:pt x="147" y="80"/>
                  </a:cubicBezTo>
                  <a:close/>
                  <a:moveTo>
                    <a:pt x="117" y="126"/>
                  </a:moveTo>
                  <a:cubicBezTo>
                    <a:pt x="102" y="126"/>
                    <a:pt x="102" y="126"/>
                    <a:pt x="102" y="126"/>
                  </a:cubicBezTo>
                  <a:cubicBezTo>
                    <a:pt x="84" y="87"/>
                    <a:pt x="84" y="87"/>
                    <a:pt x="84" y="87"/>
                  </a:cubicBezTo>
                  <a:cubicBezTo>
                    <a:pt x="58" y="87"/>
                    <a:pt x="58" y="87"/>
                    <a:pt x="58" y="87"/>
                  </a:cubicBezTo>
                  <a:cubicBezTo>
                    <a:pt x="58" y="126"/>
                    <a:pt x="58" y="126"/>
                    <a:pt x="58" y="126"/>
                  </a:cubicBezTo>
                  <a:cubicBezTo>
                    <a:pt x="45" y="126"/>
                    <a:pt x="45" y="126"/>
                    <a:pt x="45" y="126"/>
                  </a:cubicBezTo>
                  <a:cubicBezTo>
                    <a:pt x="45" y="34"/>
                    <a:pt x="45" y="34"/>
                    <a:pt x="45" y="34"/>
                  </a:cubicBezTo>
                  <a:cubicBezTo>
                    <a:pt x="84" y="34"/>
                    <a:pt x="84" y="34"/>
                    <a:pt x="84" y="34"/>
                  </a:cubicBezTo>
                  <a:cubicBezTo>
                    <a:pt x="94" y="34"/>
                    <a:pt x="102" y="36"/>
                    <a:pt x="108" y="42"/>
                  </a:cubicBezTo>
                  <a:cubicBezTo>
                    <a:pt x="113" y="47"/>
                    <a:pt x="115" y="53"/>
                    <a:pt x="115" y="60"/>
                  </a:cubicBezTo>
                  <a:cubicBezTo>
                    <a:pt x="115" y="65"/>
                    <a:pt x="114" y="69"/>
                    <a:pt x="111" y="74"/>
                  </a:cubicBezTo>
                  <a:cubicBezTo>
                    <a:pt x="108" y="78"/>
                    <a:pt x="104" y="82"/>
                    <a:pt x="98" y="84"/>
                  </a:cubicBezTo>
                  <a:lnTo>
                    <a:pt x="117" y="126"/>
                  </a:lnTo>
                  <a:close/>
                  <a:moveTo>
                    <a:pt x="58" y="76"/>
                  </a:moveTo>
                  <a:cubicBezTo>
                    <a:pt x="82" y="76"/>
                    <a:pt x="82" y="76"/>
                    <a:pt x="82" y="76"/>
                  </a:cubicBezTo>
                  <a:cubicBezTo>
                    <a:pt x="89" y="76"/>
                    <a:pt x="93" y="74"/>
                    <a:pt x="96" y="71"/>
                  </a:cubicBezTo>
                  <a:cubicBezTo>
                    <a:pt x="99" y="68"/>
                    <a:pt x="101" y="64"/>
                    <a:pt x="101" y="60"/>
                  </a:cubicBezTo>
                  <a:cubicBezTo>
                    <a:pt x="101" y="55"/>
                    <a:pt x="99" y="51"/>
                    <a:pt x="96" y="49"/>
                  </a:cubicBezTo>
                  <a:cubicBezTo>
                    <a:pt x="93" y="46"/>
                    <a:pt x="89" y="45"/>
                    <a:pt x="84" y="45"/>
                  </a:cubicBezTo>
                  <a:cubicBezTo>
                    <a:pt x="58" y="45"/>
                    <a:pt x="58" y="45"/>
                    <a:pt x="58" y="45"/>
                  </a:cubicBezTo>
                  <a:lnTo>
                    <a:pt x="58" y="76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336880" y="4987785"/>
            <a:ext cx="3990646" cy="103485"/>
          </a:xfrm>
          <a:prstGeom prst="rect">
            <a:avLst/>
          </a:prstGeom>
        </p:spPr>
        <p:txBody>
          <a:bodyPr vert="horz" wrap="square" lIns="0" tIns="0" rIns="0" bIns="0" rtlCol="0" anchor="b" anchorCtr="0"/>
          <a:lstStyle>
            <a:lvl1pPr algn="l">
              <a:defRPr sz="7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2" y="-1"/>
            <a:ext cx="136523" cy="5076827"/>
            <a:chOff x="2" y="-1"/>
            <a:chExt cx="136523" cy="5076827"/>
          </a:xfrm>
        </p:grpSpPr>
        <p:sp>
          <p:nvSpPr>
            <p:cNvPr id="16" name="Rectangle 7"/>
            <p:cNvSpPr>
              <a:spLocks noChangeArrowheads="1"/>
            </p:cNvSpPr>
            <p:nvPr userDrawn="1"/>
          </p:nvSpPr>
          <p:spPr bwMode="gray">
            <a:xfrm>
              <a:off x="2" y="-1"/>
              <a:ext cx="136523" cy="1135064"/>
            </a:xfrm>
            <a:prstGeom prst="rect">
              <a:avLst/>
            </a:prstGeom>
            <a:gradFill flip="none" rotWithShape="1">
              <a:gsLst>
                <a:gs pos="0">
                  <a:schemeClr val="bg2">
                    <a:shade val="30000"/>
                    <a:satMod val="115000"/>
                  </a:schemeClr>
                </a:gs>
                <a:gs pos="50000">
                  <a:schemeClr val="bg2">
                    <a:shade val="67500"/>
                    <a:satMod val="115000"/>
                  </a:schemeClr>
                </a:gs>
                <a:gs pos="100000">
                  <a:schemeClr val="bg2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 userDrawn="1"/>
          </p:nvSpPr>
          <p:spPr bwMode="gray">
            <a:xfrm>
              <a:off x="1146" y="1201738"/>
              <a:ext cx="135379" cy="387508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>
                <a:lnSpc>
                  <a:spcPct val="75000"/>
                </a:lnSpc>
              </a:pPr>
              <a:endParaRPr lang="en-US" sz="1800" kern="120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5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193462" y="4979472"/>
            <a:ext cx="256801" cy="116425"/>
          </a:xfrm>
          <a:prstGeom prst="rect">
            <a:avLst/>
          </a:prstGeom>
        </p:spPr>
        <p:txBody>
          <a:bodyPr vert="horz" wrap="square" lIns="0" tIns="0" rIns="0" bIns="0" rtlCol="0" anchor="b" anchorCtr="0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7BCC8D0D-EAEC-449D-9161-023DFF90F2E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Idea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342900" y="1336675"/>
            <a:ext cx="8164513" cy="1194923"/>
          </a:xfrm>
        </p:spPr>
        <p:txBody>
          <a:bodyPr anchor="ctr"/>
          <a:lstStyle>
            <a:lvl1pPr algn="ctr">
              <a:lnSpc>
                <a:spcPct val="90000"/>
              </a:lnSpc>
              <a:defRPr sz="7200" b="0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CLICK TO EDIT</a:t>
            </a:r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342899" y="2619755"/>
            <a:ext cx="8164514" cy="528258"/>
          </a:xfrm>
        </p:spPr>
        <p:txBody>
          <a:bodyPr anchor="t"/>
          <a:lstStyle>
            <a:lvl1pPr marL="0" indent="0" algn="ctr">
              <a:buNone/>
              <a:defRPr sz="2400">
                <a:solidFill>
                  <a:schemeClr val="accent6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Subhead</a:t>
            </a:r>
          </a:p>
        </p:txBody>
      </p:sp>
      <p:grpSp>
        <p:nvGrpSpPr>
          <p:cNvPr id="13" name="Group 12"/>
          <p:cNvGrpSpPr/>
          <p:nvPr userDrawn="1"/>
        </p:nvGrpSpPr>
        <p:grpSpPr bwMode="black">
          <a:xfrm>
            <a:off x="8622256" y="4790830"/>
            <a:ext cx="421583" cy="282819"/>
            <a:chOff x="3210911" y="2165350"/>
            <a:chExt cx="1137252" cy="762927"/>
          </a:xfrm>
        </p:grpSpPr>
        <p:sp>
          <p:nvSpPr>
            <p:cNvPr id="15" name="Freeform 67"/>
            <p:cNvSpPr>
              <a:spLocks noEditPoints="1"/>
            </p:cNvSpPr>
            <p:nvPr/>
          </p:nvSpPr>
          <p:spPr bwMode="black">
            <a:xfrm>
              <a:off x="3210911" y="2165817"/>
              <a:ext cx="1049411" cy="762460"/>
            </a:xfrm>
            <a:custGeom>
              <a:avLst/>
              <a:gdLst/>
              <a:ahLst/>
              <a:cxnLst>
                <a:cxn ang="0">
                  <a:pos x="1511" y="0"/>
                </a:cxn>
                <a:cxn ang="0">
                  <a:pos x="1902" y="390"/>
                </a:cxn>
                <a:cxn ang="0">
                  <a:pos x="1760" y="691"/>
                </a:cxn>
                <a:cxn ang="0">
                  <a:pos x="1902" y="992"/>
                </a:cxn>
                <a:cxn ang="0">
                  <a:pos x="1511" y="1382"/>
                </a:cxn>
                <a:cxn ang="0">
                  <a:pos x="0" y="1382"/>
                </a:cxn>
                <a:cxn ang="0">
                  <a:pos x="1044" y="691"/>
                </a:cxn>
                <a:cxn ang="0">
                  <a:pos x="0" y="0"/>
                </a:cxn>
                <a:cxn ang="0">
                  <a:pos x="1511" y="0"/>
                </a:cxn>
                <a:cxn ang="0">
                  <a:pos x="1492" y="195"/>
                </a:cxn>
                <a:cxn ang="0">
                  <a:pos x="537" y="195"/>
                </a:cxn>
                <a:cxn ang="0">
                  <a:pos x="1492" y="585"/>
                </a:cxn>
                <a:cxn ang="0">
                  <a:pos x="1687" y="390"/>
                </a:cxn>
                <a:cxn ang="0">
                  <a:pos x="1492" y="195"/>
                </a:cxn>
                <a:cxn ang="0">
                  <a:pos x="1492" y="797"/>
                </a:cxn>
                <a:cxn ang="0">
                  <a:pos x="537" y="1187"/>
                </a:cxn>
                <a:cxn ang="0">
                  <a:pos x="1492" y="1187"/>
                </a:cxn>
                <a:cxn ang="0">
                  <a:pos x="1687" y="992"/>
                </a:cxn>
                <a:cxn ang="0">
                  <a:pos x="1492" y="797"/>
                </a:cxn>
              </a:cxnLst>
              <a:rect l="0" t="0" r="r" b="b"/>
              <a:pathLst>
                <a:path w="1902" h="1382">
                  <a:moveTo>
                    <a:pt x="1511" y="0"/>
                  </a:moveTo>
                  <a:cubicBezTo>
                    <a:pt x="1727" y="0"/>
                    <a:pt x="1902" y="174"/>
                    <a:pt x="1902" y="390"/>
                  </a:cubicBezTo>
                  <a:cubicBezTo>
                    <a:pt x="1902" y="511"/>
                    <a:pt x="1846" y="619"/>
                    <a:pt x="1760" y="691"/>
                  </a:cubicBezTo>
                  <a:cubicBezTo>
                    <a:pt x="1846" y="762"/>
                    <a:pt x="1902" y="870"/>
                    <a:pt x="1902" y="992"/>
                  </a:cubicBezTo>
                  <a:cubicBezTo>
                    <a:pt x="1902" y="1207"/>
                    <a:pt x="1727" y="1382"/>
                    <a:pt x="1511" y="1382"/>
                  </a:cubicBezTo>
                  <a:cubicBezTo>
                    <a:pt x="0" y="1382"/>
                    <a:pt x="0" y="1382"/>
                    <a:pt x="0" y="1382"/>
                  </a:cubicBezTo>
                  <a:cubicBezTo>
                    <a:pt x="387" y="991"/>
                    <a:pt x="755" y="790"/>
                    <a:pt x="1044" y="691"/>
                  </a:cubicBezTo>
                  <a:cubicBezTo>
                    <a:pt x="755" y="592"/>
                    <a:pt x="387" y="391"/>
                    <a:pt x="0" y="0"/>
                  </a:cubicBezTo>
                  <a:lnTo>
                    <a:pt x="1511" y="0"/>
                  </a:lnTo>
                  <a:close/>
                  <a:moveTo>
                    <a:pt x="1492" y="195"/>
                  </a:moveTo>
                  <a:cubicBezTo>
                    <a:pt x="537" y="195"/>
                    <a:pt x="537" y="195"/>
                    <a:pt x="537" y="195"/>
                  </a:cubicBezTo>
                  <a:cubicBezTo>
                    <a:pt x="981" y="514"/>
                    <a:pt x="1284" y="585"/>
                    <a:pt x="1492" y="585"/>
                  </a:cubicBezTo>
                  <a:cubicBezTo>
                    <a:pt x="1600" y="585"/>
                    <a:pt x="1687" y="497"/>
                    <a:pt x="1687" y="390"/>
                  </a:cubicBezTo>
                  <a:cubicBezTo>
                    <a:pt x="1687" y="282"/>
                    <a:pt x="1600" y="195"/>
                    <a:pt x="1492" y="195"/>
                  </a:cubicBezTo>
                  <a:close/>
                  <a:moveTo>
                    <a:pt x="1492" y="797"/>
                  </a:moveTo>
                  <a:cubicBezTo>
                    <a:pt x="1284" y="797"/>
                    <a:pt x="981" y="868"/>
                    <a:pt x="537" y="1187"/>
                  </a:cubicBezTo>
                  <a:cubicBezTo>
                    <a:pt x="1492" y="1187"/>
                    <a:pt x="1492" y="1187"/>
                    <a:pt x="1492" y="1187"/>
                  </a:cubicBezTo>
                  <a:cubicBezTo>
                    <a:pt x="1600" y="1187"/>
                    <a:pt x="1687" y="1099"/>
                    <a:pt x="1687" y="992"/>
                  </a:cubicBezTo>
                  <a:cubicBezTo>
                    <a:pt x="1687" y="884"/>
                    <a:pt x="1600" y="797"/>
                    <a:pt x="1492" y="797"/>
                  </a:cubicBez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68"/>
            <p:cNvSpPr>
              <a:spLocks noEditPoints="1"/>
            </p:cNvSpPr>
            <p:nvPr/>
          </p:nvSpPr>
          <p:spPr bwMode="black">
            <a:xfrm>
              <a:off x="4260323" y="2165350"/>
              <a:ext cx="87840" cy="87805"/>
            </a:xfrm>
            <a:custGeom>
              <a:avLst/>
              <a:gdLst/>
              <a:ahLst/>
              <a:cxnLst>
                <a:cxn ang="0">
                  <a:pos x="159" y="80"/>
                </a:cxn>
                <a:cxn ang="0">
                  <a:pos x="135" y="136"/>
                </a:cxn>
                <a:cxn ang="0">
                  <a:pos x="79" y="159"/>
                </a:cxn>
                <a:cxn ang="0">
                  <a:pos x="23" y="136"/>
                </a:cxn>
                <a:cxn ang="0">
                  <a:pos x="0" y="80"/>
                </a:cxn>
                <a:cxn ang="0">
                  <a:pos x="23" y="24"/>
                </a:cxn>
                <a:cxn ang="0">
                  <a:pos x="79" y="0"/>
                </a:cxn>
                <a:cxn ang="0">
                  <a:pos x="135" y="24"/>
                </a:cxn>
                <a:cxn ang="0">
                  <a:pos x="159" y="80"/>
                </a:cxn>
                <a:cxn ang="0">
                  <a:pos x="147" y="80"/>
                </a:cxn>
                <a:cxn ang="0">
                  <a:pos x="127" y="32"/>
                </a:cxn>
                <a:cxn ang="0">
                  <a:pos x="79" y="12"/>
                </a:cxn>
                <a:cxn ang="0">
                  <a:pos x="31" y="32"/>
                </a:cxn>
                <a:cxn ang="0">
                  <a:pos x="11" y="80"/>
                </a:cxn>
                <a:cxn ang="0">
                  <a:pos x="31" y="128"/>
                </a:cxn>
                <a:cxn ang="0">
                  <a:pos x="79" y="148"/>
                </a:cxn>
                <a:cxn ang="0">
                  <a:pos x="127" y="128"/>
                </a:cxn>
                <a:cxn ang="0">
                  <a:pos x="147" y="80"/>
                </a:cxn>
                <a:cxn ang="0">
                  <a:pos x="117" y="126"/>
                </a:cxn>
                <a:cxn ang="0">
                  <a:pos x="102" y="126"/>
                </a:cxn>
                <a:cxn ang="0">
                  <a:pos x="84" y="87"/>
                </a:cxn>
                <a:cxn ang="0">
                  <a:pos x="58" y="87"/>
                </a:cxn>
                <a:cxn ang="0">
                  <a:pos x="58" y="126"/>
                </a:cxn>
                <a:cxn ang="0">
                  <a:pos x="45" y="126"/>
                </a:cxn>
                <a:cxn ang="0">
                  <a:pos x="45" y="34"/>
                </a:cxn>
                <a:cxn ang="0">
                  <a:pos x="84" y="34"/>
                </a:cxn>
                <a:cxn ang="0">
                  <a:pos x="108" y="42"/>
                </a:cxn>
                <a:cxn ang="0">
                  <a:pos x="115" y="60"/>
                </a:cxn>
                <a:cxn ang="0">
                  <a:pos x="111" y="74"/>
                </a:cxn>
                <a:cxn ang="0">
                  <a:pos x="98" y="84"/>
                </a:cxn>
                <a:cxn ang="0">
                  <a:pos x="117" y="126"/>
                </a:cxn>
                <a:cxn ang="0">
                  <a:pos x="58" y="76"/>
                </a:cxn>
                <a:cxn ang="0">
                  <a:pos x="82" y="76"/>
                </a:cxn>
                <a:cxn ang="0">
                  <a:pos x="96" y="71"/>
                </a:cxn>
                <a:cxn ang="0">
                  <a:pos x="101" y="60"/>
                </a:cxn>
                <a:cxn ang="0">
                  <a:pos x="96" y="49"/>
                </a:cxn>
                <a:cxn ang="0">
                  <a:pos x="84" y="45"/>
                </a:cxn>
                <a:cxn ang="0">
                  <a:pos x="58" y="45"/>
                </a:cxn>
                <a:cxn ang="0">
                  <a:pos x="58" y="76"/>
                </a:cxn>
              </a:cxnLst>
              <a:rect l="0" t="0" r="r" b="b"/>
              <a:pathLst>
                <a:path w="159" h="159">
                  <a:moveTo>
                    <a:pt x="159" y="80"/>
                  </a:moveTo>
                  <a:cubicBezTo>
                    <a:pt x="159" y="102"/>
                    <a:pt x="151" y="120"/>
                    <a:pt x="135" y="136"/>
                  </a:cubicBezTo>
                  <a:cubicBezTo>
                    <a:pt x="120" y="152"/>
                    <a:pt x="101" y="159"/>
                    <a:pt x="79" y="159"/>
                  </a:cubicBezTo>
                  <a:cubicBezTo>
                    <a:pt x="57" y="159"/>
                    <a:pt x="39" y="152"/>
                    <a:pt x="23" y="136"/>
                  </a:cubicBezTo>
                  <a:cubicBezTo>
                    <a:pt x="8" y="120"/>
                    <a:pt x="0" y="102"/>
                    <a:pt x="0" y="80"/>
                  </a:cubicBezTo>
                  <a:cubicBezTo>
                    <a:pt x="0" y="58"/>
                    <a:pt x="8" y="39"/>
                    <a:pt x="23" y="24"/>
                  </a:cubicBezTo>
                  <a:cubicBezTo>
                    <a:pt x="39" y="8"/>
                    <a:pt x="57" y="0"/>
                    <a:pt x="79" y="0"/>
                  </a:cubicBezTo>
                  <a:cubicBezTo>
                    <a:pt x="101" y="0"/>
                    <a:pt x="120" y="8"/>
                    <a:pt x="135" y="24"/>
                  </a:cubicBezTo>
                  <a:cubicBezTo>
                    <a:pt x="151" y="39"/>
                    <a:pt x="159" y="58"/>
                    <a:pt x="159" y="80"/>
                  </a:cubicBezTo>
                  <a:close/>
                  <a:moveTo>
                    <a:pt x="147" y="80"/>
                  </a:moveTo>
                  <a:cubicBezTo>
                    <a:pt x="147" y="61"/>
                    <a:pt x="141" y="45"/>
                    <a:pt x="127" y="32"/>
                  </a:cubicBezTo>
                  <a:cubicBezTo>
                    <a:pt x="114" y="18"/>
                    <a:pt x="98" y="12"/>
                    <a:pt x="79" y="12"/>
                  </a:cubicBezTo>
                  <a:cubicBezTo>
                    <a:pt x="61" y="12"/>
                    <a:pt x="44" y="18"/>
                    <a:pt x="31" y="32"/>
                  </a:cubicBezTo>
                  <a:cubicBezTo>
                    <a:pt x="18" y="45"/>
                    <a:pt x="11" y="61"/>
                    <a:pt x="11" y="80"/>
                  </a:cubicBezTo>
                  <a:cubicBezTo>
                    <a:pt x="11" y="99"/>
                    <a:pt x="18" y="115"/>
                    <a:pt x="31" y="128"/>
                  </a:cubicBezTo>
                  <a:cubicBezTo>
                    <a:pt x="44" y="141"/>
                    <a:pt x="60" y="148"/>
                    <a:pt x="79" y="148"/>
                  </a:cubicBezTo>
                  <a:cubicBezTo>
                    <a:pt x="98" y="148"/>
                    <a:pt x="114" y="141"/>
                    <a:pt x="127" y="128"/>
                  </a:cubicBezTo>
                  <a:cubicBezTo>
                    <a:pt x="141" y="115"/>
                    <a:pt x="147" y="99"/>
                    <a:pt x="147" y="80"/>
                  </a:cubicBezTo>
                  <a:close/>
                  <a:moveTo>
                    <a:pt x="117" y="126"/>
                  </a:moveTo>
                  <a:cubicBezTo>
                    <a:pt x="102" y="126"/>
                    <a:pt x="102" y="126"/>
                    <a:pt x="102" y="126"/>
                  </a:cubicBezTo>
                  <a:cubicBezTo>
                    <a:pt x="84" y="87"/>
                    <a:pt x="84" y="87"/>
                    <a:pt x="84" y="87"/>
                  </a:cubicBezTo>
                  <a:cubicBezTo>
                    <a:pt x="58" y="87"/>
                    <a:pt x="58" y="87"/>
                    <a:pt x="58" y="87"/>
                  </a:cubicBezTo>
                  <a:cubicBezTo>
                    <a:pt x="58" y="126"/>
                    <a:pt x="58" y="126"/>
                    <a:pt x="58" y="126"/>
                  </a:cubicBezTo>
                  <a:cubicBezTo>
                    <a:pt x="45" y="126"/>
                    <a:pt x="45" y="126"/>
                    <a:pt x="45" y="126"/>
                  </a:cubicBezTo>
                  <a:cubicBezTo>
                    <a:pt x="45" y="34"/>
                    <a:pt x="45" y="34"/>
                    <a:pt x="45" y="34"/>
                  </a:cubicBezTo>
                  <a:cubicBezTo>
                    <a:pt x="84" y="34"/>
                    <a:pt x="84" y="34"/>
                    <a:pt x="84" y="34"/>
                  </a:cubicBezTo>
                  <a:cubicBezTo>
                    <a:pt x="94" y="34"/>
                    <a:pt x="102" y="36"/>
                    <a:pt x="108" y="42"/>
                  </a:cubicBezTo>
                  <a:cubicBezTo>
                    <a:pt x="113" y="47"/>
                    <a:pt x="115" y="53"/>
                    <a:pt x="115" y="60"/>
                  </a:cubicBezTo>
                  <a:cubicBezTo>
                    <a:pt x="115" y="65"/>
                    <a:pt x="114" y="69"/>
                    <a:pt x="111" y="74"/>
                  </a:cubicBezTo>
                  <a:cubicBezTo>
                    <a:pt x="108" y="78"/>
                    <a:pt x="104" y="82"/>
                    <a:pt x="98" y="84"/>
                  </a:cubicBezTo>
                  <a:lnTo>
                    <a:pt x="117" y="126"/>
                  </a:lnTo>
                  <a:close/>
                  <a:moveTo>
                    <a:pt x="58" y="76"/>
                  </a:moveTo>
                  <a:cubicBezTo>
                    <a:pt x="82" y="76"/>
                    <a:pt x="82" y="76"/>
                    <a:pt x="82" y="76"/>
                  </a:cubicBezTo>
                  <a:cubicBezTo>
                    <a:pt x="89" y="76"/>
                    <a:pt x="93" y="74"/>
                    <a:pt x="96" y="71"/>
                  </a:cubicBezTo>
                  <a:cubicBezTo>
                    <a:pt x="99" y="68"/>
                    <a:pt x="101" y="64"/>
                    <a:pt x="101" y="60"/>
                  </a:cubicBezTo>
                  <a:cubicBezTo>
                    <a:pt x="101" y="55"/>
                    <a:pt x="99" y="51"/>
                    <a:pt x="96" y="49"/>
                  </a:cubicBezTo>
                  <a:cubicBezTo>
                    <a:pt x="93" y="46"/>
                    <a:pt x="89" y="45"/>
                    <a:pt x="84" y="45"/>
                  </a:cubicBezTo>
                  <a:cubicBezTo>
                    <a:pt x="58" y="45"/>
                    <a:pt x="58" y="45"/>
                    <a:pt x="58" y="45"/>
                  </a:cubicBezTo>
                  <a:lnTo>
                    <a:pt x="58" y="76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2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336880" y="4987785"/>
            <a:ext cx="3990646" cy="103485"/>
          </a:xfrm>
          <a:prstGeom prst="rect">
            <a:avLst/>
          </a:prstGeom>
        </p:spPr>
        <p:txBody>
          <a:bodyPr vert="horz" wrap="square" lIns="0" tIns="0" rIns="0" bIns="0" rtlCol="0" anchor="b" anchorCtr="0"/>
          <a:lstStyle>
            <a:lvl1pPr algn="l">
              <a:defRPr sz="7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  <p:grpSp>
        <p:nvGrpSpPr>
          <p:cNvPr id="19" name="Group 18"/>
          <p:cNvGrpSpPr/>
          <p:nvPr userDrawn="1"/>
        </p:nvGrpSpPr>
        <p:grpSpPr>
          <a:xfrm>
            <a:off x="2" y="-1"/>
            <a:ext cx="136523" cy="5076827"/>
            <a:chOff x="2" y="-1"/>
            <a:chExt cx="136523" cy="5076827"/>
          </a:xfrm>
        </p:grpSpPr>
        <p:sp>
          <p:nvSpPr>
            <p:cNvPr id="20" name="Rectangle 7"/>
            <p:cNvSpPr>
              <a:spLocks noChangeArrowheads="1"/>
            </p:cNvSpPr>
            <p:nvPr userDrawn="1"/>
          </p:nvSpPr>
          <p:spPr bwMode="gray">
            <a:xfrm>
              <a:off x="2" y="-1"/>
              <a:ext cx="136523" cy="1135064"/>
            </a:xfrm>
            <a:prstGeom prst="rect">
              <a:avLst/>
            </a:prstGeom>
            <a:gradFill flip="none" rotWithShape="1">
              <a:gsLst>
                <a:gs pos="0">
                  <a:schemeClr val="bg2">
                    <a:shade val="30000"/>
                    <a:satMod val="115000"/>
                  </a:schemeClr>
                </a:gs>
                <a:gs pos="50000">
                  <a:schemeClr val="bg2">
                    <a:shade val="67500"/>
                    <a:satMod val="115000"/>
                  </a:schemeClr>
                </a:gs>
                <a:gs pos="100000">
                  <a:schemeClr val="bg2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 userDrawn="1"/>
          </p:nvSpPr>
          <p:spPr bwMode="gray">
            <a:xfrm>
              <a:off x="1146" y="1201738"/>
              <a:ext cx="135379" cy="387508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>
                <a:lnSpc>
                  <a:spcPct val="75000"/>
                </a:lnSpc>
              </a:pPr>
              <a:endParaRPr lang="en-US" sz="1800" kern="120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193462" y="4979472"/>
            <a:ext cx="256801" cy="116425"/>
          </a:xfrm>
          <a:prstGeom prst="rect">
            <a:avLst/>
          </a:prstGeom>
        </p:spPr>
        <p:txBody>
          <a:bodyPr vert="horz" wrap="square" lIns="0" tIns="0" rIns="0" bIns="0" rtlCol="0" anchor="b" anchorCtr="0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7BCC8D0D-EAEC-449D-9161-023DFF90F2E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itle 34"/>
          <p:cNvSpPr>
            <a:spLocks noGrp="1"/>
          </p:cNvSpPr>
          <p:nvPr>
            <p:ph type="title" hasCustomPrompt="1"/>
          </p:nvPr>
        </p:nvSpPr>
        <p:spPr>
          <a:xfrm>
            <a:off x="2401330" y="2722543"/>
            <a:ext cx="5230813" cy="480131"/>
          </a:xfrm>
        </p:spPr>
        <p:txBody>
          <a:bodyPr vert="horz" wrap="square" lIns="91440" tIns="45720" rIns="91440" bIns="45720" rtlCol="0" anchor="b">
            <a:spAutoFit/>
          </a:bodyPr>
          <a:lstStyle>
            <a:lvl1pPr>
              <a:lnSpc>
                <a:spcPct val="95000"/>
              </a:lnSpc>
              <a:defRPr kumimoji="0" lang="en-US" sz="2800" b="0" i="0" u="none" strike="noStrike" kern="1200" cap="all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HEAD</a:t>
            </a:r>
            <a:endParaRPr lang="en-US" dirty="0"/>
          </a:p>
        </p:txBody>
      </p:sp>
      <p:sp>
        <p:nvSpPr>
          <p:cNvPr id="38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2401330" y="3266676"/>
            <a:ext cx="5230813" cy="323165"/>
          </a:xfrm>
        </p:spPr>
        <p:txBody>
          <a:bodyPr anchor="t" anchorCtr="0"/>
          <a:lstStyle>
            <a:lvl1pPr marL="0" indent="0" algn="l" defTabSz="914400" rtl="0" eaLnBrk="1" latinLnBrk="0" hangingPunct="1">
              <a:lnSpc>
                <a:spcPct val="95000"/>
              </a:lnSpc>
              <a:spcBef>
                <a:spcPts val="1200"/>
              </a:spcBef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lnSpc>
                <a:spcPct val="75000"/>
              </a:lnSpc>
              <a:spcBef>
                <a:spcPts val="1400"/>
              </a:spcBef>
              <a:buFont typeface="Arial" pitchFamily="34" charset="0"/>
              <a:buNone/>
            </a:pPr>
            <a:r>
              <a:rPr lang="en-US" dirty="0" smtClean="0"/>
              <a:t>Subhead</a:t>
            </a:r>
          </a:p>
        </p:txBody>
      </p:sp>
      <p:sp>
        <p:nvSpPr>
          <p:cNvPr id="20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2517257" y="4987785"/>
            <a:ext cx="3990646" cy="103485"/>
          </a:xfrm>
          <a:prstGeom prst="rect">
            <a:avLst/>
          </a:prstGeom>
        </p:spPr>
        <p:txBody>
          <a:bodyPr vert="horz" wrap="square" lIns="0" tIns="0" rIns="0" bIns="0" rtlCol="0" anchor="b" anchorCtr="0"/>
          <a:lstStyle>
            <a:lvl1pPr algn="l">
              <a:defRPr sz="7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  <p:sp>
        <p:nvSpPr>
          <p:cNvPr id="18" name="Rectangle 20"/>
          <p:cNvSpPr>
            <a:spLocks noChangeArrowheads="1"/>
          </p:cNvSpPr>
          <p:nvPr userDrawn="1"/>
        </p:nvSpPr>
        <p:spPr bwMode="gray">
          <a:xfrm>
            <a:off x="3" y="-1114"/>
            <a:ext cx="2287585" cy="307768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0" hangingPunct="1"/>
            <a:endParaRPr lang="en-US" sz="18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0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193462" y="4979472"/>
            <a:ext cx="256801" cy="116425"/>
          </a:xfrm>
          <a:prstGeom prst="rect">
            <a:avLst/>
          </a:prstGeom>
        </p:spPr>
        <p:txBody>
          <a:bodyPr vert="horz" wrap="square" lIns="0" tIns="0" rIns="0" bIns="0" rtlCol="0" anchor="b" anchorCtr="0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7BCC8D0D-EAEC-449D-9161-023DFF90F2E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33" name="Picture 32" descr="bro_sig-r_rev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35" y="157613"/>
            <a:ext cx="1756365" cy="66482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3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06" t="15253" r="11753" b="9526"/>
          <a:stretch/>
        </p:blipFill>
        <p:spPr>
          <a:xfrm>
            <a:off x="124618" y="3086100"/>
            <a:ext cx="2019300" cy="2066925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 w/ Subhe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531540" y="505434"/>
            <a:ext cx="8084636" cy="458587"/>
          </a:xfrm>
          <a:prstGeom prst="rect">
            <a:avLst/>
          </a:prstGeom>
        </p:spPr>
        <p:txBody>
          <a:bodyPr vert="horz" lIns="91440" tIns="45720" rIns="91440" bIns="45720" rtlCol="0" anchor="b">
            <a:sp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lang="en-US" sz="2800" kern="1200" spc="-10" dirty="0">
                <a:solidFill>
                  <a:schemeClr val="bg1"/>
                </a:solidFill>
                <a:latin typeface="Franklin Gothic Medium" pitchFamily="34" charset="0"/>
                <a:ea typeface="+mn-ea"/>
                <a:cs typeface="+mn-cs"/>
              </a:defRPr>
            </a:lvl1pPr>
          </a:lstStyle>
          <a:p>
            <a:r>
              <a:rPr lang="en-US" dirty="0" smtClean="0"/>
              <a:t>Head</a:t>
            </a:r>
            <a:endParaRPr lang="en-US" dirty="0"/>
          </a:p>
        </p:txBody>
      </p:sp>
      <p:sp>
        <p:nvSpPr>
          <p:cNvPr id="3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531540" y="908150"/>
            <a:ext cx="8084636" cy="384721"/>
          </a:xfrm>
          <a:prstGeom prst="rect">
            <a:avLst/>
          </a:prstGeom>
          <a:noFill/>
        </p:spPr>
        <p:txBody>
          <a:bodyPr vert="horz" lIns="91440" tIns="45720" rIns="91440" bIns="45720" rtlCol="0">
            <a:spAutoFit/>
          </a:bodyPr>
          <a:lstStyle>
            <a:lvl1pPr marL="0" algn="l" defTabSz="914400" rtl="0" eaLnBrk="1" latinLnBrk="0" hangingPunct="1">
              <a:buNone/>
              <a:defRPr lang="en-US" sz="2000" kern="1200" spc="-10" dirty="0" smtClean="0">
                <a:solidFill>
                  <a:schemeClr val="bg2"/>
                </a:solidFill>
                <a:latin typeface="Franklin Gothic Medium" pitchFamily="34" charset="0"/>
                <a:ea typeface="+mn-ea"/>
                <a:cs typeface="+mn-cs"/>
              </a:defRPr>
            </a:lvl1pPr>
          </a:lstStyle>
          <a:p>
            <a:pPr marL="0" lvl="0" indent="-22860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Clr>
                <a:schemeClr val="bg2"/>
              </a:buClr>
              <a:buFont typeface="Wingdings" pitchFamily="2" charset="2"/>
              <a:buNone/>
            </a:pPr>
            <a:r>
              <a:rPr lang="en-US" dirty="0" smtClean="0"/>
              <a:t>SUBHEAD</a:t>
            </a:r>
          </a:p>
        </p:txBody>
      </p:sp>
      <p:sp>
        <p:nvSpPr>
          <p:cNvPr id="32" name="Date Placeholder 4"/>
          <p:cNvSpPr>
            <a:spLocks noGrp="1"/>
          </p:cNvSpPr>
          <p:nvPr>
            <p:ph type="dt" sz="half" idx="2"/>
          </p:nvPr>
        </p:nvSpPr>
        <p:spPr>
          <a:xfrm>
            <a:off x="641351" y="4902398"/>
            <a:ext cx="654887" cy="117930"/>
          </a:xfrm>
          <a:prstGeom prst="rect">
            <a:avLst/>
          </a:prstGeom>
        </p:spPr>
        <p:txBody>
          <a:bodyPr vert="horz" wrap="square" lIns="0" tIns="0" rIns="0" bIns="0" rtlCol="0" anchor="b" anchorCtr="0"/>
          <a:lstStyle>
            <a:lvl1pPr algn="l">
              <a:lnSpc>
                <a:spcPts val="900"/>
              </a:lnSpc>
              <a:defRPr sz="80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endParaRPr lang="en-US" dirty="0" smtClean="0"/>
          </a:p>
        </p:txBody>
      </p:sp>
      <p:sp>
        <p:nvSpPr>
          <p:cNvPr id="34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3233451" y="4916843"/>
            <a:ext cx="4242391" cy="103485"/>
          </a:xfrm>
          <a:prstGeom prst="rect">
            <a:avLst/>
          </a:prstGeom>
        </p:spPr>
        <p:txBody>
          <a:bodyPr vert="horz" wrap="square" lIns="0" tIns="0" rIns="0" bIns="0" rtlCol="0" anchor="b" anchorCtr="0"/>
          <a:lstStyle>
            <a:lvl1pPr algn="l">
              <a:lnSpc>
                <a:spcPts val="900"/>
              </a:lnSpc>
              <a:defRPr sz="80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  <p:sp>
        <p:nvSpPr>
          <p:cNvPr id="22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1302175" y="4905127"/>
            <a:ext cx="196897" cy="112610"/>
          </a:xfrm>
          <a:prstGeom prst="rect">
            <a:avLst/>
          </a:prstGeom>
        </p:spPr>
        <p:txBody>
          <a:bodyPr vert="horz" wrap="square" lIns="0" tIns="0" rIns="0" bIns="0" rtlCol="0" anchor="b" anchorCtr="0"/>
          <a:lstStyle>
            <a:lvl1pPr marL="0" algn="r" defTabSz="914400" rtl="0" eaLnBrk="1" latinLnBrk="0" hangingPunct="1">
              <a:lnSpc>
                <a:spcPts val="900"/>
              </a:lnSpc>
              <a:defRPr lang="en-US" sz="800" kern="120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7BCC8D0D-EAEC-449D-9161-023DFF90F2E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23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3190" y="4720772"/>
            <a:ext cx="1213041" cy="290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5923751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1429" y="427983"/>
            <a:ext cx="8208834" cy="501676"/>
          </a:xfrm>
          <a:prstGeom prst="rect">
            <a:avLst/>
          </a:prstGeom>
        </p:spPr>
        <p:txBody>
          <a:bodyPr vert="horz" wrap="square" lIns="91440" tIns="45720" rIns="91440" bIns="45720" rtlCol="0" anchor="b">
            <a:spAutoFit/>
          </a:bodyPr>
          <a:lstStyle/>
          <a:p>
            <a:r>
              <a:rPr lang="en-US" dirty="0" smtClean="0"/>
              <a:t>Head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1429" y="1336675"/>
            <a:ext cx="8208834" cy="1620957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/>
          <a:p>
            <a:pPr lvl="0"/>
            <a:r>
              <a:rPr lang="en-US" dirty="0" smtClean="0"/>
              <a:t>Click to edit bullet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2"/>
          </p:nvPr>
        </p:nvSpPr>
        <p:spPr>
          <a:xfrm>
            <a:off x="4479925" y="4973341"/>
            <a:ext cx="1089323" cy="116426"/>
          </a:xfrm>
          <a:prstGeom prst="rect">
            <a:avLst/>
          </a:prstGeom>
        </p:spPr>
        <p:txBody>
          <a:bodyPr vert="horz" wrap="square" lIns="0" tIns="0" rIns="0" bIns="0" rtlCol="0" anchor="b" anchorCtr="0"/>
          <a:lstStyle>
            <a:lvl1pPr algn="l">
              <a:defRPr sz="7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336880" y="4987785"/>
            <a:ext cx="3990646" cy="103485"/>
          </a:xfrm>
          <a:prstGeom prst="rect">
            <a:avLst/>
          </a:prstGeom>
        </p:spPr>
        <p:txBody>
          <a:bodyPr vert="horz" wrap="square" lIns="0" tIns="0" rIns="0" bIns="0" rtlCol="0" anchor="b" anchorCtr="0"/>
          <a:lstStyle>
            <a:lvl1pPr algn="l">
              <a:defRPr sz="7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193462" y="4979472"/>
            <a:ext cx="256801" cy="116425"/>
          </a:xfrm>
          <a:prstGeom prst="rect">
            <a:avLst/>
          </a:prstGeom>
        </p:spPr>
        <p:txBody>
          <a:bodyPr vert="horz" wrap="square" lIns="0" tIns="0" rIns="0" bIns="0" rtlCol="0" anchor="b" anchorCtr="0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7BCC8D0D-EAEC-449D-9161-023DFF90F2E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3" r:id="rId1"/>
    <p:sldLayoutId id="2147483875" r:id="rId2"/>
    <p:sldLayoutId id="2147483876" r:id="rId3"/>
    <p:sldLayoutId id="2147483879" r:id="rId4"/>
    <p:sldLayoutId id="2147483880" r:id="rId5"/>
    <p:sldLayoutId id="2147483881" r:id="rId6"/>
    <p:sldLayoutId id="2147483883" r:id="rId7"/>
    <p:sldLayoutId id="2147483884" r:id="rId8"/>
  </p:sldLayoutIdLst>
  <p:transition>
    <p:fade/>
  </p:transition>
  <p:hf hdr="0" dt="0"/>
  <p:txStyles>
    <p:titleStyle>
      <a:lvl1pPr algn="l" defTabSz="914400" rtl="0" eaLnBrk="1" latinLnBrk="0" hangingPunct="1">
        <a:lnSpc>
          <a:spcPct val="95000"/>
        </a:lnSpc>
        <a:spcBef>
          <a:spcPct val="0"/>
        </a:spcBef>
        <a:buNone/>
        <a:defRPr lang="en-US" sz="2800" b="0" kern="1200" cap="none" baseline="0" dirty="0" smtClean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73038" indent="-173038" algn="l" defTabSz="914400" rtl="0" eaLnBrk="1" latinLnBrk="0" hangingPunct="1">
        <a:lnSpc>
          <a:spcPct val="95000"/>
        </a:lnSpc>
        <a:spcBef>
          <a:spcPts val="1400"/>
        </a:spcBef>
        <a:buFont typeface="Arial" pitchFamily="34" charset="0"/>
        <a:buChar char="•"/>
        <a:defRPr lang="en-US" sz="2000" b="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401638" indent="-169863" algn="l" defTabSz="914400" rtl="0" eaLnBrk="1" latinLnBrk="0" hangingPunct="1">
        <a:lnSpc>
          <a:spcPct val="95000"/>
        </a:lnSpc>
        <a:spcBef>
          <a:spcPts val="700"/>
        </a:spcBef>
        <a:buClr>
          <a:schemeClr val="tx2"/>
        </a:buClr>
        <a:buFont typeface="Arial" pitchFamily="34" charset="0"/>
        <a:buChar char="•"/>
        <a:defRPr lang="en-US" sz="1800" b="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630238" indent="-173038" algn="l" defTabSz="914400" rtl="0" eaLnBrk="1" latinLnBrk="0" hangingPunct="1">
        <a:lnSpc>
          <a:spcPct val="95000"/>
        </a:lnSpc>
        <a:spcBef>
          <a:spcPts val="700"/>
        </a:spcBef>
        <a:buClr>
          <a:schemeClr val="tx2"/>
        </a:buClr>
        <a:buFont typeface="Arial" pitchFamily="34" charset="0"/>
        <a:buChar char="•"/>
        <a:defRPr lang="en-US" sz="1400" b="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858838" indent="-169863" algn="l" defTabSz="914400" rtl="0" eaLnBrk="1" latinLnBrk="0" hangingPunct="1">
        <a:lnSpc>
          <a:spcPct val="95000"/>
        </a:lnSpc>
        <a:spcBef>
          <a:spcPts val="700"/>
        </a:spcBef>
        <a:buClr>
          <a:schemeClr val="tx2"/>
        </a:buClr>
        <a:buFont typeface="Arial" pitchFamily="34" charset="0"/>
        <a:buChar char="•"/>
        <a:defRPr lang="en-US" sz="1400" b="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1087438" indent="-173038" algn="l" defTabSz="914400" rtl="0" eaLnBrk="1" latinLnBrk="0" hangingPunct="1">
        <a:lnSpc>
          <a:spcPct val="95000"/>
        </a:lnSpc>
        <a:spcBef>
          <a:spcPts val="700"/>
        </a:spcBef>
        <a:buClr>
          <a:schemeClr val="tx2"/>
        </a:buClr>
        <a:buFont typeface="Arial" pitchFamily="34" charset="0"/>
        <a:buChar char="•"/>
        <a:defRPr lang="en-US" sz="1400" b="0" kern="1200" dirty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10x10msa.org/" TargetMode="External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tiff"/><Relationship Id="rId3" Type="http://schemas.openxmlformats.org/officeDocument/2006/relationships/hyperlink" Target="http://www.ace-plus.com/product/cisco/cab_smf_sc_sc.jpg" TargetMode="External"/><Relationship Id="rId7" Type="http://schemas.openxmlformats.org/officeDocument/2006/relationships/image" Target="../media/image24.tif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tiff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eee802.org/3/bj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eee802.org/3/bm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eee802.org/3/400GSG/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eee802.org/3/ad_hoc/hse/public/index.html" TargetMode="External"/><Relationship Id="rId2" Type="http://schemas.openxmlformats.org/officeDocument/2006/relationships/hyperlink" Target="http://www.ieee802.org/3/ad_hoc/bwa/index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ieee802.org/3/400GSG/index.html" TargetMode="External"/><Relationship Id="rId4" Type="http://schemas.openxmlformats.org/officeDocument/2006/relationships/hyperlink" Target="http://www.ieee802.org/3/cfi/0313_1/CFI_01_0313.pdf" TargetMode="Externa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01330" y="3324870"/>
            <a:ext cx="6510195" cy="911019"/>
          </a:xfrm>
        </p:spPr>
        <p:txBody>
          <a:bodyPr/>
          <a:lstStyle/>
          <a:p>
            <a:r>
              <a:rPr lang="en-US" dirty="0" smtClean="0"/>
              <a:t>100 Gig E  </a:t>
            </a:r>
            <a:r>
              <a:rPr lang="en-US" dirty="0"/>
              <a:t>- What's New and</a:t>
            </a:r>
            <a:br>
              <a:rPr lang="en-US" dirty="0"/>
            </a:br>
            <a:r>
              <a:rPr lang="en-US" dirty="0"/>
              <a:t>What's </a:t>
            </a:r>
            <a:r>
              <a:rPr lang="en-US" dirty="0" smtClean="0"/>
              <a:t>Next ?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01330" y="4245648"/>
            <a:ext cx="5230813" cy="714042"/>
          </a:xfrm>
        </p:spPr>
        <p:txBody>
          <a:bodyPr/>
          <a:lstStyle/>
          <a:p>
            <a:r>
              <a:rPr lang="en-US" sz="1600" dirty="0" smtClean="0"/>
              <a:t>David White &lt;david.white@brocade.com</a:t>
            </a:r>
            <a:r>
              <a:rPr lang="en-US" sz="1600" dirty="0"/>
              <a:t>&gt;</a:t>
            </a:r>
          </a:p>
          <a:p>
            <a:r>
              <a:rPr lang="en-US" sz="1600" smtClean="0"/>
              <a:t>AUSNOG 2013</a:t>
            </a:r>
            <a:endParaRPr lang="en-US" sz="16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17257" y="4991745"/>
            <a:ext cx="3990646" cy="103485"/>
          </a:xfrm>
        </p:spPr>
        <p:txBody>
          <a:bodyPr/>
          <a:lstStyle/>
          <a:p>
            <a:r>
              <a:rPr lang="en-US" dirty="0" smtClean="0"/>
              <a:t>© 2013 Brocade Communications Systems, Inc.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23"/>
          <a:stretch/>
        </p:blipFill>
        <p:spPr>
          <a:xfrm>
            <a:off x="2852028" y="108487"/>
            <a:ext cx="5690928" cy="333409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6200" y="1458228"/>
            <a:ext cx="21526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“Here is more rough stuff on the ALTO ALOHA network.”   Memo sent by </a:t>
            </a:r>
            <a:endParaRPr lang="en-US" sz="1600" dirty="0" smtClean="0">
              <a:solidFill>
                <a:schemeClr val="bg1"/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/>
                </a:solidFill>
              </a:rPr>
              <a:t>Bob Metcalfe </a:t>
            </a:r>
            <a:r>
              <a:rPr lang="en-US" sz="1600" dirty="0">
                <a:solidFill>
                  <a:schemeClr val="bg1"/>
                </a:solidFill>
              </a:rPr>
              <a:t>on </a:t>
            </a:r>
            <a:endParaRPr lang="en-US" sz="1600" dirty="0" smtClean="0">
              <a:solidFill>
                <a:schemeClr val="bg1"/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/>
                </a:solidFill>
              </a:rPr>
              <a:t>May </a:t>
            </a:r>
            <a:r>
              <a:rPr lang="en-US" sz="1600" dirty="0">
                <a:solidFill>
                  <a:schemeClr val="bg1"/>
                </a:solidFill>
              </a:rPr>
              <a:t>22, 1973.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5885616" y="4941699"/>
            <a:ext cx="3189288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5720" rIns="0"/>
          <a:lstStyle/>
          <a:p>
            <a:pPr algn="r" eaLnBrk="0" hangingPunct="0"/>
            <a:r>
              <a:rPr lang="en-US" sz="700" dirty="0" smtClean="0"/>
              <a:t>UKNOF25 2013/04/18</a:t>
            </a:r>
            <a:endParaRPr lang="en-US" sz="700" dirty="0"/>
          </a:p>
        </p:txBody>
      </p:sp>
    </p:spTree>
    <p:extLst>
      <p:ext uri="{BB962C8B-B14F-4D97-AF65-F5344CB8AC3E}">
        <p14:creationId xmlns:p14="http://schemas.microsoft.com/office/powerpoint/2010/main" val="419504130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5"/>
          <p:cNvSpPr>
            <a:spLocks noGrp="1"/>
          </p:cNvSpPr>
          <p:nvPr>
            <p:ph idx="1"/>
          </p:nvPr>
        </p:nvSpPr>
        <p:spPr>
          <a:xfrm>
            <a:off x="242396" y="1336594"/>
            <a:ext cx="5041637" cy="3383490"/>
          </a:xfrm>
        </p:spPr>
        <p:txBody>
          <a:bodyPr/>
          <a:lstStyle/>
          <a:p>
            <a:r>
              <a:rPr lang="en-US" sz="1800" dirty="0" smtClean="0"/>
              <a:t>IEEE 802.3ba standard approved June 17, 2010</a:t>
            </a:r>
          </a:p>
          <a:p>
            <a:pPr lvl="1"/>
            <a:r>
              <a:rPr lang="en-US" sz="1600" dirty="0" smtClean="0"/>
              <a:t>340 pages added to IEEE </a:t>
            </a:r>
            <a:r>
              <a:rPr lang="en-US" sz="1600" dirty="0" err="1" smtClean="0"/>
              <a:t>Std</a:t>
            </a:r>
            <a:r>
              <a:rPr lang="en-US" sz="1600" dirty="0" smtClean="0"/>
              <a:t> 802.3-2012</a:t>
            </a:r>
          </a:p>
          <a:p>
            <a:r>
              <a:rPr lang="en-US" sz="1800" dirty="0" smtClean="0"/>
              <a:t>Shipping 1st generation media, test equipment, router interfaces, and optical transport gear in 2010/2011</a:t>
            </a:r>
          </a:p>
          <a:p>
            <a:r>
              <a:rPr lang="en-US" sz="1800" dirty="0" smtClean="0"/>
              <a:t>Mature, interoperable technology with broad vendor support</a:t>
            </a:r>
          </a:p>
          <a:p>
            <a:r>
              <a:rPr lang="en-US" sz="1800" dirty="0" smtClean="0"/>
              <a:t>2nd generation technology projects for both 40 and 100 </a:t>
            </a:r>
            <a:r>
              <a:rPr lang="en-US" sz="1800" dirty="0" err="1" smtClean="0"/>
              <a:t>GbE</a:t>
            </a:r>
            <a:r>
              <a:rPr lang="en-US" sz="1800" dirty="0" smtClean="0"/>
              <a:t> have started</a:t>
            </a:r>
          </a:p>
          <a:p>
            <a:pPr lvl="1"/>
            <a:r>
              <a:rPr lang="en-US" sz="1600" dirty="0" smtClean="0"/>
              <a:t>Expected on the market in 2013 – 2015+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  <p:sp>
        <p:nvSpPr>
          <p:cNvPr id="19460" name="Rectangle 1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40 Gigabit and 100 Gigabit Ethernet Developments</a:t>
            </a:r>
            <a:endParaRPr lang="en-US" dirty="0" smtClean="0"/>
          </a:p>
        </p:txBody>
      </p:sp>
      <p:sp>
        <p:nvSpPr>
          <p:cNvPr id="16" name="Text Placeholder 15"/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8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16380" y="1354738"/>
            <a:ext cx="2755786" cy="3562035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193462" y="4979472"/>
            <a:ext cx="256801" cy="116425"/>
          </a:xfrm>
          <a:prstGeom prst="rect">
            <a:avLst/>
          </a:prstGeom>
        </p:spPr>
        <p:txBody>
          <a:bodyPr vert="horz" wrap="square" lIns="0" tIns="0" rIns="0" bIns="0" rtlCol="0" anchor="b" anchorCtr="0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7BCC8D0D-EAEC-449D-9161-023DFF90F2E2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25057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3871" y="2618318"/>
            <a:ext cx="861159" cy="1113105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100 GbE Technology Adoption Timelines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BCC8D0D-EAEC-449D-9161-023DFF90F2E2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11" name="Picture 10" descr="adoption_cycle_cha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7960" y="1361512"/>
            <a:ext cx="7710488" cy="237766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803798" y="3727087"/>
            <a:ext cx="7478712" cy="307975"/>
            <a:chOff x="814622" y="3907298"/>
            <a:chExt cx="7477249" cy="307780"/>
          </a:xfrm>
        </p:grpSpPr>
        <p:sp>
          <p:nvSpPr>
            <p:cNvPr id="13" name="TextBox 13"/>
            <p:cNvSpPr txBox="1">
              <a:spLocks noChangeArrowheads="1"/>
            </p:cNvSpPr>
            <p:nvPr/>
          </p:nvSpPr>
          <p:spPr bwMode="auto">
            <a:xfrm>
              <a:off x="814622" y="3907298"/>
              <a:ext cx="1095031" cy="3077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400" dirty="0">
                  <a:latin typeface="Franklin Gothic Medium Cond" pitchFamily="34" charset="0"/>
                </a:rPr>
                <a:t>Innovators</a:t>
              </a:r>
            </a:p>
          </p:txBody>
        </p:sp>
        <p:sp>
          <p:nvSpPr>
            <p:cNvPr id="14" name="TextBox 14"/>
            <p:cNvSpPr txBox="1">
              <a:spLocks noChangeArrowheads="1"/>
            </p:cNvSpPr>
            <p:nvPr/>
          </p:nvSpPr>
          <p:spPr bwMode="auto">
            <a:xfrm>
              <a:off x="1797680" y="3907300"/>
              <a:ext cx="1396622" cy="3077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400" dirty="0">
                  <a:latin typeface="Franklin Gothic Medium Cond" pitchFamily="34" charset="0"/>
                </a:rPr>
                <a:t>Early Adopters</a:t>
              </a:r>
            </a:p>
          </p:txBody>
        </p:sp>
        <p:sp>
          <p:nvSpPr>
            <p:cNvPr id="15" name="TextBox 15"/>
            <p:cNvSpPr txBox="1">
              <a:spLocks noChangeArrowheads="1"/>
            </p:cNvSpPr>
            <p:nvPr/>
          </p:nvSpPr>
          <p:spPr bwMode="auto">
            <a:xfrm>
              <a:off x="3727617" y="3907300"/>
              <a:ext cx="1424604" cy="3077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400" dirty="0">
                  <a:latin typeface="Franklin Gothic Medium Cond" pitchFamily="34" charset="0"/>
                </a:rPr>
                <a:t>Early Majority</a:t>
              </a:r>
            </a:p>
          </p:txBody>
        </p:sp>
        <p:sp>
          <p:nvSpPr>
            <p:cNvPr id="16" name="TextBox 16"/>
            <p:cNvSpPr txBox="1">
              <a:spLocks noChangeArrowheads="1"/>
            </p:cNvSpPr>
            <p:nvPr/>
          </p:nvSpPr>
          <p:spPr bwMode="auto">
            <a:xfrm>
              <a:off x="5312467" y="3907300"/>
              <a:ext cx="1152396" cy="3077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400">
                  <a:latin typeface="Franklin Gothic Medium Cond" pitchFamily="34" charset="0"/>
                </a:rPr>
                <a:t>Late Majority</a:t>
              </a:r>
            </a:p>
          </p:txBody>
        </p:sp>
        <p:sp>
          <p:nvSpPr>
            <p:cNvPr id="17" name="TextBox 17"/>
            <p:cNvSpPr txBox="1">
              <a:spLocks noChangeArrowheads="1"/>
            </p:cNvSpPr>
            <p:nvPr/>
          </p:nvSpPr>
          <p:spPr bwMode="auto">
            <a:xfrm>
              <a:off x="7139475" y="3907300"/>
              <a:ext cx="1152396" cy="3077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Franklin Gothic Book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400">
                  <a:latin typeface="Franklin Gothic Medium Cond" pitchFamily="34" charset="0"/>
                </a:rPr>
                <a:t>Laggards</a:t>
              </a:r>
            </a:p>
          </p:txBody>
        </p:sp>
      </p:grpSp>
      <p:sp>
        <p:nvSpPr>
          <p:cNvPr id="19" name="TextBox 18"/>
          <p:cNvSpPr txBox="1"/>
          <p:nvPr/>
        </p:nvSpPr>
        <p:spPr>
          <a:xfrm rot="16200000">
            <a:off x="2842426" y="3018423"/>
            <a:ext cx="1227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pc="300" dirty="0" smtClean="0">
                <a:solidFill>
                  <a:schemeClr val="accent5"/>
                </a:solidFill>
                <a:latin typeface="+mj-lt"/>
              </a:rPr>
              <a:t>CHASM</a:t>
            </a:r>
          </a:p>
        </p:txBody>
      </p:sp>
      <p:pic>
        <p:nvPicPr>
          <p:cNvPr id="24" name="Picture 2" descr="C:\jim\photos\products\100G_module_CF-X12\CF-X12_angle_me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3798" y="1576215"/>
            <a:ext cx="1953188" cy="1277704"/>
          </a:xfrm>
          <a:prstGeom prst="rect">
            <a:avLst/>
          </a:prstGeom>
          <a:noFill/>
        </p:spPr>
      </p:pic>
      <p:pic>
        <p:nvPicPr>
          <p:cNvPr id="27" name="Picture 26" descr="finisar-cfp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439" y="2853919"/>
            <a:ext cx="1277604" cy="9074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5055" y="2853917"/>
            <a:ext cx="1022639" cy="83345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3849" y="2914979"/>
            <a:ext cx="944899" cy="692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31" descr="QSFP.jpg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4959" y="3125082"/>
            <a:ext cx="900151" cy="637308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 bwMode="auto">
          <a:xfrm>
            <a:off x="3597549" y="4144444"/>
            <a:ext cx="1498808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lIns="0" tIns="0" rIns="0" bIns="0" rtlCol="0">
            <a:spAutoFit/>
          </a:bodyPr>
          <a:lstStyle/>
          <a:p>
            <a:r>
              <a:rPr lang="en-US" sz="1000" b="1" dirty="0" smtClean="0"/>
              <a:t>2013/2014</a:t>
            </a:r>
          </a:p>
          <a:p>
            <a:r>
              <a:rPr lang="en-US" sz="1000" dirty="0" smtClean="0"/>
              <a:t>4 – 8 Lower-Cost Ports/Slot</a:t>
            </a:r>
          </a:p>
          <a:p>
            <a:r>
              <a:rPr lang="en-US" sz="1000" dirty="0" smtClean="0"/>
              <a:t>2</a:t>
            </a:r>
            <a:r>
              <a:rPr lang="en-US" sz="1000" baseline="30000" dirty="0" smtClean="0"/>
              <a:t>nd</a:t>
            </a:r>
            <a:r>
              <a:rPr lang="en-US" sz="1000" dirty="0" smtClean="0"/>
              <a:t> Generation (CFP2)</a:t>
            </a:r>
          </a:p>
        </p:txBody>
      </p:sp>
      <p:sp>
        <p:nvSpPr>
          <p:cNvPr id="35" name="TextBox 34"/>
          <p:cNvSpPr txBox="1"/>
          <p:nvPr/>
        </p:nvSpPr>
        <p:spPr bwMode="auto">
          <a:xfrm>
            <a:off x="5189188" y="4144444"/>
            <a:ext cx="1737655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lIns="0" tIns="0" rIns="0" bIns="0" rtlCol="0">
            <a:spAutoFit/>
          </a:bodyPr>
          <a:lstStyle/>
          <a:p>
            <a:r>
              <a:rPr lang="en-US" sz="1000" b="1" dirty="0" smtClean="0"/>
              <a:t>2015+</a:t>
            </a:r>
          </a:p>
          <a:p>
            <a:r>
              <a:rPr lang="en-US" sz="1000" dirty="0" smtClean="0"/>
              <a:t>8 – 16 Commodity Ports/Slot</a:t>
            </a:r>
          </a:p>
          <a:p>
            <a:r>
              <a:rPr lang="en-US" sz="1000" dirty="0"/>
              <a:t>2</a:t>
            </a:r>
            <a:r>
              <a:rPr lang="en-US" sz="1000" baseline="30000" dirty="0"/>
              <a:t>nd</a:t>
            </a:r>
            <a:r>
              <a:rPr lang="en-US" sz="1000" dirty="0" smtClean="0"/>
              <a:t> Generation (CFP4, QSFP28)</a:t>
            </a:r>
          </a:p>
        </p:txBody>
      </p:sp>
      <p:sp>
        <p:nvSpPr>
          <p:cNvPr id="36" name="TextBox 35"/>
          <p:cNvSpPr txBox="1"/>
          <p:nvPr/>
        </p:nvSpPr>
        <p:spPr bwMode="auto">
          <a:xfrm>
            <a:off x="303915" y="4144444"/>
            <a:ext cx="1346522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lIns="0" tIns="0" rIns="0" bIns="0" rtlCol="0">
            <a:spAutoFit/>
          </a:bodyPr>
          <a:lstStyle/>
          <a:p>
            <a:r>
              <a:rPr lang="en-US" sz="1000" b="1" dirty="0" smtClean="0"/>
              <a:t>2010/2011</a:t>
            </a:r>
          </a:p>
          <a:p>
            <a:r>
              <a:rPr lang="en-US" sz="1000" dirty="0" smtClean="0"/>
              <a:t>1 - 2 Premium Ports/Slot</a:t>
            </a:r>
          </a:p>
          <a:p>
            <a:r>
              <a:rPr lang="en-US" sz="1000" dirty="0" smtClean="0"/>
              <a:t>1</a:t>
            </a:r>
            <a:r>
              <a:rPr lang="en-US" sz="1000" baseline="30000" dirty="0" smtClean="0"/>
              <a:t>st</a:t>
            </a:r>
            <a:r>
              <a:rPr lang="en-US" sz="1000" dirty="0" smtClean="0"/>
              <a:t> Generation (CFP)</a:t>
            </a:r>
          </a:p>
        </p:txBody>
      </p:sp>
      <p:sp>
        <p:nvSpPr>
          <p:cNvPr id="37" name="TextBox 36"/>
          <p:cNvSpPr txBox="1"/>
          <p:nvPr/>
        </p:nvSpPr>
        <p:spPr bwMode="auto">
          <a:xfrm>
            <a:off x="1745720" y="4144444"/>
            <a:ext cx="1720023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lIns="0" tIns="0" rIns="0" bIns="0" rtlCol="0">
            <a:spAutoFit/>
          </a:bodyPr>
          <a:lstStyle/>
          <a:p>
            <a:r>
              <a:rPr lang="en-US" sz="1000" b="1" dirty="0" smtClean="0"/>
              <a:t>2012</a:t>
            </a:r>
          </a:p>
          <a:p>
            <a:r>
              <a:rPr lang="en-US" sz="1000" dirty="0" smtClean="0"/>
              <a:t>2 - 4 </a:t>
            </a:r>
            <a:r>
              <a:rPr lang="en-US" sz="1000" dirty="0"/>
              <a:t>Premium Ports/Slot</a:t>
            </a:r>
          </a:p>
          <a:p>
            <a:r>
              <a:rPr lang="en-US" sz="1000" dirty="0" smtClean="0"/>
              <a:t>Lower-Cost 1</a:t>
            </a:r>
            <a:r>
              <a:rPr lang="en-US" sz="1000" baseline="30000" dirty="0" smtClean="0"/>
              <a:t>st</a:t>
            </a:r>
            <a:r>
              <a:rPr lang="en-US" sz="1000" dirty="0" smtClean="0"/>
              <a:t> Generation (CFP)</a:t>
            </a:r>
          </a:p>
        </p:txBody>
      </p:sp>
      <p:sp>
        <p:nvSpPr>
          <p:cNvPr id="38" name="TextBox 37"/>
          <p:cNvSpPr txBox="1"/>
          <p:nvPr/>
        </p:nvSpPr>
        <p:spPr bwMode="auto">
          <a:xfrm>
            <a:off x="7037708" y="4144444"/>
            <a:ext cx="1795363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lIns="0" tIns="0" rIns="0" bIns="0" rtlCol="0">
            <a:spAutoFit/>
          </a:bodyPr>
          <a:lstStyle/>
          <a:p>
            <a:r>
              <a:rPr lang="en-US" sz="1000" b="1" dirty="0" smtClean="0"/>
              <a:t>2022+</a:t>
            </a:r>
          </a:p>
          <a:p>
            <a:r>
              <a:rPr lang="en-US" sz="1000" dirty="0" smtClean="0"/>
              <a:t>24 – 48 Commodity Ports/Slot</a:t>
            </a:r>
          </a:p>
          <a:p>
            <a:r>
              <a:rPr lang="en-US" sz="1000" dirty="0" smtClean="0"/>
              <a:t>3</a:t>
            </a:r>
            <a:r>
              <a:rPr lang="en-US" sz="1000" baseline="30000" dirty="0" smtClean="0"/>
              <a:t>rd</a:t>
            </a:r>
            <a:r>
              <a:rPr lang="en-US" sz="1000" dirty="0" smtClean="0"/>
              <a:t> Generation (Serial 100 </a:t>
            </a:r>
            <a:r>
              <a:rPr lang="en-US" sz="1000" dirty="0" err="1" smtClean="0"/>
              <a:t>Gbps</a:t>
            </a:r>
            <a:r>
              <a:rPr lang="en-US" sz="1000" dirty="0"/>
              <a:t>)</a:t>
            </a:r>
            <a:endParaRPr lang="en-US" sz="1000" dirty="0" smtClean="0"/>
          </a:p>
        </p:txBody>
      </p:sp>
      <p:sp>
        <p:nvSpPr>
          <p:cNvPr id="28" name="TextBox 27"/>
          <p:cNvSpPr txBox="1"/>
          <p:nvPr/>
        </p:nvSpPr>
        <p:spPr bwMode="auto">
          <a:xfrm>
            <a:off x="336880" y="4790125"/>
            <a:ext cx="1684757" cy="15388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lIns="0" tIns="0" rIns="0" bIns="0" rtlCol="0">
            <a:spAutoFit/>
          </a:bodyPr>
          <a:lstStyle/>
          <a:p>
            <a:r>
              <a:rPr lang="en-US" sz="1000" dirty="0" smtClean="0"/>
              <a:t>CFP images courtesy of </a:t>
            </a:r>
            <a:r>
              <a:rPr lang="en-US" sz="1000" dirty="0" err="1" smtClean="0"/>
              <a:t>Finisar</a:t>
            </a:r>
            <a:r>
              <a:rPr lang="en-US" sz="1000" dirty="0" smtClean="0"/>
              <a:t>.</a:t>
            </a:r>
            <a:endParaRPr lang="en-US" sz="1000" dirty="0"/>
          </a:p>
        </p:txBody>
      </p:sp>
      <p:pic>
        <p:nvPicPr>
          <p:cNvPr id="29" name="Picture 28" descr="finisar-cfp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9043" y="2400202"/>
            <a:ext cx="1277604" cy="907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9555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100 GbE CFP Modules</a:t>
            </a:r>
            <a:endParaRPr lang="en-US" dirty="0"/>
          </a:p>
        </p:txBody>
      </p:sp>
      <p:sp>
        <p:nvSpPr>
          <p:cNvPr id="202755" name="Rectangle 3"/>
          <p:cNvSpPr>
            <a:spLocks noGrp="1" noChangeArrowheads="1"/>
          </p:cNvSpPr>
          <p:nvPr>
            <p:ph idx="1"/>
          </p:nvPr>
        </p:nvSpPr>
        <p:spPr>
          <a:xfrm>
            <a:off x="241789" y="1336675"/>
            <a:ext cx="5197720" cy="2999283"/>
          </a:xfrm>
        </p:spPr>
        <p:txBody>
          <a:bodyPr/>
          <a:lstStyle/>
          <a:p>
            <a:r>
              <a:rPr lang="en-US" sz="1800" dirty="0" smtClean="0"/>
              <a:t>New module optimized for 100 </a:t>
            </a:r>
            <a:r>
              <a:rPr lang="en-US" sz="1800" dirty="0" err="1" smtClean="0"/>
              <a:t>GbE</a:t>
            </a:r>
            <a:r>
              <a:rPr lang="en-US" sz="1800" dirty="0" smtClean="0"/>
              <a:t> long reach applications</a:t>
            </a:r>
          </a:p>
          <a:p>
            <a:r>
              <a:rPr lang="en-US" sz="1800" dirty="0" smtClean="0"/>
              <a:t>Used for 40GBASE-SR4, 40GBASE-LR4,  40GBASE-FR, 100GBASE-SR10, 100GBASE-LR4, 100GBASE-ER4, and 10x10 MSA</a:t>
            </a:r>
          </a:p>
          <a:p>
            <a:r>
              <a:rPr lang="en-US" sz="1800" dirty="0" smtClean="0"/>
              <a:t>Complex electrical and optical components need a large module</a:t>
            </a:r>
          </a:p>
          <a:p>
            <a:r>
              <a:rPr lang="en-US" sz="1800" dirty="0" smtClean="0"/>
              <a:t>Large module form factor and power consumption limits front panel density (larger than an </a:t>
            </a:r>
            <a:r>
              <a:rPr lang="en-US" sz="1800" dirty="0" err="1" smtClean="0"/>
              <a:t>iPhone</a:t>
            </a:r>
            <a:r>
              <a:rPr lang="en-US" sz="1800" dirty="0" smtClean="0"/>
              <a:t> 4)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r>
              <a:rPr lang="en-US" smtClean="0"/>
              <a:t>C (100) Form-factor Pluggable</a:t>
            </a:r>
            <a:endParaRPr lang="en-US" dirty="0"/>
          </a:p>
        </p:txBody>
      </p:sp>
      <p:sp>
        <p:nvSpPr>
          <p:cNvPr id="23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  <p:pic>
        <p:nvPicPr>
          <p:cNvPr id="30" name="Picture 29" descr="cfp+phone1-cropped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3699" y="2423983"/>
            <a:ext cx="3028013" cy="2275672"/>
          </a:xfrm>
          <a:prstGeom prst="rect">
            <a:avLst/>
          </a:prstGeom>
        </p:spPr>
      </p:pic>
      <p:pic>
        <p:nvPicPr>
          <p:cNvPr id="55" name="Picture 54" descr="finisar-cfp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7632" y="434715"/>
            <a:ext cx="2675110" cy="1900027"/>
          </a:xfrm>
          <a:prstGeom prst="rect">
            <a:avLst/>
          </a:prstGeom>
        </p:spPr>
      </p:pic>
      <p:sp>
        <p:nvSpPr>
          <p:cNvPr id="56" name="Rectangle 55"/>
          <p:cNvSpPr/>
          <p:nvPr/>
        </p:nvSpPr>
        <p:spPr>
          <a:xfrm>
            <a:off x="5697836" y="866168"/>
            <a:ext cx="94448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smtClean="0"/>
              <a:t>145 mm Long</a:t>
            </a:r>
            <a:endParaRPr lang="en-US" sz="1000" dirty="0"/>
          </a:p>
        </p:txBody>
      </p:sp>
      <p:sp>
        <p:nvSpPr>
          <p:cNvPr id="57" name="Rectangle 56"/>
          <p:cNvSpPr/>
          <p:nvPr/>
        </p:nvSpPr>
        <p:spPr>
          <a:xfrm>
            <a:off x="7989046" y="470947"/>
            <a:ext cx="87716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smtClean="0"/>
              <a:t>82 mm Wide</a:t>
            </a:r>
            <a:endParaRPr lang="en-US" sz="1000" dirty="0"/>
          </a:p>
        </p:txBody>
      </p:sp>
      <p:sp>
        <p:nvSpPr>
          <p:cNvPr id="58" name="Freeform 57"/>
          <p:cNvSpPr/>
          <p:nvPr/>
        </p:nvSpPr>
        <p:spPr bwMode="auto">
          <a:xfrm>
            <a:off x="6137830" y="494083"/>
            <a:ext cx="2217906" cy="1359927"/>
          </a:xfrm>
          <a:custGeom>
            <a:avLst/>
            <a:gdLst>
              <a:gd name="connsiteX0" fmla="*/ 1235413 w 2217906"/>
              <a:gd name="connsiteY0" fmla="*/ 19455 h 1359927"/>
              <a:gd name="connsiteX1" fmla="*/ 1138136 w 2217906"/>
              <a:gd name="connsiteY1" fmla="*/ 116732 h 1359927"/>
              <a:gd name="connsiteX2" fmla="*/ 1089498 w 2217906"/>
              <a:gd name="connsiteY2" fmla="*/ 145915 h 1359927"/>
              <a:gd name="connsiteX3" fmla="*/ 1060315 w 2217906"/>
              <a:gd name="connsiteY3" fmla="*/ 175098 h 1359927"/>
              <a:gd name="connsiteX4" fmla="*/ 924128 w 2217906"/>
              <a:gd name="connsiteY4" fmla="*/ 272375 h 1359927"/>
              <a:gd name="connsiteX5" fmla="*/ 875489 w 2217906"/>
              <a:gd name="connsiteY5" fmla="*/ 321013 h 1359927"/>
              <a:gd name="connsiteX6" fmla="*/ 807396 w 2217906"/>
              <a:gd name="connsiteY6" fmla="*/ 359924 h 1359927"/>
              <a:gd name="connsiteX7" fmla="*/ 729574 w 2217906"/>
              <a:gd name="connsiteY7" fmla="*/ 418289 h 1359927"/>
              <a:gd name="connsiteX8" fmla="*/ 671208 w 2217906"/>
              <a:gd name="connsiteY8" fmla="*/ 447472 h 1359927"/>
              <a:gd name="connsiteX9" fmla="*/ 642025 w 2217906"/>
              <a:gd name="connsiteY9" fmla="*/ 457200 h 1359927"/>
              <a:gd name="connsiteX10" fmla="*/ 554477 w 2217906"/>
              <a:gd name="connsiteY10" fmla="*/ 505838 h 1359927"/>
              <a:gd name="connsiteX11" fmla="*/ 505838 w 2217906"/>
              <a:gd name="connsiteY11" fmla="*/ 544749 h 1359927"/>
              <a:gd name="connsiteX12" fmla="*/ 476655 w 2217906"/>
              <a:gd name="connsiteY12" fmla="*/ 554477 h 1359927"/>
              <a:gd name="connsiteX13" fmla="*/ 418289 w 2217906"/>
              <a:gd name="connsiteY13" fmla="*/ 603115 h 1359927"/>
              <a:gd name="connsiteX14" fmla="*/ 389106 w 2217906"/>
              <a:gd name="connsiteY14" fmla="*/ 622570 h 1359927"/>
              <a:gd name="connsiteX15" fmla="*/ 369651 w 2217906"/>
              <a:gd name="connsiteY15" fmla="*/ 642026 h 1359927"/>
              <a:gd name="connsiteX16" fmla="*/ 330740 w 2217906"/>
              <a:gd name="connsiteY16" fmla="*/ 671209 h 1359927"/>
              <a:gd name="connsiteX17" fmla="*/ 301557 w 2217906"/>
              <a:gd name="connsiteY17" fmla="*/ 700392 h 1359927"/>
              <a:gd name="connsiteX18" fmla="*/ 272374 w 2217906"/>
              <a:gd name="connsiteY18" fmla="*/ 719847 h 1359927"/>
              <a:gd name="connsiteX19" fmla="*/ 243191 w 2217906"/>
              <a:gd name="connsiteY19" fmla="*/ 749030 h 1359927"/>
              <a:gd name="connsiteX20" fmla="*/ 214008 w 2217906"/>
              <a:gd name="connsiteY20" fmla="*/ 768485 h 1359927"/>
              <a:gd name="connsiteX21" fmla="*/ 194553 w 2217906"/>
              <a:gd name="connsiteY21" fmla="*/ 787941 h 1359927"/>
              <a:gd name="connsiteX22" fmla="*/ 136187 w 2217906"/>
              <a:gd name="connsiteY22" fmla="*/ 826851 h 1359927"/>
              <a:gd name="connsiteX23" fmla="*/ 116732 w 2217906"/>
              <a:gd name="connsiteY23" fmla="*/ 846307 h 1359927"/>
              <a:gd name="connsiteX24" fmla="*/ 58366 w 2217906"/>
              <a:gd name="connsiteY24" fmla="*/ 885217 h 1359927"/>
              <a:gd name="connsiteX25" fmla="*/ 29183 w 2217906"/>
              <a:gd name="connsiteY25" fmla="*/ 904672 h 1359927"/>
              <a:gd name="connsiteX26" fmla="*/ 0 w 2217906"/>
              <a:gd name="connsiteY26" fmla="*/ 914400 h 1359927"/>
              <a:gd name="connsiteX27" fmla="*/ 19455 w 2217906"/>
              <a:gd name="connsiteY27" fmla="*/ 943583 h 1359927"/>
              <a:gd name="connsiteX28" fmla="*/ 77821 w 2217906"/>
              <a:gd name="connsiteY28" fmla="*/ 963038 h 1359927"/>
              <a:gd name="connsiteX29" fmla="*/ 116732 w 2217906"/>
              <a:gd name="connsiteY29" fmla="*/ 972766 h 1359927"/>
              <a:gd name="connsiteX30" fmla="*/ 145915 w 2217906"/>
              <a:gd name="connsiteY30" fmla="*/ 982494 h 1359927"/>
              <a:gd name="connsiteX31" fmla="*/ 194553 w 2217906"/>
              <a:gd name="connsiteY31" fmla="*/ 992221 h 1359927"/>
              <a:gd name="connsiteX32" fmla="*/ 252919 w 2217906"/>
              <a:gd name="connsiteY32" fmla="*/ 1011677 h 1359927"/>
              <a:gd name="connsiteX33" fmla="*/ 282102 w 2217906"/>
              <a:gd name="connsiteY33" fmla="*/ 1021404 h 1359927"/>
              <a:gd name="connsiteX34" fmla="*/ 301557 w 2217906"/>
              <a:gd name="connsiteY34" fmla="*/ 1040860 h 1359927"/>
              <a:gd name="connsiteX35" fmla="*/ 369651 w 2217906"/>
              <a:gd name="connsiteY35" fmla="*/ 1060315 h 1359927"/>
              <a:gd name="connsiteX36" fmla="*/ 398834 w 2217906"/>
              <a:gd name="connsiteY36" fmla="*/ 1079770 h 1359927"/>
              <a:gd name="connsiteX37" fmla="*/ 486383 w 2217906"/>
              <a:gd name="connsiteY37" fmla="*/ 1108953 h 1359927"/>
              <a:gd name="connsiteX38" fmla="*/ 603115 w 2217906"/>
              <a:gd name="connsiteY38" fmla="*/ 1147864 h 1359927"/>
              <a:gd name="connsiteX39" fmla="*/ 642025 w 2217906"/>
              <a:gd name="connsiteY39" fmla="*/ 1157592 h 1359927"/>
              <a:gd name="connsiteX40" fmla="*/ 729574 w 2217906"/>
              <a:gd name="connsiteY40" fmla="*/ 1186775 h 1359927"/>
              <a:gd name="connsiteX41" fmla="*/ 758757 w 2217906"/>
              <a:gd name="connsiteY41" fmla="*/ 1196502 h 1359927"/>
              <a:gd name="connsiteX42" fmla="*/ 836579 w 2217906"/>
              <a:gd name="connsiteY42" fmla="*/ 1235413 h 1359927"/>
              <a:gd name="connsiteX43" fmla="*/ 865762 w 2217906"/>
              <a:gd name="connsiteY43" fmla="*/ 1245141 h 1359927"/>
              <a:gd name="connsiteX44" fmla="*/ 894945 w 2217906"/>
              <a:gd name="connsiteY44" fmla="*/ 1254868 h 1359927"/>
              <a:gd name="connsiteX45" fmla="*/ 963038 w 2217906"/>
              <a:gd name="connsiteY45" fmla="*/ 1284051 h 1359927"/>
              <a:gd name="connsiteX46" fmla="*/ 1021404 w 2217906"/>
              <a:gd name="connsiteY46" fmla="*/ 1303507 h 1359927"/>
              <a:gd name="connsiteX47" fmla="*/ 1079770 w 2217906"/>
              <a:gd name="connsiteY47" fmla="*/ 1322962 h 1359927"/>
              <a:gd name="connsiteX48" fmla="*/ 1138136 w 2217906"/>
              <a:gd name="connsiteY48" fmla="*/ 1342417 h 1359927"/>
              <a:gd name="connsiteX49" fmla="*/ 1167319 w 2217906"/>
              <a:gd name="connsiteY49" fmla="*/ 1352145 h 1359927"/>
              <a:gd name="connsiteX50" fmla="*/ 1206230 w 2217906"/>
              <a:gd name="connsiteY50" fmla="*/ 1313234 h 1359927"/>
              <a:gd name="connsiteX51" fmla="*/ 1293779 w 2217906"/>
              <a:gd name="connsiteY51" fmla="*/ 1235413 h 1359927"/>
              <a:gd name="connsiteX52" fmla="*/ 1371600 w 2217906"/>
              <a:gd name="connsiteY52" fmla="*/ 1167319 h 1359927"/>
              <a:gd name="connsiteX53" fmla="*/ 1400783 w 2217906"/>
              <a:gd name="connsiteY53" fmla="*/ 1138136 h 1359927"/>
              <a:gd name="connsiteX54" fmla="*/ 1459149 w 2217906"/>
              <a:gd name="connsiteY54" fmla="*/ 1089498 h 1359927"/>
              <a:gd name="connsiteX55" fmla="*/ 1478604 w 2217906"/>
              <a:gd name="connsiteY55" fmla="*/ 1060315 h 1359927"/>
              <a:gd name="connsiteX56" fmla="*/ 1507787 w 2217906"/>
              <a:gd name="connsiteY56" fmla="*/ 1001949 h 1359927"/>
              <a:gd name="connsiteX57" fmla="*/ 1536970 w 2217906"/>
              <a:gd name="connsiteY57" fmla="*/ 982494 h 1359927"/>
              <a:gd name="connsiteX58" fmla="*/ 1556425 w 2217906"/>
              <a:gd name="connsiteY58" fmla="*/ 963038 h 1359927"/>
              <a:gd name="connsiteX59" fmla="*/ 1585608 w 2217906"/>
              <a:gd name="connsiteY59" fmla="*/ 943583 h 1359927"/>
              <a:gd name="connsiteX60" fmla="*/ 1605064 w 2217906"/>
              <a:gd name="connsiteY60" fmla="*/ 924128 h 1359927"/>
              <a:gd name="connsiteX61" fmla="*/ 1643974 w 2217906"/>
              <a:gd name="connsiteY61" fmla="*/ 894945 h 1359927"/>
              <a:gd name="connsiteX62" fmla="*/ 1673157 w 2217906"/>
              <a:gd name="connsiteY62" fmla="*/ 875489 h 1359927"/>
              <a:gd name="connsiteX63" fmla="*/ 1750979 w 2217906"/>
              <a:gd name="connsiteY63" fmla="*/ 797668 h 1359927"/>
              <a:gd name="connsiteX64" fmla="*/ 1770434 w 2217906"/>
              <a:gd name="connsiteY64" fmla="*/ 768485 h 1359927"/>
              <a:gd name="connsiteX65" fmla="*/ 1799617 w 2217906"/>
              <a:gd name="connsiteY65" fmla="*/ 739302 h 1359927"/>
              <a:gd name="connsiteX66" fmla="*/ 1819072 w 2217906"/>
              <a:gd name="connsiteY66" fmla="*/ 710119 h 1359927"/>
              <a:gd name="connsiteX67" fmla="*/ 1867711 w 2217906"/>
              <a:gd name="connsiteY67" fmla="*/ 661481 h 1359927"/>
              <a:gd name="connsiteX68" fmla="*/ 1926077 w 2217906"/>
              <a:gd name="connsiteY68" fmla="*/ 612843 h 1359927"/>
              <a:gd name="connsiteX69" fmla="*/ 1945532 w 2217906"/>
              <a:gd name="connsiteY69" fmla="*/ 593387 h 1359927"/>
              <a:gd name="connsiteX70" fmla="*/ 2003898 w 2217906"/>
              <a:gd name="connsiteY70" fmla="*/ 554477 h 1359927"/>
              <a:gd name="connsiteX71" fmla="*/ 2091447 w 2217906"/>
              <a:gd name="connsiteY71" fmla="*/ 496111 h 1359927"/>
              <a:gd name="connsiteX72" fmla="*/ 2140085 w 2217906"/>
              <a:gd name="connsiteY72" fmla="*/ 447472 h 1359927"/>
              <a:gd name="connsiteX73" fmla="*/ 2169268 w 2217906"/>
              <a:gd name="connsiteY73" fmla="*/ 418289 h 1359927"/>
              <a:gd name="connsiteX74" fmla="*/ 2178996 w 2217906"/>
              <a:gd name="connsiteY74" fmla="*/ 389107 h 1359927"/>
              <a:gd name="connsiteX75" fmla="*/ 2198451 w 2217906"/>
              <a:gd name="connsiteY75" fmla="*/ 369651 h 1359927"/>
              <a:gd name="connsiteX76" fmla="*/ 2217906 w 2217906"/>
              <a:gd name="connsiteY76" fmla="*/ 311285 h 1359927"/>
              <a:gd name="connsiteX77" fmla="*/ 2188723 w 2217906"/>
              <a:gd name="connsiteY77" fmla="*/ 291830 h 1359927"/>
              <a:gd name="connsiteX78" fmla="*/ 2130357 w 2217906"/>
              <a:gd name="connsiteY78" fmla="*/ 272375 h 1359927"/>
              <a:gd name="connsiteX79" fmla="*/ 2071991 w 2217906"/>
              <a:gd name="connsiteY79" fmla="*/ 252919 h 1359927"/>
              <a:gd name="connsiteX80" fmla="*/ 2042808 w 2217906"/>
              <a:gd name="connsiteY80" fmla="*/ 233464 h 1359927"/>
              <a:gd name="connsiteX81" fmla="*/ 1984442 w 2217906"/>
              <a:gd name="connsiteY81" fmla="*/ 214009 h 1359927"/>
              <a:gd name="connsiteX82" fmla="*/ 1955259 w 2217906"/>
              <a:gd name="connsiteY82" fmla="*/ 204281 h 1359927"/>
              <a:gd name="connsiteX83" fmla="*/ 1916349 w 2217906"/>
              <a:gd name="connsiteY83" fmla="*/ 194553 h 1359927"/>
              <a:gd name="connsiteX84" fmla="*/ 1887166 w 2217906"/>
              <a:gd name="connsiteY84" fmla="*/ 184826 h 1359927"/>
              <a:gd name="connsiteX85" fmla="*/ 1819072 w 2217906"/>
              <a:gd name="connsiteY85" fmla="*/ 175098 h 1359927"/>
              <a:gd name="connsiteX86" fmla="*/ 1741251 w 2217906"/>
              <a:gd name="connsiteY86" fmla="*/ 155643 h 1359927"/>
              <a:gd name="connsiteX87" fmla="*/ 1712068 w 2217906"/>
              <a:gd name="connsiteY87" fmla="*/ 145915 h 1359927"/>
              <a:gd name="connsiteX88" fmla="*/ 1634247 w 2217906"/>
              <a:gd name="connsiteY88" fmla="*/ 126460 h 1359927"/>
              <a:gd name="connsiteX89" fmla="*/ 1566153 w 2217906"/>
              <a:gd name="connsiteY89" fmla="*/ 107004 h 1359927"/>
              <a:gd name="connsiteX90" fmla="*/ 1507787 w 2217906"/>
              <a:gd name="connsiteY90" fmla="*/ 68094 h 1359927"/>
              <a:gd name="connsiteX91" fmla="*/ 1439694 w 2217906"/>
              <a:gd name="connsiteY91" fmla="*/ 48638 h 1359927"/>
              <a:gd name="connsiteX92" fmla="*/ 1352145 w 2217906"/>
              <a:gd name="connsiteY92" fmla="*/ 9728 h 1359927"/>
              <a:gd name="connsiteX93" fmla="*/ 1322962 w 2217906"/>
              <a:gd name="connsiteY93" fmla="*/ 0 h 1359927"/>
              <a:gd name="connsiteX94" fmla="*/ 1235413 w 2217906"/>
              <a:gd name="connsiteY94" fmla="*/ 19455 h 1359927"/>
              <a:gd name="connsiteX95" fmla="*/ 1235413 w 2217906"/>
              <a:gd name="connsiteY95" fmla="*/ 19455 h 1359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2217906" h="1359927">
                <a:moveTo>
                  <a:pt x="1235413" y="19455"/>
                </a:moveTo>
                <a:lnTo>
                  <a:pt x="1138136" y="116732"/>
                </a:lnTo>
                <a:cubicBezTo>
                  <a:pt x="1124767" y="130101"/>
                  <a:pt x="1104624" y="134571"/>
                  <a:pt x="1089498" y="145915"/>
                </a:cubicBezTo>
                <a:cubicBezTo>
                  <a:pt x="1078492" y="154169"/>
                  <a:pt x="1070962" y="166387"/>
                  <a:pt x="1060315" y="175098"/>
                </a:cubicBezTo>
                <a:cubicBezTo>
                  <a:pt x="1007226" y="218535"/>
                  <a:pt x="978150" y="236360"/>
                  <a:pt x="924128" y="272375"/>
                </a:cubicBezTo>
                <a:cubicBezTo>
                  <a:pt x="905050" y="285093"/>
                  <a:pt x="891702" y="304800"/>
                  <a:pt x="875489" y="321013"/>
                </a:cubicBezTo>
                <a:cubicBezTo>
                  <a:pt x="855592" y="340910"/>
                  <a:pt x="830280" y="344668"/>
                  <a:pt x="807396" y="359924"/>
                </a:cubicBezTo>
                <a:cubicBezTo>
                  <a:pt x="761306" y="390651"/>
                  <a:pt x="821319" y="387706"/>
                  <a:pt x="729574" y="418289"/>
                </a:cubicBezTo>
                <a:cubicBezTo>
                  <a:pt x="656221" y="442741"/>
                  <a:pt x="746638" y="409757"/>
                  <a:pt x="671208" y="447472"/>
                </a:cubicBezTo>
                <a:cubicBezTo>
                  <a:pt x="662037" y="452058"/>
                  <a:pt x="650988" y="452220"/>
                  <a:pt x="642025" y="457200"/>
                </a:cubicBezTo>
                <a:cubicBezTo>
                  <a:pt x="541682" y="512947"/>
                  <a:pt x="620508" y="483829"/>
                  <a:pt x="554477" y="505838"/>
                </a:cubicBezTo>
                <a:cubicBezTo>
                  <a:pt x="536380" y="523935"/>
                  <a:pt x="530382" y="532477"/>
                  <a:pt x="505838" y="544749"/>
                </a:cubicBezTo>
                <a:cubicBezTo>
                  <a:pt x="496667" y="549335"/>
                  <a:pt x="485826" y="549891"/>
                  <a:pt x="476655" y="554477"/>
                </a:cubicBezTo>
                <a:cubicBezTo>
                  <a:pt x="440425" y="572592"/>
                  <a:pt x="450562" y="576221"/>
                  <a:pt x="418289" y="603115"/>
                </a:cubicBezTo>
                <a:cubicBezTo>
                  <a:pt x="409308" y="610599"/>
                  <a:pt x="398235" y="615267"/>
                  <a:pt x="389106" y="622570"/>
                </a:cubicBezTo>
                <a:cubicBezTo>
                  <a:pt x="381944" y="628299"/>
                  <a:pt x="376697" y="636155"/>
                  <a:pt x="369651" y="642026"/>
                </a:cubicBezTo>
                <a:cubicBezTo>
                  <a:pt x="357196" y="652405"/>
                  <a:pt x="343050" y="660658"/>
                  <a:pt x="330740" y="671209"/>
                </a:cubicBezTo>
                <a:cubicBezTo>
                  <a:pt x="320295" y="680162"/>
                  <a:pt x="312125" y="691585"/>
                  <a:pt x="301557" y="700392"/>
                </a:cubicBezTo>
                <a:cubicBezTo>
                  <a:pt x="292576" y="707876"/>
                  <a:pt x="281355" y="712363"/>
                  <a:pt x="272374" y="719847"/>
                </a:cubicBezTo>
                <a:cubicBezTo>
                  <a:pt x="261806" y="728654"/>
                  <a:pt x="253759" y="740223"/>
                  <a:pt x="243191" y="749030"/>
                </a:cubicBezTo>
                <a:cubicBezTo>
                  <a:pt x="234210" y="756514"/>
                  <a:pt x="223137" y="761182"/>
                  <a:pt x="214008" y="768485"/>
                </a:cubicBezTo>
                <a:cubicBezTo>
                  <a:pt x="206846" y="774214"/>
                  <a:pt x="201890" y="782438"/>
                  <a:pt x="194553" y="787941"/>
                </a:cubicBezTo>
                <a:cubicBezTo>
                  <a:pt x="175847" y="801970"/>
                  <a:pt x="155642" y="813881"/>
                  <a:pt x="136187" y="826851"/>
                </a:cubicBezTo>
                <a:cubicBezTo>
                  <a:pt x="128556" y="831938"/>
                  <a:pt x="124069" y="840804"/>
                  <a:pt x="116732" y="846307"/>
                </a:cubicBezTo>
                <a:cubicBezTo>
                  <a:pt x="98026" y="860336"/>
                  <a:pt x="77821" y="872247"/>
                  <a:pt x="58366" y="885217"/>
                </a:cubicBezTo>
                <a:lnTo>
                  <a:pt x="29183" y="904672"/>
                </a:lnTo>
                <a:cubicBezTo>
                  <a:pt x="20651" y="910360"/>
                  <a:pt x="9728" y="911157"/>
                  <a:pt x="0" y="914400"/>
                </a:cubicBezTo>
                <a:cubicBezTo>
                  <a:pt x="6485" y="924128"/>
                  <a:pt x="9541" y="937387"/>
                  <a:pt x="19455" y="943583"/>
                </a:cubicBezTo>
                <a:cubicBezTo>
                  <a:pt x="36845" y="954452"/>
                  <a:pt x="57926" y="958064"/>
                  <a:pt x="77821" y="963038"/>
                </a:cubicBezTo>
                <a:cubicBezTo>
                  <a:pt x="90791" y="966281"/>
                  <a:pt x="103877" y="969093"/>
                  <a:pt x="116732" y="972766"/>
                </a:cubicBezTo>
                <a:cubicBezTo>
                  <a:pt x="126591" y="975583"/>
                  <a:pt x="135967" y="980007"/>
                  <a:pt x="145915" y="982494"/>
                </a:cubicBezTo>
                <a:cubicBezTo>
                  <a:pt x="161955" y="986504"/>
                  <a:pt x="178602" y="987871"/>
                  <a:pt x="194553" y="992221"/>
                </a:cubicBezTo>
                <a:cubicBezTo>
                  <a:pt x="214338" y="997617"/>
                  <a:pt x="233464" y="1005192"/>
                  <a:pt x="252919" y="1011677"/>
                </a:cubicBezTo>
                <a:lnTo>
                  <a:pt x="282102" y="1021404"/>
                </a:lnTo>
                <a:cubicBezTo>
                  <a:pt x="288587" y="1027889"/>
                  <a:pt x="293693" y="1036141"/>
                  <a:pt x="301557" y="1040860"/>
                </a:cubicBezTo>
                <a:cubicBezTo>
                  <a:pt x="311522" y="1046839"/>
                  <a:pt x="362388" y="1058499"/>
                  <a:pt x="369651" y="1060315"/>
                </a:cubicBezTo>
                <a:cubicBezTo>
                  <a:pt x="379379" y="1066800"/>
                  <a:pt x="388151" y="1075022"/>
                  <a:pt x="398834" y="1079770"/>
                </a:cubicBezTo>
                <a:cubicBezTo>
                  <a:pt x="398859" y="1079781"/>
                  <a:pt x="471778" y="1104085"/>
                  <a:pt x="486383" y="1108953"/>
                </a:cubicBezTo>
                <a:lnTo>
                  <a:pt x="603115" y="1147864"/>
                </a:lnTo>
                <a:cubicBezTo>
                  <a:pt x="615798" y="1152092"/>
                  <a:pt x="629220" y="1153750"/>
                  <a:pt x="642025" y="1157592"/>
                </a:cubicBezTo>
                <a:cubicBezTo>
                  <a:pt x="642075" y="1157607"/>
                  <a:pt x="714958" y="1181903"/>
                  <a:pt x="729574" y="1186775"/>
                </a:cubicBezTo>
                <a:lnTo>
                  <a:pt x="758757" y="1196502"/>
                </a:lnTo>
                <a:cubicBezTo>
                  <a:pt x="792714" y="1230459"/>
                  <a:pt x="769511" y="1213057"/>
                  <a:pt x="836579" y="1235413"/>
                </a:cubicBezTo>
                <a:lnTo>
                  <a:pt x="865762" y="1245141"/>
                </a:lnTo>
                <a:lnTo>
                  <a:pt x="894945" y="1254868"/>
                </a:lnTo>
                <a:cubicBezTo>
                  <a:pt x="941246" y="1285736"/>
                  <a:pt x="905931" y="1266919"/>
                  <a:pt x="963038" y="1284051"/>
                </a:cubicBezTo>
                <a:cubicBezTo>
                  <a:pt x="982681" y="1289944"/>
                  <a:pt x="1001949" y="1297022"/>
                  <a:pt x="1021404" y="1303507"/>
                </a:cubicBezTo>
                <a:lnTo>
                  <a:pt x="1079770" y="1322962"/>
                </a:lnTo>
                <a:lnTo>
                  <a:pt x="1138136" y="1342417"/>
                </a:lnTo>
                <a:lnTo>
                  <a:pt x="1167319" y="1352145"/>
                </a:lnTo>
                <a:cubicBezTo>
                  <a:pt x="1229576" y="1331392"/>
                  <a:pt x="1169913" y="1359927"/>
                  <a:pt x="1206230" y="1313234"/>
                </a:cubicBezTo>
                <a:cubicBezTo>
                  <a:pt x="1242110" y="1267103"/>
                  <a:pt x="1254770" y="1261418"/>
                  <a:pt x="1293779" y="1235413"/>
                </a:cubicBezTo>
                <a:cubicBezTo>
                  <a:pt x="1326204" y="1186775"/>
                  <a:pt x="1303506" y="1212715"/>
                  <a:pt x="1371600" y="1167319"/>
                </a:cubicBezTo>
                <a:cubicBezTo>
                  <a:pt x="1383046" y="1159688"/>
                  <a:pt x="1390215" y="1146943"/>
                  <a:pt x="1400783" y="1138136"/>
                </a:cubicBezTo>
                <a:cubicBezTo>
                  <a:pt x="1442521" y="1103355"/>
                  <a:pt x="1420395" y="1136003"/>
                  <a:pt x="1459149" y="1089498"/>
                </a:cubicBezTo>
                <a:cubicBezTo>
                  <a:pt x="1466633" y="1080517"/>
                  <a:pt x="1473376" y="1070772"/>
                  <a:pt x="1478604" y="1060315"/>
                </a:cubicBezTo>
                <a:cubicBezTo>
                  <a:pt x="1494426" y="1028670"/>
                  <a:pt x="1479911" y="1029825"/>
                  <a:pt x="1507787" y="1001949"/>
                </a:cubicBezTo>
                <a:cubicBezTo>
                  <a:pt x="1516054" y="993682"/>
                  <a:pt x="1527841" y="989797"/>
                  <a:pt x="1536970" y="982494"/>
                </a:cubicBezTo>
                <a:cubicBezTo>
                  <a:pt x="1544132" y="976765"/>
                  <a:pt x="1549263" y="968767"/>
                  <a:pt x="1556425" y="963038"/>
                </a:cubicBezTo>
                <a:cubicBezTo>
                  <a:pt x="1565554" y="955735"/>
                  <a:pt x="1576479" y="950886"/>
                  <a:pt x="1585608" y="943583"/>
                </a:cubicBezTo>
                <a:cubicBezTo>
                  <a:pt x="1592770" y="937854"/>
                  <a:pt x="1598018" y="929999"/>
                  <a:pt x="1605064" y="924128"/>
                </a:cubicBezTo>
                <a:cubicBezTo>
                  <a:pt x="1617519" y="913749"/>
                  <a:pt x="1630781" y="904369"/>
                  <a:pt x="1643974" y="894945"/>
                </a:cubicBezTo>
                <a:cubicBezTo>
                  <a:pt x="1653488" y="888149"/>
                  <a:pt x="1664358" y="883188"/>
                  <a:pt x="1673157" y="875489"/>
                </a:cubicBezTo>
                <a:cubicBezTo>
                  <a:pt x="1673167" y="875481"/>
                  <a:pt x="1740597" y="808050"/>
                  <a:pt x="1750979" y="797668"/>
                </a:cubicBezTo>
                <a:cubicBezTo>
                  <a:pt x="1759246" y="789401"/>
                  <a:pt x="1762950" y="777466"/>
                  <a:pt x="1770434" y="768485"/>
                </a:cubicBezTo>
                <a:cubicBezTo>
                  <a:pt x="1779241" y="757917"/>
                  <a:pt x="1790810" y="749870"/>
                  <a:pt x="1799617" y="739302"/>
                </a:cubicBezTo>
                <a:cubicBezTo>
                  <a:pt x="1807101" y="730321"/>
                  <a:pt x="1811373" y="718917"/>
                  <a:pt x="1819072" y="710119"/>
                </a:cubicBezTo>
                <a:cubicBezTo>
                  <a:pt x="1834171" y="692864"/>
                  <a:pt x="1851498" y="677694"/>
                  <a:pt x="1867711" y="661481"/>
                </a:cubicBezTo>
                <a:cubicBezTo>
                  <a:pt x="1937046" y="592147"/>
                  <a:pt x="1858351" y="667025"/>
                  <a:pt x="1926077" y="612843"/>
                </a:cubicBezTo>
                <a:cubicBezTo>
                  <a:pt x="1933239" y="607114"/>
                  <a:pt x="1938195" y="598890"/>
                  <a:pt x="1945532" y="593387"/>
                </a:cubicBezTo>
                <a:cubicBezTo>
                  <a:pt x="1964238" y="579358"/>
                  <a:pt x="1984443" y="567447"/>
                  <a:pt x="2003898" y="554477"/>
                </a:cubicBezTo>
                <a:lnTo>
                  <a:pt x="2091447" y="496111"/>
                </a:lnTo>
                <a:cubicBezTo>
                  <a:pt x="2110525" y="483393"/>
                  <a:pt x="2123872" y="463685"/>
                  <a:pt x="2140085" y="447472"/>
                </a:cubicBezTo>
                <a:lnTo>
                  <a:pt x="2169268" y="418289"/>
                </a:lnTo>
                <a:cubicBezTo>
                  <a:pt x="2172511" y="408562"/>
                  <a:pt x="2173721" y="397899"/>
                  <a:pt x="2178996" y="389107"/>
                </a:cubicBezTo>
                <a:cubicBezTo>
                  <a:pt x="2183715" y="381243"/>
                  <a:pt x="2194350" y="377854"/>
                  <a:pt x="2198451" y="369651"/>
                </a:cubicBezTo>
                <a:cubicBezTo>
                  <a:pt x="2207622" y="351308"/>
                  <a:pt x="2217906" y="311285"/>
                  <a:pt x="2217906" y="311285"/>
                </a:cubicBezTo>
                <a:cubicBezTo>
                  <a:pt x="2208178" y="304800"/>
                  <a:pt x="2199407" y="296578"/>
                  <a:pt x="2188723" y="291830"/>
                </a:cubicBezTo>
                <a:cubicBezTo>
                  <a:pt x="2169983" y="283501"/>
                  <a:pt x="2149812" y="278860"/>
                  <a:pt x="2130357" y="272375"/>
                </a:cubicBezTo>
                <a:lnTo>
                  <a:pt x="2071991" y="252919"/>
                </a:lnTo>
                <a:cubicBezTo>
                  <a:pt x="2060900" y="249222"/>
                  <a:pt x="2053492" y="238212"/>
                  <a:pt x="2042808" y="233464"/>
                </a:cubicBezTo>
                <a:cubicBezTo>
                  <a:pt x="2024068" y="225135"/>
                  <a:pt x="2003897" y="220494"/>
                  <a:pt x="1984442" y="214009"/>
                </a:cubicBezTo>
                <a:cubicBezTo>
                  <a:pt x="1974714" y="210766"/>
                  <a:pt x="1965207" y="206768"/>
                  <a:pt x="1955259" y="204281"/>
                </a:cubicBezTo>
                <a:cubicBezTo>
                  <a:pt x="1942289" y="201038"/>
                  <a:pt x="1929204" y="198226"/>
                  <a:pt x="1916349" y="194553"/>
                </a:cubicBezTo>
                <a:cubicBezTo>
                  <a:pt x="1906490" y="191736"/>
                  <a:pt x="1897221" y="186837"/>
                  <a:pt x="1887166" y="184826"/>
                </a:cubicBezTo>
                <a:cubicBezTo>
                  <a:pt x="1864683" y="180329"/>
                  <a:pt x="1841555" y="179595"/>
                  <a:pt x="1819072" y="175098"/>
                </a:cubicBezTo>
                <a:cubicBezTo>
                  <a:pt x="1792853" y="169854"/>
                  <a:pt x="1767191" y="162128"/>
                  <a:pt x="1741251" y="155643"/>
                </a:cubicBezTo>
                <a:cubicBezTo>
                  <a:pt x="1731303" y="153156"/>
                  <a:pt x="1721961" y="148613"/>
                  <a:pt x="1712068" y="145915"/>
                </a:cubicBezTo>
                <a:cubicBezTo>
                  <a:pt x="1686272" y="138880"/>
                  <a:pt x="1660187" y="132945"/>
                  <a:pt x="1634247" y="126460"/>
                </a:cubicBezTo>
                <a:cubicBezTo>
                  <a:pt x="1625087" y="124170"/>
                  <a:pt x="1577572" y="113348"/>
                  <a:pt x="1566153" y="107004"/>
                </a:cubicBezTo>
                <a:cubicBezTo>
                  <a:pt x="1545713" y="95649"/>
                  <a:pt x="1529969" y="75488"/>
                  <a:pt x="1507787" y="68094"/>
                </a:cubicBezTo>
                <a:cubicBezTo>
                  <a:pt x="1465921" y="54138"/>
                  <a:pt x="1488552" y="60853"/>
                  <a:pt x="1439694" y="48638"/>
                </a:cubicBezTo>
                <a:cubicBezTo>
                  <a:pt x="1393447" y="17807"/>
                  <a:pt x="1421603" y="32881"/>
                  <a:pt x="1352145" y="9728"/>
                </a:cubicBezTo>
                <a:lnTo>
                  <a:pt x="1322962" y="0"/>
                </a:lnTo>
                <a:cubicBezTo>
                  <a:pt x="1320291" y="445"/>
                  <a:pt x="1249095" y="9193"/>
                  <a:pt x="1235413" y="19455"/>
                </a:cubicBezTo>
                <a:lnTo>
                  <a:pt x="1235413" y="19455"/>
                </a:lnTo>
                <a:close/>
              </a:path>
            </a:pathLst>
          </a:custGeom>
          <a:solidFill>
            <a:schemeClr val="accent4"/>
          </a:solidFill>
          <a:ln w="19050" algn="ctr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endParaRPr lang="en-US" dirty="0"/>
          </a:p>
        </p:txBody>
      </p:sp>
      <p:cxnSp>
        <p:nvCxnSpPr>
          <p:cNvPr id="59" name="Straight Arrow Connector 58"/>
          <p:cNvCxnSpPr>
            <a:stCxn id="58" idx="49"/>
            <a:endCxn id="58" idx="75"/>
          </p:cNvCxnSpPr>
          <p:nvPr/>
        </p:nvCxnSpPr>
        <p:spPr>
          <a:xfrm flipV="1">
            <a:off x="7305149" y="863734"/>
            <a:ext cx="1031131" cy="982494"/>
          </a:xfrm>
          <a:prstGeom prst="straightConnector1">
            <a:avLst/>
          </a:prstGeom>
          <a:ln w="57150" cap="sq">
            <a:solidFill>
              <a:schemeClr val="accent4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/>
          <p:nvPr/>
        </p:nvCxnSpPr>
        <p:spPr>
          <a:xfrm>
            <a:off x="6127513" y="1422675"/>
            <a:ext cx="1157803" cy="437829"/>
          </a:xfrm>
          <a:prstGeom prst="straightConnector1">
            <a:avLst/>
          </a:prstGeom>
          <a:ln w="57150" cap="sq">
            <a:solidFill>
              <a:schemeClr val="accent4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>
            <a:off x="7398131" y="479379"/>
            <a:ext cx="1064616" cy="335949"/>
          </a:xfrm>
          <a:prstGeom prst="straightConnector1">
            <a:avLst/>
          </a:prstGeom>
          <a:ln w="38100">
            <a:solidFill>
              <a:schemeClr val="bg2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 flipV="1">
            <a:off x="6192953" y="513538"/>
            <a:ext cx="1180290" cy="872247"/>
          </a:xfrm>
          <a:prstGeom prst="straightConnector1">
            <a:avLst/>
          </a:prstGeom>
          <a:ln w="57150" cap="sq">
            <a:solidFill>
              <a:schemeClr val="accent4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flipV="1">
            <a:off x="6050786" y="461173"/>
            <a:ext cx="1371110" cy="978346"/>
          </a:xfrm>
          <a:prstGeom prst="straightConnector1">
            <a:avLst/>
          </a:prstGeom>
          <a:ln w="38100" cap="sq">
            <a:solidFill>
              <a:schemeClr val="bg2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63"/>
          <p:cNvSpPr/>
          <p:nvPr/>
        </p:nvSpPr>
        <p:spPr>
          <a:xfrm>
            <a:off x="6766949" y="964861"/>
            <a:ext cx="112409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/>
              <a:t>118 cm</a:t>
            </a:r>
            <a:r>
              <a:rPr lang="en-US" sz="2000" b="1" baseline="30000" dirty="0" smtClean="0"/>
              <a:t>2</a:t>
            </a:r>
            <a:endParaRPr lang="en-US" sz="2000" b="1" baseline="30000" dirty="0"/>
          </a:p>
        </p:txBody>
      </p:sp>
      <p:cxnSp>
        <p:nvCxnSpPr>
          <p:cNvPr id="52" name="Straight Arrow Connector 51"/>
          <p:cNvCxnSpPr/>
          <p:nvPr/>
        </p:nvCxnSpPr>
        <p:spPr>
          <a:xfrm rot="16500000" flipH="1">
            <a:off x="7178639" y="2002409"/>
            <a:ext cx="256163" cy="22697"/>
          </a:xfrm>
          <a:prstGeom prst="straightConnector1">
            <a:avLst/>
          </a:prstGeom>
          <a:ln w="38100">
            <a:solidFill>
              <a:schemeClr val="bg2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Rectangle 53"/>
          <p:cNvSpPr/>
          <p:nvPr/>
        </p:nvSpPr>
        <p:spPr>
          <a:xfrm>
            <a:off x="7406605" y="1894565"/>
            <a:ext cx="84991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smtClean="0"/>
              <a:t>14 mm High</a:t>
            </a:r>
            <a:endParaRPr lang="en-US" sz="1000" dirty="0"/>
          </a:p>
        </p:txBody>
      </p:sp>
      <p:sp>
        <p:nvSpPr>
          <p:cNvPr id="20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193462" y="4979472"/>
            <a:ext cx="256801" cy="116425"/>
          </a:xfrm>
          <a:prstGeom prst="rect">
            <a:avLst/>
          </a:prstGeom>
        </p:spPr>
        <p:txBody>
          <a:bodyPr vert="horz" wrap="square" lIns="0" tIns="0" rIns="0" bIns="0" rtlCol="0" anchor="b" anchorCtr="0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7BCC8D0D-EAEC-449D-9161-023DFF90F2E2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21" name="TextBox 20"/>
          <p:cNvSpPr txBox="1"/>
          <p:nvPr/>
        </p:nvSpPr>
        <p:spPr bwMode="auto">
          <a:xfrm>
            <a:off x="336880" y="4790125"/>
            <a:ext cx="1684757" cy="15388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lIns="0" tIns="0" rIns="0" bIns="0" rtlCol="0">
            <a:spAutoFit/>
          </a:bodyPr>
          <a:lstStyle/>
          <a:p>
            <a:r>
              <a:rPr lang="en-US" sz="1000" dirty="0" smtClean="0"/>
              <a:t>CFP image courtesy of </a:t>
            </a:r>
            <a:r>
              <a:rPr lang="en-US" sz="1000" dirty="0" err="1" smtClean="0"/>
              <a:t>Finisar</a:t>
            </a:r>
            <a:r>
              <a:rPr lang="en-US" sz="1000" dirty="0" smtClean="0"/>
              <a:t>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8754627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0839" y="1254606"/>
            <a:ext cx="5818849" cy="3627660"/>
          </a:xfrm>
        </p:spPr>
        <p:txBody>
          <a:bodyPr/>
          <a:lstStyle/>
          <a:p>
            <a:r>
              <a:rPr lang="en-US" sz="1600" dirty="0" smtClean="0"/>
              <a:t>IEEE 802.3ba standards have a gap</a:t>
            </a:r>
          </a:p>
          <a:p>
            <a:pPr lvl="1"/>
            <a:r>
              <a:rPr lang="en-US" sz="1400" dirty="0" smtClean="0"/>
              <a:t>100GBASE-SR10 supports up to 150 m on OM4 MMF</a:t>
            </a:r>
          </a:p>
          <a:p>
            <a:pPr lvl="1"/>
            <a:r>
              <a:rPr lang="en-US" sz="1400" dirty="0" smtClean="0"/>
              <a:t>100GBASE-LR4 supports up to 10 km on SMF</a:t>
            </a:r>
          </a:p>
          <a:p>
            <a:pPr lvl="1"/>
            <a:r>
              <a:rPr lang="en-US" sz="1400" dirty="0" smtClean="0"/>
              <a:t>Missing a shorter SMF reach</a:t>
            </a:r>
          </a:p>
          <a:p>
            <a:r>
              <a:rPr lang="en-US" sz="1600" dirty="0" smtClean="0"/>
              <a:t>100GBASE-LR4 100 </a:t>
            </a:r>
            <a:r>
              <a:rPr lang="en-US" sz="1600" dirty="0" err="1" smtClean="0"/>
              <a:t>GbE</a:t>
            </a:r>
            <a:r>
              <a:rPr lang="en-US" sz="1600" dirty="0" smtClean="0"/>
              <a:t> optics are complex and expensive</a:t>
            </a:r>
          </a:p>
          <a:p>
            <a:r>
              <a:rPr lang="en-US" sz="1600" dirty="0" smtClean="0"/>
              <a:t>10x10 MSA bridges the gap</a:t>
            </a:r>
          </a:p>
          <a:p>
            <a:pPr lvl="1"/>
            <a:r>
              <a:rPr lang="en-US" sz="1400" dirty="0" smtClean="0"/>
              <a:t>Support for 2 km, 10 km and 40 km on SMF</a:t>
            </a:r>
          </a:p>
          <a:p>
            <a:pPr lvl="1"/>
            <a:r>
              <a:rPr lang="en-US" sz="1400" dirty="0" smtClean="0"/>
              <a:t>Considerably more economical</a:t>
            </a:r>
          </a:p>
          <a:p>
            <a:pPr lvl="1"/>
            <a:r>
              <a:rPr lang="en-US" sz="1400" dirty="0" smtClean="0"/>
              <a:t>Eliminates expensive components</a:t>
            </a:r>
          </a:p>
          <a:p>
            <a:pPr lvl="1"/>
            <a:r>
              <a:rPr lang="en-US" sz="1400" dirty="0" smtClean="0"/>
              <a:t>Consumes lesser power</a:t>
            </a:r>
          </a:p>
          <a:p>
            <a:r>
              <a:rPr lang="en-US" sz="1600" dirty="0" smtClean="0"/>
              <a:t>Network operator members!</a:t>
            </a: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 bwMode="auto">
          <a:xfrm>
            <a:off x="6756108" y="1348164"/>
            <a:ext cx="952633" cy="276999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lIns="0" tIns="0" rIns="0" bIns="0" rtlCol="0">
            <a:spAutoFit/>
          </a:bodyPr>
          <a:lstStyle/>
          <a:p>
            <a:r>
              <a:rPr lang="en-US" b="1" dirty="0" smtClean="0"/>
              <a:t>Members</a:t>
            </a:r>
          </a:p>
        </p:txBody>
      </p:sp>
      <p:sp>
        <p:nvSpPr>
          <p:cNvPr id="11" name="TextBox 10"/>
          <p:cNvSpPr txBox="1"/>
          <p:nvPr/>
        </p:nvSpPr>
        <p:spPr bwMode="auto">
          <a:xfrm>
            <a:off x="5788190" y="4074607"/>
            <a:ext cx="2905482" cy="276999"/>
          </a:xfrm>
          <a:prstGeom prst="rect">
            <a:avLst/>
          </a:prstGeom>
          <a:solidFill>
            <a:schemeClr val="bg1">
              <a:alpha val="50000"/>
            </a:schemeClr>
          </a:solidFill>
          <a:ln w="19050" algn="ctr">
            <a:noFill/>
            <a:miter lim="800000"/>
            <a:headEnd/>
            <a:tailEnd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dirty="0" smtClean="0">
                <a:hlinkClick r:id="rId3"/>
              </a:rPr>
              <a:t>www.10x10msa.org</a:t>
            </a:r>
            <a:endParaRPr lang="en-US" dirty="0" smtClean="0"/>
          </a:p>
        </p:txBody>
      </p:sp>
      <p:sp>
        <p:nvSpPr>
          <p:cNvPr id="26" name="Rectangle 25"/>
          <p:cNvSpPr/>
          <p:nvPr/>
        </p:nvSpPr>
        <p:spPr bwMode="auto">
          <a:xfrm>
            <a:off x="0" y="919425"/>
            <a:ext cx="160774" cy="158261"/>
          </a:xfrm>
          <a:prstGeom prst="rect">
            <a:avLst/>
          </a:prstGeom>
          <a:solidFill>
            <a:schemeClr val="bg1"/>
          </a:solidFill>
          <a:ln w="19050" algn="ctr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33087" y="1625125"/>
            <a:ext cx="763675" cy="2393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23926" y="1625125"/>
            <a:ext cx="834013" cy="2393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40845" y="1625125"/>
            <a:ext cx="971234" cy="2393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876" cy="1139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193462" y="4979472"/>
            <a:ext cx="256801" cy="116425"/>
          </a:xfrm>
          <a:prstGeom prst="rect">
            <a:avLst/>
          </a:prstGeom>
        </p:spPr>
        <p:txBody>
          <a:bodyPr vert="horz" wrap="square" lIns="0" tIns="0" rIns="0" bIns="0" rtlCol="0" anchor="b" anchorCtr="0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7BCC8D0D-EAEC-449D-9161-023DFF90F2E2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855279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3" name="Table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9313305"/>
              </p:ext>
            </p:extLst>
          </p:nvPr>
        </p:nvGraphicFramePr>
        <p:xfrm>
          <a:off x="239842" y="927810"/>
          <a:ext cx="8536900" cy="3786067"/>
        </p:xfrm>
        <a:graphic>
          <a:graphicData uri="http://schemas.openxmlformats.org/drawingml/2006/table">
            <a:tbl>
              <a:tblPr firstRow="1"/>
              <a:tblGrid>
                <a:gridCol w="1123588"/>
                <a:gridCol w="1235552"/>
                <a:gridCol w="1235552"/>
                <a:gridCol w="1235552"/>
                <a:gridCol w="1235552"/>
                <a:gridCol w="1235552"/>
                <a:gridCol w="1235552"/>
              </a:tblGrid>
              <a:tr h="516310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9pPr>
                    </a:lstStyle>
                    <a:p>
                      <a:pPr algn="ctr"/>
                      <a:r>
                        <a:rPr lang="en-US" sz="1000" b="0" kern="120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Physical Layer   </a:t>
                      </a:r>
                    </a:p>
                    <a:p>
                      <a:pPr algn="ctr"/>
                      <a:r>
                        <a:rPr lang="en-US" sz="1000" b="0" kern="120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Reach</a:t>
                      </a:r>
                      <a:endParaRPr lang="en-US" sz="1000" b="0" kern="1200" dirty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9333" marR="99333" marT="37250" marB="3725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2">
                            <a:shade val="30000"/>
                            <a:satMod val="115000"/>
                          </a:schemeClr>
                        </a:gs>
                        <a:gs pos="50000">
                          <a:schemeClr val="bg2">
                            <a:shade val="67500"/>
                            <a:satMod val="115000"/>
                          </a:schemeClr>
                        </a:gs>
                        <a:gs pos="100000">
                          <a:schemeClr val="bg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100 m OM3/     150 m OM4 MMF</a:t>
                      </a:r>
                    </a:p>
                  </a:txBody>
                  <a:tcPr marL="99333" marR="99333" marT="37250" marB="3725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2">
                            <a:shade val="30000"/>
                            <a:satMod val="115000"/>
                          </a:schemeClr>
                        </a:gs>
                        <a:gs pos="50000">
                          <a:schemeClr val="bg2">
                            <a:shade val="67500"/>
                            <a:satMod val="115000"/>
                          </a:schemeClr>
                        </a:gs>
                        <a:gs pos="100000">
                          <a:schemeClr val="bg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kern="120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2 km</a:t>
                      </a:r>
                      <a:endParaRPr lang="en-US" sz="1000" b="0" kern="1200" baseline="30000" dirty="0" smtClean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US" sz="1000" b="0" kern="120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SMF</a:t>
                      </a:r>
                    </a:p>
                  </a:txBody>
                  <a:tcPr marL="99333" marR="99333" marT="37250" marB="3725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2">
                            <a:shade val="30000"/>
                            <a:satMod val="115000"/>
                          </a:schemeClr>
                        </a:gs>
                        <a:gs pos="50000">
                          <a:schemeClr val="bg2">
                            <a:shade val="67500"/>
                            <a:satMod val="115000"/>
                          </a:schemeClr>
                        </a:gs>
                        <a:gs pos="100000">
                          <a:schemeClr val="bg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 gridSpan="2"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9pPr>
                    </a:lstStyle>
                    <a:p>
                      <a:pPr algn="ctr"/>
                      <a:r>
                        <a:rPr lang="en-US" sz="1000" b="0" kern="120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10 km</a:t>
                      </a:r>
                      <a:r>
                        <a:rPr lang="en-US" sz="1000" b="0" kern="1200" baseline="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/>
                      <a:r>
                        <a:rPr lang="en-US" sz="1000" b="0" kern="120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SMF</a:t>
                      </a:r>
                      <a:endParaRPr lang="en-US" sz="1000" b="0" kern="1200" dirty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9333" marR="99333" marT="37250" marB="3725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2">
                            <a:shade val="30000"/>
                            <a:satMod val="115000"/>
                          </a:schemeClr>
                        </a:gs>
                        <a:gs pos="50000">
                          <a:schemeClr val="bg2">
                            <a:shade val="67500"/>
                            <a:satMod val="115000"/>
                          </a:schemeClr>
                        </a:gs>
                        <a:gs pos="100000">
                          <a:schemeClr val="bg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0" kern="1200" dirty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9333" marR="99333" marT="49667" marB="49667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000" b="0" kern="120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40 km </a:t>
                      </a:r>
                    </a:p>
                    <a:p>
                      <a:pPr algn="ctr"/>
                      <a:r>
                        <a:rPr lang="en-US" sz="1000" b="0" kern="120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SMF</a:t>
                      </a:r>
                      <a:endParaRPr lang="en-US" sz="1000" b="0" kern="1200" dirty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9333" marR="99333" marT="37250" marB="3725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2">
                            <a:shade val="30000"/>
                            <a:satMod val="115000"/>
                          </a:schemeClr>
                        </a:gs>
                        <a:gs pos="50000">
                          <a:schemeClr val="bg2">
                            <a:shade val="67500"/>
                            <a:satMod val="115000"/>
                          </a:schemeClr>
                        </a:gs>
                        <a:gs pos="100000">
                          <a:schemeClr val="bg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0" kern="1200" dirty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9333" marR="99333" marT="49667" marB="49667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</a:tr>
              <a:tr h="8630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CFP Module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100GBASE-SR10</a:t>
                      </a:r>
                    </a:p>
                  </a:txBody>
                  <a:tcPr marT="34290" marB="34290" anchor="b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solidFill>
                            <a:schemeClr val="tx1"/>
                          </a:solidFill>
                        </a:rPr>
                        <a:t>10x10-2km</a:t>
                      </a:r>
                    </a:p>
                  </a:txBody>
                  <a:tcPr marT="34290" marB="34290" anchor="b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10x10-10km</a:t>
                      </a:r>
                    </a:p>
                  </a:txBody>
                  <a:tcPr marT="34290" marB="34290" anchor="b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100GBASE-LR4</a:t>
                      </a:r>
                    </a:p>
                  </a:txBody>
                  <a:tcPr marT="34290" marB="34290" anchor="b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10x10-40km</a:t>
                      </a:r>
                    </a:p>
                  </a:txBody>
                  <a:tcPr marT="34290" marB="34290" anchor="b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100GBASE-ER4</a:t>
                      </a:r>
                    </a:p>
                  </a:txBody>
                  <a:tcPr marT="34290" marB="34290" anchor="b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651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Media Type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Parallel MMF (MPO24)</a:t>
                      </a:r>
                    </a:p>
                  </a:txBody>
                  <a:tcPr marT="34290" marB="34290" anchor="b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Duplex SMF (LC)</a:t>
                      </a:r>
                    </a:p>
                  </a:txBody>
                  <a:tcPr marT="34290" marB="34290" anchor="b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Duplex SMF (LC)</a:t>
                      </a:r>
                    </a:p>
                  </a:txBody>
                  <a:tcPr marT="34290" marB="34290" anchor="b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Duplex SMF (SC)</a:t>
                      </a:r>
                    </a:p>
                  </a:txBody>
                  <a:tcPr marT="34290" marB="34290" anchor="b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Duplex SMF (LC)</a:t>
                      </a:r>
                    </a:p>
                  </a:txBody>
                  <a:tcPr marT="34290" marB="34290" anchor="b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Duplex SMF (LC)</a:t>
                      </a:r>
                    </a:p>
                  </a:txBody>
                  <a:tcPr marT="34290" marB="34290" anchor="b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55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Standard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June 2010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IEEE 802.3ba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March 2011             10x10 MSA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August 2011            10x10 MSA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June 2010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IEEE 802.3ba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August 2011           10x10 MSA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June 2010                            IEEE 802.3ba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667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Electrical Signaling (</a:t>
                      </a:r>
                      <a:r>
                        <a:rPr kumimoji="0" 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Gbps</a:t>
                      </a: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)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 x 10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 x 10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 x 10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 x 10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 x 10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 x 10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667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Optical Signaling (</a:t>
                      </a:r>
                      <a:r>
                        <a:rPr kumimoji="0" 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Gbps</a:t>
                      </a: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)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 x 10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 x 10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 x 10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4 x 25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 x 10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4 x 25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197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Power (W)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12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19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19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24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TBD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30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197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Availability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January 2013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June 2011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June 2011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June 2011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TBD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January 2013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197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Relative List Price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£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£££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££££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£££££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TBD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£££££££££££££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100 </a:t>
            </a:r>
            <a:r>
              <a:rPr lang="en-US" dirty="0" err="1" smtClean="0"/>
              <a:t>GbE</a:t>
            </a:r>
            <a:r>
              <a:rPr lang="en-US" dirty="0" smtClean="0"/>
              <a:t> Optics Overview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  <p:sp>
        <p:nvSpPr>
          <p:cNvPr id="22" name="Rectangle 21"/>
          <p:cNvSpPr/>
          <p:nvPr/>
        </p:nvSpPr>
        <p:spPr bwMode="auto">
          <a:xfrm>
            <a:off x="4546472" y="4546166"/>
            <a:ext cx="97276" cy="116732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 algn="ctr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endParaRPr lang="en-US" dirty="0"/>
          </a:p>
        </p:txBody>
      </p:sp>
      <p:pic>
        <p:nvPicPr>
          <p:cNvPr id="23" name="Picture 2" descr="http://t3.gstatic.com/images?q=tbn:ANd9GcSICZ57gVijUd0zY1WfAtJdoOaW132pmdhSQe1WobyPd-5FfJb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02854" y="2428406"/>
            <a:ext cx="644703" cy="357992"/>
          </a:xfrm>
          <a:prstGeom prst="rect">
            <a:avLst/>
          </a:prstGeom>
          <a:noFill/>
        </p:spPr>
      </p:pic>
      <p:pic>
        <p:nvPicPr>
          <p:cNvPr id="24" name="Picture 4" descr="http://www.ace-plus.com/product/cisco/cab_smf_sc_sc_small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13524" y="2285999"/>
            <a:ext cx="663916" cy="514495"/>
          </a:xfrm>
          <a:prstGeom prst="rect">
            <a:avLst/>
          </a:prstGeom>
          <a:noFill/>
        </p:spPr>
      </p:pic>
      <p:pic>
        <p:nvPicPr>
          <p:cNvPr id="25" name="Picture 7" descr="CFP Module alone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35432" y="1472580"/>
            <a:ext cx="1059481" cy="703672"/>
          </a:xfrm>
          <a:prstGeom prst="rect">
            <a:avLst/>
          </a:prstGeom>
          <a:noFill/>
        </p:spPr>
      </p:pic>
      <p:pic>
        <p:nvPicPr>
          <p:cNvPr id="26" name="Picture 25" descr="Picture-476bw-2a.tif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275810">
            <a:off x="2817029" y="1524089"/>
            <a:ext cx="940462" cy="570547"/>
          </a:xfrm>
          <a:prstGeom prst="rect">
            <a:avLst/>
          </a:prstGeom>
        </p:spPr>
      </p:pic>
      <p:pic>
        <p:nvPicPr>
          <p:cNvPr id="27" name="Picture 26" descr="Picture-476bw-2a.tif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275810">
            <a:off x="4046398" y="1524089"/>
            <a:ext cx="940462" cy="570547"/>
          </a:xfrm>
          <a:prstGeom prst="rect">
            <a:avLst/>
          </a:prstGeom>
        </p:spPr>
      </p:pic>
      <p:pic>
        <p:nvPicPr>
          <p:cNvPr id="28" name="Picture 27" descr="cab_smf_lc_lc_3m_small.tif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149715" y="2389123"/>
            <a:ext cx="701215" cy="436394"/>
          </a:xfrm>
          <a:prstGeom prst="rect">
            <a:avLst/>
          </a:prstGeom>
        </p:spPr>
      </p:pic>
      <p:pic>
        <p:nvPicPr>
          <p:cNvPr id="29" name="Picture 28" descr="cab_smf_lc_lc_3m_small.tif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908912" y="2389123"/>
            <a:ext cx="701215" cy="436394"/>
          </a:xfrm>
          <a:prstGeom prst="rect">
            <a:avLst/>
          </a:prstGeom>
        </p:spPr>
      </p:pic>
      <p:grpSp>
        <p:nvGrpSpPr>
          <p:cNvPr id="30" name="Group 26"/>
          <p:cNvGrpSpPr/>
          <p:nvPr/>
        </p:nvGrpSpPr>
        <p:grpSpPr>
          <a:xfrm flipH="1">
            <a:off x="1566470" y="1469036"/>
            <a:ext cx="976114" cy="660213"/>
            <a:chOff x="2747163" y="3342786"/>
            <a:chExt cx="1054875" cy="618226"/>
          </a:xfrm>
        </p:grpSpPr>
        <p:pic>
          <p:nvPicPr>
            <p:cNvPr id="31" name="Picture 30" descr="CFP_Parallel2.tif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47163" y="3342786"/>
              <a:ext cx="1054875" cy="618226"/>
            </a:xfrm>
            <a:prstGeom prst="rect">
              <a:avLst/>
            </a:prstGeom>
          </p:spPr>
        </p:pic>
        <p:sp>
          <p:nvSpPr>
            <p:cNvPr id="32" name="Oval 31"/>
            <p:cNvSpPr/>
            <p:nvPr/>
          </p:nvSpPr>
          <p:spPr bwMode="auto">
            <a:xfrm rot="21025329">
              <a:off x="3199036" y="3747396"/>
              <a:ext cx="161727" cy="6752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9050" algn="ctr">
              <a:noFill/>
              <a:miter lim="800000"/>
              <a:headEnd/>
              <a:tailEnd/>
            </a:ln>
          </p:spPr>
          <p:txBody>
            <a:bodyPr wrap="none"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Rectangle 32"/>
            <p:cNvSpPr/>
            <p:nvPr/>
          </p:nvSpPr>
          <p:spPr bwMode="auto">
            <a:xfrm rot="21075230">
              <a:off x="3471062" y="3708806"/>
              <a:ext cx="153620" cy="54864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9050" algn="ctr">
              <a:noFill/>
              <a:miter lim="800000"/>
              <a:headEnd/>
              <a:tailEnd/>
            </a:ln>
          </p:spPr>
          <p:txBody>
            <a:bodyPr wrap="none"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34" name="Picture 33" descr="Picture-476bw-2a.tif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275810">
            <a:off x="6490521" y="1524089"/>
            <a:ext cx="940462" cy="570547"/>
          </a:xfrm>
          <a:prstGeom prst="rect">
            <a:avLst/>
          </a:prstGeom>
        </p:spPr>
      </p:pic>
      <p:pic>
        <p:nvPicPr>
          <p:cNvPr id="36" name="Picture 35" descr="cab_smf_lc_lc_3m_small.tif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632643" y="2389123"/>
            <a:ext cx="701215" cy="436394"/>
          </a:xfrm>
          <a:prstGeom prst="rect">
            <a:avLst/>
          </a:prstGeom>
        </p:spPr>
      </p:pic>
      <p:sp>
        <p:nvSpPr>
          <p:cNvPr id="38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193462" y="4979472"/>
            <a:ext cx="256801" cy="116425"/>
          </a:xfrm>
          <a:prstGeom prst="rect">
            <a:avLst/>
          </a:prstGeom>
        </p:spPr>
        <p:txBody>
          <a:bodyPr vert="horz" wrap="square" lIns="0" tIns="0" rIns="0" bIns="0" rtlCol="0" anchor="b" anchorCtr="0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7BCC8D0D-EAEC-449D-9161-023DFF90F2E2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40" name="Rectangle 39"/>
          <p:cNvSpPr/>
          <p:nvPr/>
        </p:nvSpPr>
        <p:spPr bwMode="auto">
          <a:xfrm>
            <a:off x="8515852" y="4548663"/>
            <a:ext cx="97276" cy="116732"/>
          </a:xfrm>
          <a:prstGeom prst="rect">
            <a:avLst/>
          </a:prstGeom>
          <a:solidFill>
            <a:schemeClr val="bg1"/>
          </a:solidFill>
          <a:ln w="19050" algn="ctr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endParaRPr lang="en-US" dirty="0"/>
          </a:p>
        </p:txBody>
      </p:sp>
      <p:pic>
        <p:nvPicPr>
          <p:cNvPr id="39" name="Picture 38" descr="cab_smf_lc_lc_3m_small.tif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837755" y="2387842"/>
            <a:ext cx="701215" cy="436394"/>
          </a:xfrm>
          <a:prstGeom prst="rect">
            <a:avLst/>
          </a:prstGeom>
        </p:spPr>
      </p:pic>
      <p:pic>
        <p:nvPicPr>
          <p:cNvPr id="41" name="Picture 40" descr="cfp.jpg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9403" y="1479174"/>
            <a:ext cx="960504" cy="672353"/>
          </a:xfrm>
          <a:prstGeom prst="rect">
            <a:avLst/>
          </a:prstGeom>
        </p:spPr>
      </p:pic>
      <p:sp>
        <p:nvSpPr>
          <p:cNvPr id="35" name="Rectangle 34"/>
          <p:cNvSpPr/>
          <p:nvPr/>
        </p:nvSpPr>
        <p:spPr bwMode="auto">
          <a:xfrm>
            <a:off x="5807001" y="4548663"/>
            <a:ext cx="97276" cy="116732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 algn="ctr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endParaRPr lang="en-US" dirty="0"/>
          </a:p>
        </p:txBody>
      </p:sp>
      <p:sp>
        <p:nvSpPr>
          <p:cNvPr id="37" name="Rectangle 36"/>
          <p:cNvSpPr/>
          <p:nvPr/>
        </p:nvSpPr>
        <p:spPr bwMode="auto">
          <a:xfrm>
            <a:off x="3293973" y="4548663"/>
            <a:ext cx="97276" cy="116732"/>
          </a:xfrm>
          <a:prstGeom prst="rect">
            <a:avLst/>
          </a:prstGeom>
          <a:solidFill>
            <a:schemeClr val="bg1"/>
          </a:solidFill>
          <a:ln w="19050" algn="ctr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0723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Current State of the Industry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788" y="1336675"/>
            <a:ext cx="5544415" cy="3385542"/>
          </a:xfrm>
        </p:spPr>
        <p:txBody>
          <a:bodyPr/>
          <a:lstStyle/>
          <a:p>
            <a:r>
              <a:rPr lang="en-US" sz="1800" dirty="0" smtClean="0"/>
              <a:t>Fundamental 1st generation technology constraints limit higher 100 </a:t>
            </a:r>
            <a:r>
              <a:rPr lang="en-US" sz="1800" dirty="0" err="1" smtClean="0"/>
              <a:t>GbE</a:t>
            </a:r>
            <a:r>
              <a:rPr lang="en-US" sz="1800" dirty="0" smtClean="0"/>
              <a:t> density and lower cost</a:t>
            </a:r>
          </a:p>
          <a:p>
            <a:r>
              <a:rPr lang="en-US" sz="1800" dirty="0" smtClean="0"/>
              <a:t>Electrical signaling to the CFP</a:t>
            </a:r>
          </a:p>
          <a:p>
            <a:pPr lvl="1"/>
            <a:r>
              <a:rPr lang="en-US" sz="1600" dirty="0" smtClean="0"/>
              <a:t>100 </a:t>
            </a:r>
            <a:r>
              <a:rPr lang="en-US" sz="1600" dirty="0" err="1" smtClean="0"/>
              <a:t>Gbps</a:t>
            </a:r>
            <a:r>
              <a:rPr lang="en-US" sz="1600" dirty="0" smtClean="0"/>
              <a:t> Attachment Unit Interface (CAUI) uses 10 x 10 </a:t>
            </a:r>
            <a:r>
              <a:rPr lang="en-US" sz="1600" dirty="0" err="1" smtClean="0"/>
              <a:t>Gbps</a:t>
            </a:r>
            <a:r>
              <a:rPr lang="en-US" sz="1600" dirty="0" smtClean="0"/>
              <a:t> lanes</a:t>
            </a:r>
          </a:p>
          <a:p>
            <a:r>
              <a:rPr lang="en-US" sz="1800" dirty="0" smtClean="0"/>
              <a:t>Optical signaling on the media</a:t>
            </a:r>
          </a:p>
          <a:p>
            <a:pPr lvl="1"/>
            <a:r>
              <a:rPr lang="en-US" sz="1600" dirty="0" smtClean="0"/>
              <a:t>10x10 MSA: 10 x 10 </a:t>
            </a:r>
            <a:r>
              <a:rPr lang="en-US" sz="1600" dirty="0" err="1" smtClean="0"/>
              <a:t>Gbps</a:t>
            </a:r>
            <a:r>
              <a:rPr lang="en-US" sz="1600" dirty="0" smtClean="0"/>
              <a:t> wavelengths</a:t>
            </a:r>
          </a:p>
          <a:p>
            <a:pPr lvl="1"/>
            <a:r>
              <a:rPr lang="en-US" sz="1600" dirty="0" smtClean="0"/>
              <a:t>100GBASE-LR4 and 100GBASE-ER4: 4 x 25 </a:t>
            </a:r>
            <a:r>
              <a:rPr lang="en-US" sz="1600" dirty="0" err="1" smtClean="0"/>
              <a:t>Gbps</a:t>
            </a:r>
            <a:r>
              <a:rPr lang="en-US" sz="1600" dirty="0" smtClean="0"/>
              <a:t> wavelengths</a:t>
            </a:r>
          </a:p>
          <a:p>
            <a:r>
              <a:rPr lang="en-US" sz="1800" dirty="0" smtClean="0"/>
              <a:t>CFP module size and power consumption</a:t>
            </a:r>
          </a:p>
        </p:txBody>
      </p:sp>
      <p:sp>
        <p:nvSpPr>
          <p:cNvPr id="93" name="Text Placeholder 92"/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7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  <p:sp>
        <p:nvSpPr>
          <p:cNvPr id="38" name="Right Arrow 37"/>
          <p:cNvSpPr/>
          <p:nvPr/>
        </p:nvSpPr>
        <p:spPr bwMode="auto">
          <a:xfrm rot="5400000">
            <a:off x="4749696" y="1372111"/>
            <a:ext cx="5149604" cy="2393173"/>
          </a:xfrm>
          <a:prstGeom prst="rightArrow">
            <a:avLst>
              <a:gd name="adj1" fmla="val 50000"/>
              <a:gd name="adj2" fmla="val 33740"/>
            </a:avLst>
          </a:prstGeom>
          <a:solidFill>
            <a:schemeClr val="accent3"/>
          </a:solidFill>
          <a:ln w="19050" algn="ctr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endParaRPr lang="en-US" dirty="0"/>
          </a:p>
        </p:txBody>
      </p:sp>
      <p:pic>
        <p:nvPicPr>
          <p:cNvPr id="42" name="Picture 41" descr="finisar-cfp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0157" y="1385083"/>
            <a:ext cx="2675110" cy="1900027"/>
          </a:xfrm>
          <a:prstGeom prst="rect">
            <a:avLst/>
          </a:prstGeom>
        </p:spPr>
      </p:pic>
      <p:sp>
        <p:nvSpPr>
          <p:cNvPr id="47" name="Rectangle 46"/>
          <p:cNvSpPr/>
          <p:nvPr/>
        </p:nvSpPr>
        <p:spPr>
          <a:xfrm>
            <a:off x="5660361" y="1816536"/>
            <a:ext cx="94448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smtClean="0"/>
              <a:t>145 mm Long</a:t>
            </a:r>
            <a:endParaRPr lang="en-US" sz="1000" dirty="0"/>
          </a:p>
        </p:txBody>
      </p:sp>
      <p:sp>
        <p:nvSpPr>
          <p:cNvPr id="53" name="Rectangle 52"/>
          <p:cNvSpPr/>
          <p:nvPr/>
        </p:nvSpPr>
        <p:spPr>
          <a:xfrm>
            <a:off x="7951571" y="1421315"/>
            <a:ext cx="87716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smtClean="0"/>
              <a:t>82 mm Wide</a:t>
            </a:r>
            <a:endParaRPr lang="en-US" sz="1000" dirty="0"/>
          </a:p>
        </p:txBody>
      </p:sp>
      <p:sp>
        <p:nvSpPr>
          <p:cNvPr id="64" name="Freeform 63"/>
          <p:cNvSpPr/>
          <p:nvPr/>
        </p:nvSpPr>
        <p:spPr bwMode="auto">
          <a:xfrm>
            <a:off x="6100355" y="1444451"/>
            <a:ext cx="2217906" cy="1359927"/>
          </a:xfrm>
          <a:custGeom>
            <a:avLst/>
            <a:gdLst>
              <a:gd name="connsiteX0" fmla="*/ 1235413 w 2217906"/>
              <a:gd name="connsiteY0" fmla="*/ 19455 h 1359927"/>
              <a:gd name="connsiteX1" fmla="*/ 1138136 w 2217906"/>
              <a:gd name="connsiteY1" fmla="*/ 116732 h 1359927"/>
              <a:gd name="connsiteX2" fmla="*/ 1089498 w 2217906"/>
              <a:gd name="connsiteY2" fmla="*/ 145915 h 1359927"/>
              <a:gd name="connsiteX3" fmla="*/ 1060315 w 2217906"/>
              <a:gd name="connsiteY3" fmla="*/ 175098 h 1359927"/>
              <a:gd name="connsiteX4" fmla="*/ 924128 w 2217906"/>
              <a:gd name="connsiteY4" fmla="*/ 272375 h 1359927"/>
              <a:gd name="connsiteX5" fmla="*/ 875489 w 2217906"/>
              <a:gd name="connsiteY5" fmla="*/ 321013 h 1359927"/>
              <a:gd name="connsiteX6" fmla="*/ 807396 w 2217906"/>
              <a:gd name="connsiteY6" fmla="*/ 359924 h 1359927"/>
              <a:gd name="connsiteX7" fmla="*/ 729574 w 2217906"/>
              <a:gd name="connsiteY7" fmla="*/ 418289 h 1359927"/>
              <a:gd name="connsiteX8" fmla="*/ 671208 w 2217906"/>
              <a:gd name="connsiteY8" fmla="*/ 447472 h 1359927"/>
              <a:gd name="connsiteX9" fmla="*/ 642025 w 2217906"/>
              <a:gd name="connsiteY9" fmla="*/ 457200 h 1359927"/>
              <a:gd name="connsiteX10" fmla="*/ 554477 w 2217906"/>
              <a:gd name="connsiteY10" fmla="*/ 505838 h 1359927"/>
              <a:gd name="connsiteX11" fmla="*/ 505838 w 2217906"/>
              <a:gd name="connsiteY11" fmla="*/ 544749 h 1359927"/>
              <a:gd name="connsiteX12" fmla="*/ 476655 w 2217906"/>
              <a:gd name="connsiteY12" fmla="*/ 554477 h 1359927"/>
              <a:gd name="connsiteX13" fmla="*/ 418289 w 2217906"/>
              <a:gd name="connsiteY13" fmla="*/ 603115 h 1359927"/>
              <a:gd name="connsiteX14" fmla="*/ 389106 w 2217906"/>
              <a:gd name="connsiteY14" fmla="*/ 622570 h 1359927"/>
              <a:gd name="connsiteX15" fmla="*/ 369651 w 2217906"/>
              <a:gd name="connsiteY15" fmla="*/ 642026 h 1359927"/>
              <a:gd name="connsiteX16" fmla="*/ 330740 w 2217906"/>
              <a:gd name="connsiteY16" fmla="*/ 671209 h 1359927"/>
              <a:gd name="connsiteX17" fmla="*/ 301557 w 2217906"/>
              <a:gd name="connsiteY17" fmla="*/ 700392 h 1359927"/>
              <a:gd name="connsiteX18" fmla="*/ 272374 w 2217906"/>
              <a:gd name="connsiteY18" fmla="*/ 719847 h 1359927"/>
              <a:gd name="connsiteX19" fmla="*/ 243191 w 2217906"/>
              <a:gd name="connsiteY19" fmla="*/ 749030 h 1359927"/>
              <a:gd name="connsiteX20" fmla="*/ 214008 w 2217906"/>
              <a:gd name="connsiteY20" fmla="*/ 768485 h 1359927"/>
              <a:gd name="connsiteX21" fmla="*/ 194553 w 2217906"/>
              <a:gd name="connsiteY21" fmla="*/ 787941 h 1359927"/>
              <a:gd name="connsiteX22" fmla="*/ 136187 w 2217906"/>
              <a:gd name="connsiteY22" fmla="*/ 826851 h 1359927"/>
              <a:gd name="connsiteX23" fmla="*/ 116732 w 2217906"/>
              <a:gd name="connsiteY23" fmla="*/ 846307 h 1359927"/>
              <a:gd name="connsiteX24" fmla="*/ 58366 w 2217906"/>
              <a:gd name="connsiteY24" fmla="*/ 885217 h 1359927"/>
              <a:gd name="connsiteX25" fmla="*/ 29183 w 2217906"/>
              <a:gd name="connsiteY25" fmla="*/ 904672 h 1359927"/>
              <a:gd name="connsiteX26" fmla="*/ 0 w 2217906"/>
              <a:gd name="connsiteY26" fmla="*/ 914400 h 1359927"/>
              <a:gd name="connsiteX27" fmla="*/ 19455 w 2217906"/>
              <a:gd name="connsiteY27" fmla="*/ 943583 h 1359927"/>
              <a:gd name="connsiteX28" fmla="*/ 77821 w 2217906"/>
              <a:gd name="connsiteY28" fmla="*/ 963038 h 1359927"/>
              <a:gd name="connsiteX29" fmla="*/ 116732 w 2217906"/>
              <a:gd name="connsiteY29" fmla="*/ 972766 h 1359927"/>
              <a:gd name="connsiteX30" fmla="*/ 145915 w 2217906"/>
              <a:gd name="connsiteY30" fmla="*/ 982494 h 1359927"/>
              <a:gd name="connsiteX31" fmla="*/ 194553 w 2217906"/>
              <a:gd name="connsiteY31" fmla="*/ 992221 h 1359927"/>
              <a:gd name="connsiteX32" fmla="*/ 252919 w 2217906"/>
              <a:gd name="connsiteY32" fmla="*/ 1011677 h 1359927"/>
              <a:gd name="connsiteX33" fmla="*/ 282102 w 2217906"/>
              <a:gd name="connsiteY33" fmla="*/ 1021404 h 1359927"/>
              <a:gd name="connsiteX34" fmla="*/ 301557 w 2217906"/>
              <a:gd name="connsiteY34" fmla="*/ 1040860 h 1359927"/>
              <a:gd name="connsiteX35" fmla="*/ 369651 w 2217906"/>
              <a:gd name="connsiteY35" fmla="*/ 1060315 h 1359927"/>
              <a:gd name="connsiteX36" fmla="*/ 398834 w 2217906"/>
              <a:gd name="connsiteY36" fmla="*/ 1079770 h 1359927"/>
              <a:gd name="connsiteX37" fmla="*/ 486383 w 2217906"/>
              <a:gd name="connsiteY37" fmla="*/ 1108953 h 1359927"/>
              <a:gd name="connsiteX38" fmla="*/ 603115 w 2217906"/>
              <a:gd name="connsiteY38" fmla="*/ 1147864 h 1359927"/>
              <a:gd name="connsiteX39" fmla="*/ 642025 w 2217906"/>
              <a:gd name="connsiteY39" fmla="*/ 1157592 h 1359927"/>
              <a:gd name="connsiteX40" fmla="*/ 729574 w 2217906"/>
              <a:gd name="connsiteY40" fmla="*/ 1186775 h 1359927"/>
              <a:gd name="connsiteX41" fmla="*/ 758757 w 2217906"/>
              <a:gd name="connsiteY41" fmla="*/ 1196502 h 1359927"/>
              <a:gd name="connsiteX42" fmla="*/ 836579 w 2217906"/>
              <a:gd name="connsiteY42" fmla="*/ 1235413 h 1359927"/>
              <a:gd name="connsiteX43" fmla="*/ 865762 w 2217906"/>
              <a:gd name="connsiteY43" fmla="*/ 1245141 h 1359927"/>
              <a:gd name="connsiteX44" fmla="*/ 894945 w 2217906"/>
              <a:gd name="connsiteY44" fmla="*/ 1254868 h 1359927"/>
              <a:gd name="connsiteX45" fmla="*/ 963038 w 2217906"/>
              <a:gd name="connsiteY45" fmla="*/ 1284051 h 1359927"/>
              <a:gd name="connsiteX46" fmla="*/ 1021404 w 2217906"/>
              <a:gd name="connsiteY46" fmla="*/ 1303507 h 1359927"/>
              <a:gd name="connsiteX47" fmla="*/ 1079770 w 2217906"/>
              <a:gd name="connsiteY47" fmla="*/ 1322962 h 1359927"/>
              <a:gd name="connsiteX48" fmla="*/ 1138136 w 2217906"/>
              <a:gd name="connsiteY48" fmla="*/ 1342417 h 1359927"/>
              <a:gd name="connsiteX49" fmla="*/ 1167319 w 2217906"/>
              <a:gd name="connsiteY49" fmla="*/ 1352145 h 1359927"/>
              <a:gd name="connsiteX50" fmla="*/ 1206230 w 2217906"/>
              <a:gd name="connsiteY50" fmla="*/ 1313234 h 1359927"/>
              <a:gd name="connsiteX51" fmla="*/ 1293779 w 2217906"/>
              <a:gd name="connsiteY51" fmla="*/ 1235413 h 1359927"/>
              <a:gd name="connsiteX52" fmla="*/ 1371600 w 2217906"/>
              <a:gd name="connsiteY52" fmla="*/ 1167319 h 1359927"/>
              <a:gd name="connsiteX53" fmla="*/ 1400783 w 2217906"/>
              <a:gd name="connsiteY53" fmla="*/ 1138136 h 1359927"/>
              <a:gd name="connsiteX54" fmla="*/ 1459149 w 2217906"/>
              <a:gd name="connsiteY54" fmla="*/ 1089498 h 1359927"/>
              <a:gd name="connsiteX55" fmla="*/ 1478604 w 2217906"/>
              <a:gd name="connsiteY55" fmla="*/ 1060315 h 1359927"/>
              <a:gd name="connsiteX56" fmla="*/ 1507787 w 2217906"/>
              <a:gd name="connsiteY56" fmla="*/ 1001949 h 1359927"/>
              <a:gd name="connsiteX57" fmla="*/ 1536970 w 2217906"/>
              <a:gd name="connsiteY57" fmla="*/ 982494 h 1359927"/>
              <a:gd name="connsiteX58" fmla="*/ 1556425 w 2217906"/>
              <a:gd name="connsiteY58" fmla="*/ 963038 h 1359927"/>
              <a:gd name="connsiteX59" fmla="*/ 1585608 w 2217906"/>
              <a:gd name="connsiteY59" fmla="*/ 943583 h 1359927"/>
              <a:gd name="connsiteX60" fmla="*/ 1605064 w 2217906"/>
              <a:gd name="connsiteY60" fmla="*/ 924128 h 1359927"/>
              <a:gd name="connsiteX61" fmla="*/ 1643974 w 2217906"/>
              <a:gd name="connsiteY61" fmla="*/ 894945 h 1359927"/>
              <a:gd name="connsiteX62" fmla="*/ 1673157 w 2217906"/>
              <a:gd name="connsiteY62" fmla="*/ 875489 h 1359927"/>
              <a:gd name="connsiteX63" fmla="*/ 1750979 w 2217906"/>
              <a:gd name="connsiteY63" fmla="*/ 797668 h 1359927"/>
              <a:gd name="connsiteX64" fmla="*/ 1770434 w 2217906"/>
              <a:gd name="connsiteY64" fmla="*/ 768485 h 1359927"/>
              <a:gd name="connsiteX65" fmla="*/ 1799617 w 2217906"/>
              <a:gd name="connsiteY65" fmla="*/ 739302 h 1359927"/>
              <a:gd name="connsiteX66" fmla="*/ 1819072 w 2217906"/>
              <a:gd name="connsiteY66" fmla="*/ 710119 h 1359927"/>
              <a:gd name="connsiteX67" fmla="*/ 1867711 w 2217906"/>
              <a:gd name="connsiteY67" fmla="*/ 661481 h 1359927"/>
              <a:gd name="connsiteX68" fmla="*/ 1926077 w 2217906"/>
              <a:gd name="connsiteY68" fmla="*/ 612843 h 1359927"/>
              <a:gd name="connsiteX69" fmla="*/ 1945532 w 2217906"/>
              <a:gd name="connsiteY69" fmla="*/ 593387 h 1359927"/>
              <a:gd name="connsiteX70" fmla="*/ 2003898 w 2217906"/>
              <a:gd name="connsiteY70" fmla="*/ 554477 h 1359927"/>
              <a:gd name="connsiteX71" fmla="*/ 2091447 w 2217906"/>
              <a:gd name="connsiteY71" fmla="*/ 496111 h 1359927"/>
              <a:gd name="connsiteX72" fmla="*/ 2140085 w 2217906"/>
              <a:gd name="connsiteY72" fmla="*/ 447472 h 1359927"/>
              <a:gd name="connsiteX73" fmla="*/ 2169268 w 2217906"/>
              <a:gd name="connsiteY73" fmla="*/ 418289 h 1359927"/>
              <a:gd name="connsiteX74" fmla="*/ 2178996 w 2217906"/>
              <a:gd name="connsiteY74" fmla="*/ 389107 h 1359927"/>
              <a:gd name="connsiteX75" fmla="*/ 2198451 w 2217906"/>
              <a:gd name="connsiteY75" fmla="*/ 369651 h 1359927"/>
              <a:gd name="connsiteX76" fmla="*/ 2217906 w 2217906"/>
              <a:gd name="connsiteY76" fmla="*/ 311285 h 1359927"/>
              <a:gd name="connsiteX77" fmla="*/ 2188723 w 2217906"/>
              <a:gd name="connsiteY77" fmla="*/ 291830 h 1359927"/>
              <a:gd name="connsiteX78" fmla="*/ 2130357 w 2217906"/>
              <a:gd name="connsiteY78" fmla="*/ 272375 h 1359927"/>
              <a:gd name="connsiteX79" fmla="*/ 2071991 w 2217906"/>
              <a:gd name="connsiteY79" fmla="*/ 252919 h 1359927"/>
              <a:gd name="connsiteX80" fmla="*/ 2042808 w 2217906"/>
              <a:gd name="connsiteY80" fmla="*/ 233464 h 1359927"/>
              <a:gd name="connsiteX81" fmla="*/ 1984442 w 2217906"/>
              <a:gd name="connsiteY81" fmla="*/ 214009 h 1359927"/>
              <a:gd name="connsiteX82" fmla="*/ 1955259 w 2217906"/>
              <a:gd name="connsiteY82" fmla="*/ 204281 h 1359927"/>
              <a:gd name="connsiteX83" fmla="*/ 1916349 w 2217906"/>
              <a:gd name="connsiteY83" fmla="*/ 194553 h 1359927"/>
              <a:gd name="connsiteX84" fmla="*/ 1887166 w 2217906"/>
              <a:gd name="connsiteY84" fmla="*/ 184826 h 1359927"/>
              <a:gd name="connsiteX85" fmla="*/ 1819072 w 2217906"/>
              <a:gd name="connsiteY85" fmla="*/ 175098 h 1359927"/>
              <a:gd name="connsiteX86" fmla="*/ 1741251 w 2217906"/>
              <a:gd name="connsiteY86" fmla="*/ 155643 h 1359927"/>
              <a:gd name="connsiteX87" fmla="*/ 1712068 w 2217906"/>
              <a:gd name="connsiteY87" fmla="*/ 145915 h 1359927"/>
              <a:gd name="connsiteX88" fmla="*/ 1634247 w 2217906"/>
              <a:gd name="connsiteY88" fmla="*/ 126460 h 1359927"/>
              <a:gd name="connsiteX89" fmla="*/ 1566153 w 2217906"/>
              <a:gd name="connsiteY89" fmla="*/ 107004 h 1359927"/>
              <a:gd name="connsiteX90" fmla="*/ 1507787 w 2217906"/>
              <a:gd name="connsiteY90" fmla="*/ 68094 h 1359927"/>
              <a:gd name="connsiteX91" fmla="*/ 1439694 w 2217906"/>
              <a:gd name="connsiteY91" fmla="*/ 48638 h 1359927"/>
              <a:gd name="connsiteX92" fmla="*/ 1352145 w 2217906"/>
              <a:gd name="connsiteY92" fmla="*/ 9728 h 1359927"/>
              <a:gd name="connsiteX93" fmla="*/ 1322962 w 2217906"/>
              <a:gd name="connsiteY93" fmla="*/ 0 h 1359927"/>
              <a:gd name="connsiteX94" fmla="*/ 1235413 w 2217906"/>
              <a:gd name="connsiteY94" fmla="*/ 19455 h 1359927"/>
              <a:gd name="connsiteX95" fmla="*/ 1235413 w 2217906"/>
              <a:gd name="connsiteY95" fmla="*/ 19455 h 1359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2217906" h="1359927">
                <a:moveTo>
                  <a:pt x="1235413" y="19455"/>
                </a:moveTo>
                <a:lnTo>
                  <a:pt x="1138136" y="116732"/>
                </a:lnTo>
                <a:cubicBezTo>
                  <a:pt x="1124767" y="130101"/>
                  <a:pt x="1104624" y="134571"/>
                  <a:pt x="1089498" y="145915"/>
                </a:cubicBezTo>
                <a:cubicBezTo>
                  <a:pt x="1078492" y="154169"/>
                  <a:pt x="1070962" y="166387"/>
                  <a:pt x="1060315" y="175098"/>
                </a:cubicBezTo>
                <a:cubicBezTo>
                  <a:pt x="1007226" y="218535"/>
                  <a:pt x="978150" y="236360"/>
                  <a:pt x="924128" y="272375"/>
                </a:cubicBezTo>
                <a:cubicBezTo>
                  <a:pt x="905050" y="285093"/>
                  <a:pt x="891702" y="304800"/>
                  <a:pt x="875489" y="321013"/>
                </a:cubicBezTo>
                <a:cubicBezTo>
                  <a:pt x="855592" y="340910"/>
                  <a:pt x="830280" y="344668"/>
                  <a:pt x="807396" y="359924"/>
                </a:cubicBezTo>
                <a:cubicBezTo>
                  <a:pt x="761306" y="390651"/>
                  <a:pt x="821319" y="387706"/>
                  <a:pt x="729574" y="418289"/>
                </a:cubicBezTo>
                <a:cubicBezTo>
                  <a:pt x="656221" y="442741"/>
                  <a:pt x="746638" y="409757"/>
                  <a:pt x="671208" y="447472"/>
                </a:cubicBezTo>
                <a:cubicBezTo>
                  <a:pt x="662037" y="452058"/>
                  <a:pt x="650988" y="452220"/>
                  <a:pt x="642025" y="457200"/>
                </a:cubicBezTo>
                <a:cubicBezTo>
                  <a:pt x="541682" y="512947"/>
                  <a:pt x="620508" y="483829"/>
                  <a:pt x="554477" y="505838"/>
                </a:cubicBezTo>
                <a:cubicBezTo>
                  <a:pt x="536380" y="523935"/>
                  <a:pt x="530382" y="532477"/>
                  <a:pt x="505838" y="544749"/>
                </a:cubicBezTo>
                <a:cubicBezTo>
                  <a:pt x="496667" y="549335"/>
                  <a:pt x="485826" y="549891"/>
                  <a:pt x="476655" y="554477"/>
                </a:cubicBezTo>
                <a:cubicBezTo>
                  <a:pt x="440425" y="572592"/>
                  <a:pt x="450562" y="576221"/>
                  <a:pt x="418289" y="603115"/>
                </a:cubicBezTo>
                <a:cubicBezTo>
                  <a:pt x="409308" y="610599"/>
                  <a:pt x="398235" y="615267"/>
                  <a:pt x="389106" y="622570"/>
                </a:cubicBezTo>
                <a:cubicBezTo>
                  <a:pt x="381944" y="628299"/>
                  <a:pt x="376697" y="636155"/>
                  <a:pt x="369651" y="642026"/>
                </a:cubicBezTo>
                <a:cubicBezTo>
                  <a:pt x="357196" y="652405"/>
                  <a:pt x="343050" y="660658"/>
                  <a:pt x="330740" y="671209"/>
                </a:cubicBezTo>
                <a:cubicBezTo>
                  <a:pt x="320295" y="680162"/>
                  <a:pt x="312125" y="691585"/>
                  <a:pt x="301557" y="700392"/>
                </a:cubicBezTo>
                <a:cubicBezTo>
                  <a:pt x="292576" y="707876"/>
                  <a:pt x="281355" y="712363"/>
                  <a:pt x="272374" y="719847"/>
                </a:cubicBezTo>
                <a:cubicBezTo>
                  <a:pt x="261806" y="728654"/>
                  <a:pt x="253759" y="740223"/>
                  <a:pt x="243191" y="749030"/>
                </a:cubicBezTo>
                <a:cubicBezTo>
                  <a:pt x="234210" y="756514"/>
                  <a:pt x="223137" y="761182"/>
                  <a:pt x="214008" y="768485"/>
                </a:cubicBezTo>
                <a:cubicBezTo>
                  <a:pt x="206846" y="774214"/>
                  <a:pt x="201890" y="782438"/>
                  <a:pt x="194553" y="787941"/>
                </a:cubicBezTo>
                <a:cubicBezTo>
                  <a:pt x="175847" y="801970"/>
                  <a:pt x="155642" y="813881"/>
                  <a:pt x="136187" y="826851"/>
                </a:cubicBezTo>
                <a:cubicBezTo>
                  <a:pt x="128556" y="831938"/>
                  <a:pt x="124069" y="840804"/>
                  <a:pt x="116732" y="846307"/>
                </a:cubicBezTo>
                <a:cubicBezTo>
                  <a:pt x="98026" y="860336"/>
                  <a:pt x="77821" y="872247"/>
                  <a:pt x="58366" y="885217"/>
                </a:cubicBezTo>
                <a:lnTo>
                  <a:pt x="29183" y="904672"/>
                </a:lnTo>
                <a:cubicBezTo>
                  <a:pt x="20651" y="910360"/>
                  <a:pt x="9728" y="911157"/>
                  <a:pt x="0" y="914400"/>
                </a:cubicBezTo>
                <a:cubicBezTo>
                  <a:pt x="6485" y="924128"/>
                  <a:pt x="9541" y="937387"/>
                  <a:pt x="19455" y="943583"/>
                </a:cubicBezTo>
                <a:cubicBezTo>
                  <a:pt x="36845" y="954452"/>
                  <a:pt x="57926" y="958064"/>
                  <a:pt x="77821" y="963038"/>
                </a:cubicBezTo>
                <a:cubicBezTo>
                  <a:pt x="90791" y="966281"/>
                  <a:pt x="103877" y="969093"/>
                  <a:pt x="116732" y="972766"/>
                </a:cubicBezTo>
                <a:cubicBezTo>
                  <a:pt x="126591" y="975583"/>
                  <a:pt x="135967" y="980007"/>
                  <a:pt x="145915" y="982494"/>
                </a:cubicBezTo>
                <a:cubicBezTo>
                  <a:pt x="161955" y="986504"/>
                  <a:pt x="178602" y="987871"/>
                  <a:pt x="194553" y="992221"/>
                </a:cubicBezTo>
                <a:cubicBezTo>
                  <a:pt x="214338" y="997617"/>
                  <a:pt x="233464" y="1005192"/>
                  <a:pt x="252919" y="1011677"/>
                </a:cubicBezTo>
                <a:lnTo>
                  <a:pt x="282102" y="1021404"/>
                </a:lnTo>
                <a:cubicBezTo>
                  <a:pt x="288587" y="1027889"/>
                  <a:pt x="293693" y="1036141"/>
                  <a:pt x="301557" y="1040860"/>
                </a:cubicBezTo>
                <a:cubicBezTo>
                  <a:pt x="311522" y="1046839"/>
                  <a:pt x="362388" y="1058499"/>
                  <a:pt x="369651" y="1060315"/>
                </a:cubicBezTo>
                <a:cubicBezTo>
                  <a:pt x="379379" y="1066800"/>
                  <a:pt x="388151" y="1075022"/>
                  <a:pt x="398834" y="1079770"/>
                </a:cubicBezTo>
                <a:cubicBezTo>
                  <a:pt x="398859" y="1079781"/>
                  <a:pt x="471778" y="1104085"/>
                  <a:pt x="486383" y="1108953"/>
                </a:cubicBezTo>
                <a:lnTo>
                  <a:pt x="603115" y="1147864"/>
                </a:lnTo>
                <a:cubicBezTo>
                  <a:pt x="615798" y="1152092"/>
                  <a:pt x="629220" y="1153750"/>
                  <a:pt x="642025" y="1157592"/>
                </a:cubicBezTo>
                <a:cubicBezTo>
                  <a:pt x="642075" y="1157607"/>
                  <a:pt x="714958" y="1181903"/>
                  <a:pt x="729574" y="1186775"/>
                </a:cubicBezTo>
                <a:lnTo>
                  <a:pt x="758757" y="1196502"/>
                </a:lnTo>
                <a:cubicBezTo>
                  <a:pt x="792714" y="1230459"/>
                  <a:pt x="769511" y="1213057"/>
                  <a:pt x="836579" y="1235413"/>
                </a:cubicBezTo>
                <a:lnTo>
                  <a:pt x="865762" y="1245141"/>
                </a:lnTo>
                <a:lnTo>
                  <a:pt x="894945" y="1254868"/>
                </a:lnTo>
                <a:cubicBezTo>
                  <a:pt x="941246" y="1285736"/>
                  <a:pt x="905931" y="1266919"/>
                  <a:pt x="963038" y="1284051"/>
                </a:cubicBezTo>
                <a:cubicBezTo>
                  <a:pt x="982681" y="1289944"/>
                  <a:pt x="1001949" y="1297022"/>
                  <a:pt x="1021404" y="1303507"/>
                </a:cubicBezTo>
                <a:lnTo>
                  <a:pt x="1079770" y="1322962"/>
                </a:lnTo>
                <a:lnTo>
                  <a:pt x="1138136" y="1342417"/>
                </a:lnTo>
                <a:lnTo>
                  <a:pt x="1167319" y="1352145"/>
                </a:lnTo>
                <a:cubicBezTo>
                  <a:pt x="1229576" y="1331392"/>
                  <a:pt x="1169913" y="1359927"/>
                  <a:pt x="1206230" y="1313234"/>
                </a:cubicBezTo>
                <a:cubicBezTo>
                  <a:pt x="1242110" y="1267103"/>
                  <a:pt x="1254770" y="1261418"/>
                  <a:pt x="1293779" y="1235413"/>
                </a:cubicBezTo>
                <a:cubicBezTo>
                  <a:pt x="1326204" y="1186775"/>
                  <a:pt x="1303506" y="1212715"/>
                  <a:pt x="1371600" y="1167319"/>
                </a:cubicBezTo>
                <a:cubicBezTo>
                  <a:pt x="1383046" y="1159688"/>
                  <a:pt x="1390215" y="1146943"/>
                  <a:pt x="1400783" y="1138136"/>
                </a:cubicBezTo>
                <a:cubicBezTo>
                  <a:pt x="1442521" y="1103355"/>
                  <a:pt x="1420395" y="1136003"/>
                  <a:pt x="1459149" y="1089498"/>
                </a:cubicBezTo>
                <a:cubicBezTo>
                  <a:pt x="1466633" y="1080517"/>
                  <a:pt x="1473376" y="1070772"/>
                  <a:pt x="1478604" y="1060315"/>
                </a:cubicBezTo>
                <a:cubicBezTo>
                  <a:pt x="1494426" y="1028670"/>
                  <a:pt x="1479911" y="1029825"/>
                  <a:pt x="1507787" y="1001949"/>
                </a:cubicBezTo>
                <a:cubicBezTo>
                  <a:pt x="1516054" y="993682"/>
                  <a:pt x="1527841" y="989797"/>
                  <a:pt x="1536970" y="982494"/>
                </a:cubicBezTo>
                <a:cubicBezTo>
                  <a:pt x="1544132" y="976765"/>
                  <a:pt x="1549263" y="968767"/>
                  <a:pt x="1556425" y="963038"/>
                </a:cubicBezTo>
                <a:cubicBezTo>
                  <a:pt x="1565554" y="955735"/>
                  <a:pt x="1576479" y="950886"/>
                  <a:pt x="1585608" y="943583"/>
                </a:cubicBezTo>
                <a:cubicBezTo>
                  <a:pt x="1592770" y="937854"/>
                  <a:pt x="1598018" y="929999"/>
                  <a:pt x="1605064" y="924128"/>
                </a:cubicBezTo>
                <a:cubicBezTo>
                  <a:pt x="1617519" y="913749"/>
                  <a:pt x="1630781" y="904369"/>
                  <a:pt x="1643974" y="894945"/>
                </a:cubicBezTo>
                <a:cubicBezTo>
                  <a:pt x="1653488" y="888149"/>
                  <a:pt x="1664358" y="883188"/>
                  <a:pt x="1673157" y="875489"/>
                </a:cubicBezTo>
                <a:cubicBezTo>
                  <a:pt x="1673167" y="875481"/>
                  <a:pt x="1740597" y="808050"/>
                  <a:pt x="1750979" y="797668"/>
                </a:cubicBezTo>
                <a:cubicBezTo>
                  <a:pt x="1759246" y="789401"/>
                  <a:pt x="1762950" y="777466"/>
                  <a:pt x="1770434" y="768485"/>
                </a:cubicBezTo>
                <a:cubicBezTo>
                  <a:pt x="1779241" y="757917"/>
                  <a:pt x="1790810" y="749870"/>
                  <a:pt x="1799617" y="739302"/>
                </a:cubicBezTo>
                <a:cubicBezTo>
                  <a:pt x="1807101" y="730321"/>
                  <a:pt x="1811373" y="718917"/>
                  <a:pt x="1819072" y="710119"/>
                </a:cubicBezTo>
                <a:cubicBezTo>
                  <a:pt x="1834171" y="692864"/>
                  <a:pt x="1851498" y="677694"/>
                  <a:pt x="1867711" y="661481"/>
                </a:cubicBezTo>
                <a:cubicBezTo>
                  <a:pt x="1937046" y="592147"/>
                  <a:pt x="1858351" y="667025"/>
                  <a:pt x="1926077" y="612843"/>
                </a:cubicBezTo>
                <a:cubicBezTo>
                  <a:pt x="1933239" y="607114"/>
                  <a:pt x="1938195" y="598890"/>
                  <a:pt x="1945532" y="593387"/>
                </a:cubicBezTo>
                <a:cubicBezTo>
                  <a:pt x="1964238" y="579358"/>
                  <a:pt x="1984443" y="567447"/>
                  <a:pt x="2003898" y="554477"/>
                </a:cubicBezTo>
                <a:lnTo>
                  <a:pt x="2091447" y="496111"/>
                </a:lnTo>
                <a:cubicBezTo>
                  <a:pt x="2110525" y="483393"/>
                  <a:pt x="2123872" y="463685"/>
                  <a:pt x="2140085" y="447472"/>
                </a:cubicBezTo>
                <a:lnTo>
                  <a:pt x="2169268" y="418289"/>
                </a:lnTo>
                <a:cubicBezTo>
                  <a:pt x="2172511" y="408562"/>
                  <a:pt x="2173721" y="397899"/>
                  <a:pt x="2178996" y="389107"/>
                </a:cubicBezTo>
                <a:cubicBezTo>
                  <a:pt x="2183715" y="381243"/>
                  <a:pt x="2194350" y="377854"/>
                  <a:pt x="2198451" y="369651"/>
                </a:cubicBezTo>
                <a:cubicBezTo>
                  <a:pt x="2207622" y="351308"/>
                  <a:pt x="2217906" y="311285"/>
                  <a:pt x="2217906" y="311285"/>
                </a:cubicBezTo>
                <a:cubicBezTo>
                  <a:pt x="2208178" y="304800"/>
                  <a:pt x="2199407" y="296578"/>
                  <a:pt x="2188723" y="291830"/>
                </a:cubicBezTo>
                <a:cubicBezTo>
                  <a:pt x="2169983" y="283501"/>
                  <a:pt x="2149812" y="278860"/>
                  <a:pt x="2130357" y="272375"/>
                </a:cubicBezTo>
                <a:lnTo>
                  <a:pt x="2071991" y="252919"/>
                </a:lnTo>
                <a:cubicBezTo>
                  <a:pt x="2060900" y="249222"/>
                  <a:pt x="2053492" y="238212"/>
                  <a:pt x="2042808" y="233464"/>
                </a:cubicBezTo>
                <a:cubicBezTo>
                  <a:pt x="2024068" y="225135"/>
                  <a:pt x="2003897" y="220494"/>
                  <a:pt x="1984442" y="214009"/>
                </a:cubicBezTo>
                <a:cubicBezTo>
                  <a:pt x="1974714" y="210766"/>
                  <a:pt x="1965207" y="206768"/>
                  <a:pt x="1955259" y="204281"/>
                </a:cubicBezTo>
                <a:cubicBezTo>
                  <a:pt x="1942289" y="201038"/>
                  <a:pt x="1929204" y="198226"/>
                  <a:pt x="1916349" y="194553"/>
                </a:cubicBezTo>
                <a:cubicBezTo>
                  <a:pt x="1906490" y="191736"/>
                  <a:pt x="1897221" y="186837"/>
                  <a:pt x="1887166" y="184826"/>
                </a:cubicBezTo>
                <a:cubicBezTo>
                  <a:pt x="1864683" y="180329"/>
                  <a:pt x="1841555" y="179595"/>
                  <a:pt x="1819072" y="175098"/>
                </a:cubicBezTo>
                <a:cubicBezTo>
                  <a:pt x="1792853" y="169854"/>
                  <a:pt x="1767191" y="162128"/>
                  <a:pt x="1741251" y="155643"/>
                </a:cubicBezTo>
                <a:cubicBezTo>
                  <a:pt x="1731303" y="153156"/>
                  <a:pt x="1721961" y="148613"/>
                  <a:pt x="1712068" y="145915"/>
                </a:cubicBezTo>
                <a:cubicBezTo>
                  <a:pt x="1686272" y="138880"/>
                  <a:pt x="1660187" y="132945"/>
                  <a:pt x="1634247" y="126460"/>
                </a:cubicBezTo>
                <a:cubicBezTo>
                  <a:pt x="1625087" y="124170"/>
                  <a:pt x="1577572" y="113348"/>
                  <a:pt x="1566153" y="107004"/>
                </a:cubicBezTo>
                <a:cubicBezTo>
                  <a:pt x="1545713" y="95649"/>
                  <a:pt x="1529969" y="75488"/>
                  <a:pt x="1507787" y="68094"/>
                </a:cubicBezTo>
                <a:cubicBezTo>
                  <a:pt x="1465921" y="54138"/>
                  <a:pt x="1488552" y="60853"/>
                  <a:pt x="1439694" y="48638"/>
                </a:cubicBezTo>
                <a:cubicBezTo>
                  <a:pt x="1393447" y="17807"/>
                  <a:pt x="1421603" y="32881"/>
                  <a:pt x="1352145" y="9728"/>
                </a:cubicBezTo>
                <a:lnTo>
                  <a:pt x="1322962" y="0"/>
                </a:lnTo>
                <a:cubicBezTo>
                  <a:pt x="1320291" y="445"/>
                  <a:pt x="1249095" y="9193"/>
                  <a:pt x="1235413" y="19455"/>
                </a:cubicBezTo>
                <a:lnTo>
                  <a:pt x="1235413" y="19455"/>
                </a:lnTo>
                <a:close/>
              </a:path>
            </a:pathLst>
          </a:custGeom>
          <a:solidFill>
            <a:schemeClr val="accent4"/>
          </a:solidFill>
          <a:ln w="19050" algn="ctr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endParaRPr lang="en-US" dirty="0"/>
          </a:p>
        </p:txBody>
      </p:sp>
      <p:cxnSp>
        <p:nvCxnSpPr>
          <p:cNvPr id="67" name="Straight Arrow Connector 66"/>
          <p:cNvCxnSpPr>
            <a:stCxn id="64" idx="49"/>
            <a:endCxn id="64" idx="75"/>
          </p:cNvCxnSpPr>
          <p:nvPr/>
        </p:nvCxnSpPr>
        <p:spPr>
          <a:xfrm flipV="1">
            <a:off x="7267674" y="1814102"/>
            <a:ext cx="1031131" cy="982494"/>
          </a:xfrm>
          <a:prstGeom prst="straightConnector1">
            <a:avLst/>
          </a:prstGeom>
          <a:ln w="57150" cap="sq">
            <a:solidFill>
              <a:schemeClr val="accent4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>
            <a:off x="6090038" y="2373043"/>
            <a:ext cx="1157803" cy="437829"/>
          </a:xfrm>
          <a:prstGeom prst="straightConnector1">
            <a:avLst/>
          </a:prstGeom>
          <a:ln w="57150" cap="sq">
            <a:solidFill>
              <a:schemeClr val="accent4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/>
          <p:cNvCxnSpPr/>
          <p:nvPr/>
        </p:nvCxnSpPr>
        <p:spPr>
          <a:xfrm>
            <a:off x="7360656" y="1429747"/>
            <a:ext cx="1064616" cy="335949"/>
          </a:xfrm>
          <a:prstGeom prst="straightConnector1">
            <a:avLst/>
          </a:prstGeom>
          <a:ln w="38100">
            <a:solidFill>
              <a:schemeClr val="bg2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 bwMode="auto">
          <a:xfrm>
            <a:off x="6179345" y="4449571"/>
            <a:ext cx="2290307" cy="738664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lIns="0" tIns="0" rIns="0" bIns="0" rtlCol="0">
            <a:spAutoFit/>
          </a:bodyPr>
          <a:lstStyle/>
          <a:p>
            <a:r>
              <a:rPr lang="en-US" sz="4800" b="1" i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 </a:t>
            </a:r>
            <a:r>
              <a:rPr lang="en-US" sz="4800" b="1" i="1" dirty="0" err="1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GbE</a:t>
            </a:r>
            <a:endParaRPr lang="en-US" sz="4800" b="1" i="1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2" name="TextBox 71"/>
          <p:cNvSpPr txBox="1"/>
          <p:nvPr/>
        </p:nvSpPr>
        <p:spPr bwMode="auto">
          <a:xfrm rot="16200000">
            <a:off x="7576094" y="553359"/>
            <a:ext cx="992259" cy="307777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lIns="0" tIns="0" rIns="0" bIns="0" rtlCol="0">
            <a:spAutoFit/>
          </a:bodyPr>
          <a:lstStyle/>
          <a:p>
            <a:r>
              <a:rPr lang="en-US" sz="2000" dirty="0" smtClean="0">
                <a:solidFill>
                  <a:schemeClr val="accent3"/>
                </a:solidFill>
              </a:rPr>
              <a:t>Electrical</a:t>
            </a:r>
          </a:p>
        </p:txBody>
      </p:sp>
      <p:sp>
        <p:nvSpPr>
          <p:cNvPr id="73" name="TextBox 72"/>
          <p:cNvSpPr txBox="1"/>
          <p:nvPr/>
        </p:nvSpPr>
        <p:spPr bwMode="auto">
          <a:xfrm rot="16200000">
            <a:off x="8219207" y="3582832"/>
            <a:ext cx="751809" cy="307777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lIns="0" tIns="0" rIns="0" bIns="0" rtlCol="0">
            <a:spAutoFit/>
          </a:bodyPr>
          <a:lstStyle/>
          <a:p>
            <a:r>
              <a:rPr lang="en-US" sz="2000" dirty="0" smtClean="0">
                <a:solidFill>
                  <a:schemeClr val="accent3"/>
                </a:solidFill>
              </a:rPr>
              <a:t>Optical</a:t>
            </a:r>
          </a:p>
        </p:txBody>
      </p:sp>
      <p:cxnSp>
        <p:nvCxnSpPr>
          <p:cNvPr id="75" name="Straight Arrow Connector 74"/>
          <p:cNvCxnSpPr/>
          <p:nvPr/>
        </p:nvCxnSpPr>
        <p:spPr>
          <a:xfrm flipV="1">
            <a:off x="6155478" y="1463906"/>
            <a:ext cx="1180290" cy="872247"/>
          </a:xfrm>
          <a:prstGeom prst="straightConnector1">
            <a:avLst/>
          </a:prstGeom>
          <a:ln w="57150" cap="sq">
            <a:solidFill>
              <a:schemeClr val="accent4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/>
          <p:nvPr/>
        </p:nvCxnSpPr>
        <p:spPr>
          <a:xfrm flipV="1">
            <a:off x="6013311" y="1411541"/>
            <a:ext cx="1371110" cy="978346"/>
          </a:xfrm>
          <a:prstGeom prst="straightConnector1">
            <a:avLst/>
          </a:prstGeom>
          <a:ln w="38100" cap="sq">
            <a:solidFill>
              <a:schemeClr val="bg2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Rectangle 88"/>
          <p:cNvSpPr/>
          <p:nvPr/>
        </p:nvSpPr>
        <p:spPr>
          <a:xfrm>
            <a:off x="6729474" y="1915229"/>
            <a:ext cx="112409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/>
              <a:t>118 cm</a:t>
            </a:r>
            <a:r>
              <a:rPr lang="en-US" sz="2000" b="1" baseline="30000" dirty="0" smtClean="0"/>
              <a:t>2</a:t>
            </a:r>
            <a:endParaRPr lang="en-US" sz="2000" b="1" baseline="30000" dirty="0"/>
          </a:p>
        </p:txBody>
      </p:sp>
      <p:sp>
        <p:nvSpPr>
          <p:cNvPr id="33" name="Oval 32"/>
          <p:cNvSpPr/>
          <p:nvPr/>
        </p:nvSpPr>
        <p:spPr bwMode="auto">
          <a:xfrm>
            <a:off x="6842979" y="274026"/>
            <a:ext cx="963037" cy="904673"/>
          </a:xfrm>
          <a:prstGeom prst="ellipse">
            <a:avLst/>
          </a:prstGeom>
          <a:solidFill>
            <a:schemeClr val="bg1"/>
          </a:solidFill>
          <a:ln w="76200" algn="ctr">
            <a:solidFill>
              <a:srgbClr val="FF0000"/>
            </a:solidFill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sz="4800" b="1" dirty="0" smtClean="0">
                <a:latin typeface="Helvetica" pitchFamily="34" charset="0"/>
                <a:cs typeface="Helvetica" pitchFamily="34" charset="0"/>
              </a:rPr>
              <a:t>10</a:t>
            </a:r>
            <a:endParaRPr lang="en-US" sz="4800" b="1" dirty="0">
              <a:latin typeface="Helvetica" pitchFamily="34" charset="0"/>
              <a:cs typeface="Helvetica" pitchFamily="34" charset="0"/>
            </a:endParaRPr>
          </a:p>
        </p:txBody>
      </p:sp>
      <p:sp>
        <p:nvSpPr>
          <p:cNvPr id="34" name="Oval 33"/>
          <p:cNvSpPr/>
          <p:nvPr/>
        </p:nvSpPr>
        <p:spPr bwMode="auto">
          <a:xfrm>
            <a:off x="6363081" y="3297410"/>
            <a:ext cx="963037" cy="904673"/>
          </a:xfrm>
          <a:prstGeom prst="ellipse">
            <a:avLst/>
          </a:prstGeom>
          <a:solidFill>
            <a:schemeClr val="bg1"/>
          </a:solidFill>
          <a:ln w="76200" algn="ctr">
            <a:solidFill>
              <a:srgbClr val="FF0000"/>
            </a:solidFill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sz="4800" b="1" dirty="0" smtClean="0">
                <a:latin typeface="Helvetica" pitchFamily="34" charset="0"/>
                <a:cs typeface="Helvetica" pitchFamily="34" charset="0"/>
              </a:rPr>
              <a:t>10</a:t>
            </a:r>
            <a:endParaRPr lang="en-US" sz="4800" b="1" dirty="0">
              <a:latin typeface="Helvetica" pitchFamily="34" charset="0"/>
              <a:cs typeface="Helvetica" pitchFamily="34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7429881" y="3313623"/>
            <a:ext cx="963037" cy="904673"/>
          </a:xfrm>
          <a:prstGeom prst="ellipse">
            <a:avLst/>
          </a:prstGeom>
          <a:solidFill>
            <a:schemeClr val="bg1"/>
          </a:solidFill>
          <a:ln w="76200" algn="ctr">
            <a:solidFill>
              <a:srgbClr val="FF0000"/>
            </a:solidFill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sz="4800" b="1" dirty="0" smtClean="0">
                <a:latin typeface="Helvetica" pitchFamily="34" charset="0"/>
                <a:cs typeface="Helvetica" pitchFamily="34" charset="0"/>
              </a:rPr>
              <a:t>25</a:t>
            </a:r>
            <a:endParaRPr lang="en-US" sz="4800" b="1" dirty="0">
              <a:latin typeface="Helvetica" pitchFamily="34" charset="0"/>
              <a:cs typeface="Helvetica" pitchFamily="34" charset="0"/>
            </a:endParaRPr>
          </a:p>
        </p:txBody>
      </p:sp>
      <p:sp>
        <p:nvSpPr>
          <p:cNvPr id="36" name="TextBox 35"/>
          <p:cNvSpPr txBox="1"/>
          <p:nvPr/>
        </p:nvSpPr>
        <p:spPr bwMode="auto">
          <a:xfrm>
            <a:off x="336880" y="4790125"/>
            <a:ext cx="1684757" cy="15388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lIns="0" tIns="0" rIns="0" bIns="0" rtlCol="0">
            <a:spAutoFit/>
          </a:bodyPr>
          <a:lstStyle/>
          <a:p>
            <a:r>
              <a:rPr lang="en-US" sz="1000" dirty="0" smtClean="0"/>
              <a:t>CFP image courtesy of </a:t>
            </a:r>
            <a:r>
              <a:rPr lang="en-US" sz="1000" dirty="0" err="1" smtClean="0"/>
              <a:t>Finisar</a:t>
            </a:r>
            <a:r>
              <a:rPr lang="en-US" sz="1000" dirty="0" smtClean="0"/>
              <a:t>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0185760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03" t="3583" r="822" b="18412"/>
          <a:stretch>
            <a:fillRect/>
          </a:stretch>
        </p:blipFill>
        <p:spPr bwMode="auto">
          <a:xfrm>
            <a:off x="144857" y="1539092"/>
            <a:ext cx="4436198" cy="2752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8822579"/>
              </p:ext>
            </p:extLst>
          </p:nvPr>
        </p:nvGraphicFramePr>
        <p:xfrm>
          <a:off x="196028" y="1232981"/>
          <a:ext cx="8787320" cy="35661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93660"/>
                <a:gridCol w="4393660"/>
              </a:tblGrid>
              <a:tr h="3566160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en-US" sz="1200" b="1" baseline="30000" dirty="0" smtClean="0">
                          <a:solidFill>
                            <a:schemeClr val="tx1"/>
                          </a:solidFill>
                        </a:rPr>
                        <a:t>st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</a:rPr>
                        <a:t> Generation: 10 x 10 </a:t>
                      </a:r>
                      <a:r>
                        <a:rPr lang="en-US" sz="1200" b="1" dirty="0" err="1" smtClean="0">
                          <a:solidFill>
                            <a:schemeClr val="tx1"/>
                          </a:solidFill>
                        </a:rPr>
                        <a:t>Gbps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</a:rPr>
                        <a:t> Electrical</a:t>
                      </a:r>
                      <a:r>
                        <a:rPr lang="en-US" sz="1200" b="1" baseline="0" dirty="0" smtClean="0">
                          <a:solidFill>
                            <a:schemeClr val="tx1"/>
                          </a:solidFill>
                        </a:rPr>
                        <a:t> and 4 x 25 </a:t>
                      </a:r>
                      <a:r>
                        <a:rPr lang="en-US" sz="1200" b="1" baseline="0" dirty="0" err="1" smtClean="0">
                          <a:solidFill>
                            <a:schemeClr val="tx1"/>
                          </a:solidFill>
                        </a:rPr>
                        <a:t>Gbps</a:t>
                      </a:r>
                      <a:r>
                        <a:rPr lang="en-US" sz="1200" b="1" baseline="0" dirty="0" smtClean="0">
                          <a:solidFill>
                            <a:schemeClr val="tx1"/>
                          </a:solidFill>
                        </a:rPr>
                        <a:t> Optical</a:t>
                      </a:r>
                      <a:endParaRPr lang="en-US" sz="12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200" b="0" dirty="0" smtClean="0">
                          <a:solidFill>
                            <a:schemeClr val="tx1"/>
                          </a:solidFill>
                        </a:rPr>
                        <a:t>10 </a:t>
                      </a:r>
                      <a:r>
                        <a:rPr lang="en-US" sz="1200" b="0" dirty="0" err="1" smtClean="0">
                          <a:solidFill>
                            <a:schemeClr val="tx1"/>
                          </a:solidFill>
                        </a:rPr>
                        <a:t>Gbps</a:t>
                      </a:r>
                      <a:r>
                        <a:rPr lang="en-US" sz="1200" b="0" dirty="0" smtClean="0">
                          <a:solidFill>
                            <a:schemeClr val="tx1"/>
                          </a:solidFill>
                        </a:rPr>
                        <a:t> Electrical Signaling and 10:4 Gearbox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</a:rPr>
                        <a:t> Adds Complexity, Cost, Space, Power…</a:t>
                      </a:r>
                      <a:endParaRPr 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T="34290" marB="34290"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US" sz="1200" b="1" baseline="30000" dirty="0" smtClean="0">
                          <a:solidFill>
                            <a:schemeClr val="tx1"/>
                          </a:solidFill>
                        </a:rPr>
                        <a:t>nd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</a:rPr>
                        <a:t> Generation: 4 x 25 </a:t>
                      </a:r>
                      <a:r>
                        <a:rPr lang="en-US" sz="1200" b="1" dirty="0" err="1" smtClean="0">
                          <a:solidFill>
                            <a:schemeClr val="tx1"/>
                          </a:solidFill>
                        </a:rPr>
                        <a:t>Gbps</a:t>
                      </a:r>
                      <a:endParaRPr lang="en-US" sz="12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U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200" b="0" dirty="0" smtClean="0">
                          <a:solidFill>
                            <a:schemeClr val="tx1"/>
                          </a:solidFill>
                        </a:rPr>
                        <a:t>25 </a:t>
                      </a:r>
                      <a:r>
                        <a:rPr lang="en-US" sz="1200" b="0" dirty="0" err="1" smtClean="0">
                          <a:solidFill>
                            <a:schemeClr val="tx1"/>
                          </a:solidFill>
                        </a:rPr>
                        <a:t>Gbps</a:t>
                      </a:r>
                      <a:r>
                        <a:rPr lang="en-US" sz="1200" b="0" dirty="0" smtClean="0">
                          <a:solidFill>
                            <a:schemeClr val="tx1"/>
                          </a:solidFill>
                        </a:rPr>
                        <a:t> Electrical and Optical Signaling</a:t>
                      </a:r>
                    </a:p>
                    <a:p>
                      <a:pPr algn="ctr"/>
                      <a:endParaRPr 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T="34290" marB="34290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1st Generation </a:t>
            </a:r>
            <a:r>
              <a:rPr lang="en-US" dirty="0" err="1" smtClean="0"/>
              <a:t>vs</a:t>
            </a:r>
            <a:r>
              <a:rPr lang="en-US" dirty="0" smtClean="0"/>
              <a:t> 2</a:t>
            </a:r>
            <a:r>
              <a:rPr lang="en-US" baseline="30000" dirty="0" smtClean="0"/>
              <a:t>nd</a:t>
            </a:r>
            <a:r>
              <a:rPr lang="en-US" dirty="0" smtClean="0"/>
              <a:t> Generation 100 </a:t>
            </a:r>
            <a:r>
              <a:rPr lang="en-US" dirty="0" err="1" smtClean="0"/>
              <a:t>GbE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 smtClean="0"/>
              <a:t> Generation 100 </a:t>
            </a:r>
            <a:r>
              <a:rPr lang="en-US" dirty="0" err="1" smtClean="0"/>
              <a:t>GbE</a:t>
            </a:r>
            <a:r>
              <a:rPr lang="en-US" dirty="0" smtClean="0"/>
              <a:t> Needs Faster Electrical Signaling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BCC8D0D-EAEC-449D-9161-023DFF90F2E2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1" name="Oval 10"/>
          <p:cNvSpPr/>
          <p:nvPr/>
        </p:nvSpPr>
        <p:spPr bwMode="auto">
          <a:xfrm>
            <a:off x="408562" y="1891099"/>
            <a:ext cx="2110902" cy="773349"/>
          </a:xfrm>
          <a:prstGeom prst="ellipse">
            <a:avLst/>
          </a:prstGeom>
          <a:noFill/>
          <a:ln w="28575" algn="ctr">
            <a:solidFill>
              <a:schemeClr val="bg2"/>
            </a:solidFill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 bwMode="auto">
          <a:xfrm>
            <a:off x="5311303" y="1638298"/>
            <a:ext cx="1400783" cy="393971"/>
          </a:xfrm>
          <a:prstGeom prst="rect">
            <a:avLst/>
          </a:prstGeom>
          <a:solidFill>
            <a:schemeClr val="bg1"/>
          </a:solidFill>
          <a:ln w="19050" algn="ctr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 bwMode="auto">
          <a:xfrm>
            <a:off x="5405337" y="3496281"/>
            <a:ext cx="1400783" cy="393971"/>
          </a:xfrm>
          <a:prstGeom prst="rect">
            <a:avLst/>
          </a:prstGeom>
          <a:solidFill>
            <a:schemeClr val="bg1"/>
          </a:solidFill>
          <a:ln w="19050" algn="ctr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 bwMode="auto">
          <a:xfrm>
            <a:off x="7542180" y="3274977"/>
            <a:ext cx="706876" cy="617708"/>
          </a:xfrm>
          <a:prstGeom prst="rect">
            <a:avLst/>
          </a:prstGeom>
          <a:solidFill>
            <a:schemeClr val="bg1"/>
          </a:solidFill>
          <a:ln w="19050" algn="ctr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endParaRPr lang="en-US" dirty="0"/>
          </a:p>
        </p:txBody>
      </p:sp>
      <p:sp>
        <p:nvSpPr>
          <p:cNvPr id="15" name="Rectangle 14"/>
          <p:cNvSpPr/>
          <p:nvPr/>
        </p:nvSpPr>
        <p:spPr bwMode="auto">
          <a:xfrm>
            <a:off x="7558393" y="2375169"/>
            <a:ext cx="706876" cy="773349"/>
          </a:xfrm>
          <a:prstGeom prst="rect">
            <a:avLst/>
          </a:prstGeom>
          <a:solidFill>
            <a:schemeClr val="bg1"/>
          </a:solidFill>
          <a:ln w="19050" algn="ctr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 bwMode="auto">
          <a:xfrm>
            <a:off x="7506513" y="1674778"/>
            <a:ext cx="706876" cy="581228"/>
          </a:xfrm>
          <a:prstGeom prst="rect">
            <a:avLst/>
          </a:prstGeom>
          <a:solidFill>
            <a:schemeClr val="bg1"/>
          </a:solidFill>
          <a:ln w="19050" algn="ctr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endParaRPr lang="en-US" dirty="0"/>
          </a:p>
        </p:txBody>
      </p:sp>
      <p:sp>
        <p:nvSpPr>
          <p:cNvPr id="17" name="Oval 16"/>
          <p:cNvSpPr/>
          <p:nvPr/>
        </p:nvSpPr>
        <p:spPr bwMode="auto">
          <a:xfrm>
            <a:off x="415047" y="3050350"/>
            <a:ext cx="2110902" cy="773349"/>
          </a:xfrm>
          <a:prstGeom prst="ellipse">
            <a:avLst/>
          </a:prstGeom>
          <a:noFill/>
          <a:ln w="28575" algn="ctr">
            <a:solidFill>
              <a:schemeClr val="bg2"/>
            </a:solidFill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6880" y="4987785"/>
            <a:ext cx="3990646" cy="103485"/>
          </a:xfrm>
        </p:spPr>
        <p:txBody>
          <a:bodyPr/>
          <a:lstStyle/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4347" t="3952" b="18300"/>
          <a:stretch>
            <a:fillRect/>
          </a:stretch>
        </p:blipFill>
        <p:spPr bwMode="auto">
          <a:xfrm>
            <a:off x="5687888" y="1551938"/>
            <a:ext cx="2509698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" name="TextBox 20"/>
          <p:cNvSpPr txBox="1"/>
          <p:nvPr/>
        </p:nvSpPr>
        <p:spPr bwMode="auto">
          <a:xfrm>
            <a:off x="336880" y="4790125"/>
            <a:ext cx="4515660" cy="15388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lIns="0" tIns="0" rIns="0" bIns="0" rtlCol="0">
            <a:spAutoFit/>
          </a:bodyPr>
          <a:lstStyle/>
          <a:p>
            <a:r>
              <a:rPr lang="en-US" sz="1000" dirty="0"/>
              <a:t>Source</a:t>
            </a:r>
            <a:r>
              <a:rPr lang="en-US" sz="1000" dirty="0" smtClean="0"/>
              <a:t>: http</a:t>
            </a:r>
            <a:r>
              <a:rPr lang="en-US" sz="1000" dirty="0"/>
              <a:t>://grouper.ieee.org/groups/802/3/ba/public/jul08/cole_03_0708.pdf</a:t>
            </a:r>
          </a:p>
        </p:txBody>
      </p:sp>
    </p:spTree>
    <p:extLst>
      <p:ext uri="{BB962C8B-B14F-4D97-AF65-F5344CB8AC3E}">
        <p14:creationId xmlns:p14="http://schemas.microsoft.com/office/powerpoint/2010/main" val="136779987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5722449"/>
              </p:ext>
            </p:extLst>
          </p:nvPr>
        </p:nvGraphicFramePr>
        <p:xfrm>
          <a:off x="232475" y="1219200"/>
          <a:ext cx="8810784" cy="3535961"/>
        </p:xfrm>
        <a:graphic>
          <a:graphicData uri="http://schemas.openxmlformats.org/drawingml/2006/table">
            <a:tbl>
              <a:tblPr firstRow="1"/>
              <a:tblGrid>
                <a:gridCol w="1353464"/>
                <a:gridCol w="1491464"/>
                <a:gridCol w="1491464"/>
                <a:gridCol w="1491464"/>
                <a:gridCol w="1491464"/>
                <a:gridCol w="1491464"/>
              </a:tblGrid>
              <a:tr h="330631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9pPr>
                    </a:lstStyle>
                    <a:p>
                      <a:pPr algn="ctr"/>
                      <a:r>
                        <a:rPr lang="en-US" sz="1400" b="0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Generation</a:t>
                      </a:r>
                      <a:endParaRPr lang="en-US" sz="1400" b="0" kern="1200" dirty="0">
                        <a:solidFill>
                          <a:schemeClr val="bg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9333" marR="99333" marT="37250" marB="3725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2">
                            <a:shade val="30000"/>
                            <a:satMod val="115000"/>
                          </a:schemeClr>
                        </a:gs>
                        <a:gs pos="50000">
                          <a:schemeClr val="bg2">
                            <a:shade val="67500"/>
                            <a:satMod val="115000"/>
                          </a:schemeClr>
                        </a:gs>
                        <a:gs pos="100000">
                          <a:schemeClr val="bg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 gridSpan="2"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1</a:t>
                      </a:r>
                      <a:r>
                        <a:rPr lang="en-US" sz="1400" b="0" kern="1200" baseline="300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st</a:t>
                      </a:r>
                      <a:r>
                        <a:rPr lang="en-US" sz="1400" b="0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 Generation</a:t>
                      </a:r>
                    </a:p>
                  </a:txBody>
                  <a:tcPr marL="99333" marR="99333" marT="37250" marB="3725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2">
                            <a:shade val="30000"/>
                            <a:satMod val="115000"/>
                          </a:schemeClr>
                        </a:gs>
                        <a:gs pos="50000">
                          <a:schemeClr val="bg2">
                            <a:shade val="67500"/>
                            <a:satMod val="115000"/>
                          </a:schemeClr>
                        </a:gs>
                        <a:gs pos="100000">
                          <a:schemeClr val="bg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kern="1200" dirty="0" smtClean="0">
                        <a:solidFill>
                          <a:schemeClr val="bg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9333" marR="99333" marT="37250" marB="3725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2">
                            <a:shade val="30000"/>
                            <a:satMod val="115000"/>
                          </a:schemeClr>
                        </a:gs>
                        <a:gs pos="50000">
                          <a:schemeClr val="bg2">
                            <a:shade val="67500"/>
                            <a:satMod val="115000"/>
                          </a:schemeClr>
                        </a:gs>
                        <a:gs pos="100000">
                          <a:schemeClr val="bg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b="0" kern="120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2</a:t>
                      </a:r>
                      <a:r>
                        <a:rPr lang="en-US" sz="1400" b="0" kern="1200" baseline="3000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nd</a:t>
                      </a:r>
                      <a:r>
                        <a:rPr lang="en-US" sz="1400" b="0" kern="1200" baseline="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 Generation</a:t>
                      </a:r>
                      <a:endParaRPr lang="en-US" sz="1400" b="0" kern="1200" dirty="0" smtClean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9333" marR="99333" marT="37250" marB="3725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2">
                            <a:shade val="30000"/>
                            <a:satMod val="115000"/>
                          </a:schemeClr>
                        </a:gs>
                        <a:gs pos="50000">
                          <a:schemeClr val="bg2">
                            <a:shade val="67500"/>
                            <a:satMod val="115000"/>
                          </a:schemeClr>
                        </a:gs>
                        <a:gs pos="100000">
                          <a:schemeClr val="bg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9pPr>
                    </a:lstStyle>
                    <a:p>
                      <a:pPr algn="ctr"/>
                      <a:endParaRPr lang="en-US" sz="1400" b="0" kern="1200" dirty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9333" marR="99333" marT="37250" marB="3725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2">
                            <a:shade val="30000"/>
                            <a:satMod val="115000"/>
                          </a:schemeClr>
                        </a:gs>
                        <a:gs pos="50000">
                          <a:schemeClr val="bg2">
                            <a:shade val="67500"/>
                            <a:satMod val="115000"/>
                          </a:schemeClr>
                        </a:gs>
                        <a:gs pos="100000">
                          <a:schemeClr val="bg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b="0" kern="1200" dirty="0" smtClean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9333" marR="99333" marT="37250" marB="3725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2">
                            <a:shade val="30000"/>
                            <a:satMod val="115000"/>
                          </a:schemeClr>
                        </a:gs>
                        <a:gs pos="50000">
                          <a:schemeClr val="bg2">
                            <a:shade val="67500"/>
                            <a:satMod val="115000"/>
                          </a:schemeClr>
                        </a:gs>
                        <a:gs pos="100000">
                          <a:schemeClr val="bg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3435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Year Available</a:t>
                      </a:r>
                      <a:endParaRPr kumimoji="0" lang="en-US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2010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2010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2013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2015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2014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422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Electrical Signaling</a:t>
                      </a:r>
                      <a:endParaRPr kumimoji="0" lang="en-US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CAUI 10 x 10 </a:t>
                      </a:r>
                      <a:r>
                        <a:rPr kumimoji="0" 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Gbps</a:t>
                      </a:r>
                      <a:endParaRPr kumimoji="0" 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CPPI 10 x 10 </a:t>
                      </a:r>
                      <a:r>
                        <a:rPr kumimoji="0" 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Gbps</a:t>
                      </a:r>
                      <a:endParaRPr kumimoji="0" 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CAUI 10 x 10 </a:t>
                      </a:r>
                      <a:r>
                        <a:rPr kumimoji="0" 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Gbps</a:t>
                      </a:r>
                      <a:endParaRPr kumimoji="0" 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CAUI-4 4 x 25 </a:t>
                      </a:r>
                      <a:r>
                        <a:rPr kumimoji="0" 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Gbps</a:t>
                      </a:r>
                      <a:endParaRPr kumimoji="0" 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CAUI-4 4 x 25 </a:t>
                      </a:r>
                      <a:r>
                        <a:rPr kumimoji="0" 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Gbps</a:t>
                      </a:r>
                      <a:endParaRPr kumimoji="0" 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CAUI-4 4 x 25 </a:t>
                      </a:r>
                      <a:r>
                        <a:rPr kumimoji="0" 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Gbps</a:t>
                      </a:r>
                      <a:endParaRPr kumimoji="0" 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422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Front Panel Capacity</a:t>
                      </a:r>
                      <a:endParaRPr kumimoji="0" lang="en-US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 4 Ports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 12 Ports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8 –10  Ports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16/32 Ports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22/44 Ports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9599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Industry Standard Path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CFP (82 mm Wide)</a:t>
                      </a:r>
                    </a:p>
                  </a:txBody>
                  <a:tcPr marT="34290" marB="34290" anchor="b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CXP MMF (27 mm Wide)</a:t>
                      </a:r>
                    </a:p>
                  </a:txBody>
                  <a:tcPr marL="0" marR="0" marT="34290" marB="34290" anchor="b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CFP2 (41.5 mm Wide)</a:t>
                      </a:r>
                    </a:p>
                  </a:txBody>
                  <a:tcPr marT="34290" marB="34290" anchor="b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CFP4 (21.5 mm Wide)</a:t>
                      </a:r>
                    </a:p>
                  </a:txBody>
                  <a:tcPr marT="34290" marB="34290" anchor="b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QSFP28 MMF (18.35 mm)</a:t>
                      </a:r>
                    </a:p>
                  </a:txBody>
                  <a:tcPr marL="0" marR="0" marT="34290" marB="34290" anchor="b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9599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Cisco Proprietary Path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endParaRPr kumimoji="0" 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b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endParaRPr kumimoji="0" 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b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CPAK (35 mm Wide)</a:t>
                      </a:r>
                    </a:p>
                  </a:txBody>
                  <a:tcPr marT="34290" marB="34290" anchor="b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?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?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100 GbE Module Evolution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0"/>
          </p:nvPr>
        </p:nvSpPr>
        <p:spPr>
          <a:xfrm>
            <a:off x="240281" y="853798"/>
            <a:ext cx="8206105" cy="384721"/>
          </a:xfrm>
        </p:spPr>
        <p:txBody>
          <a:bodyPr/>
          <a:lstStyle/>
          <a:p>
            <a:r>
              <a:rPr lang="en-US" dirty="0"/>
              <a:t>Each Module </a:t>
            </a:r>
            <a:r>
              <a:rPr lang="en-US" dirty="0" smtClean="0"/>
              <a:t>Increases </a:t>
            </a:r>
            <a:r>
              <a:rPr lang="en-US" dirty="0"/>
              <a:t>Density, While Reducing Cost and </a:t>
            </a:r>
            <a:r>
              <a:rPr lang="en-US" dirty="0" smtClean="0"/>
              <a:t>Power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BCC8D0D-EAEC-449D-9161-023DFF90F2E2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37" name="Picture 36" descr="finisar-cfp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1754" y="2817211"/>
            <a:ext cx="1113182" cy="790651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982" b="9037"/>
          <a:stretch/>
        </p:blipFill>
        <p:spPr bwMode="auto">
          <a:xfrm>
            <a:off x="6282781" y="2879203"/>
            <a:ext cx="1212426" cy="663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 descr="QSFP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9662" y="2690927"/>
            <a:ext cx="1398189" cy="989920"/>
          </a:xfrm>
          <a:prstGeom prst="rect">
            <a:avLst/>
          </a:prstGeom>
        </p:spPr>
      </p:pic>
      <p:sp>
        <p:nvSpPr>
          <p:cNvPr id="14" name="Footer Placeholder 13"/>
          <p:cNvSpPr>
            <a:spLocks noGrp="1"/>
          </p:cNvSpPr>
          <p:nvPr>
            <p:ph type="ftr" sz="quarter" idx="3"/>
          </p:nvPr>
        </p:nvSpPr>
        <p:spPr>
          <a:xfrm>
            <a:off x="336880" y="4987785"/>
            <a:ext cx="3990646" cy="103485"/>
          </a:xfrm>
        </p:spPr>
        <p:txBody>
          <a:bodyPr/>
          <a:lstStyle/>
          <a:p>
            <a:r>
              <a:rPr lang="en-US" dirty="0" smtClean="0"/>
              <a:t>© 2013 Brocade Communications Systems, Inc.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3053" y="2768889"/>
            <a:ext cx="1057557" cy="83282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7555" y="3820984"/>
            <a:ext cx="973457" cy="6989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1138" y="2853874"/>
            <a:ext cx="891154" cy="742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82977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33" t="5009" b="2688"/>
          <a:stretch>
            <a:fillRect/>
          </a:stretch>
        </p:blipFill>
        <p:spPr bwMode="auto">
          <a:xfrm>
            <a:off x="207032" y="2201218"/>
            <a:ext cx="6987397" cy="2711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CFP Module Evolution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r>
              <a:rPr lang="en-US" dirty="0" smtClean="0"/>
              <a:t>Graphical View of Module Form Factors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BCC8D0D-EAEC-449D-9161-023DFF90F2E2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6880" y="4987785"/>
            <a:ext cx="3990646" cy="103485"/>
          </a:xfrm>
        </p:spPr>
        <p:txBody>
          <a:bodyPr/>
          <a:lstStyle/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8182" y="483080"/>
            <a:ext cx="4325130" cy="2449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3459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CFP2 Media Module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241788" y="1336675"/>
            <a:ext cx="8210856" cy="2184701"/>
          </a:xfrm>
        </p:spPr>
        <p:txBody>
          <a:bodyPr/>
          <a:lstStyle/>
          <a:p>
            <a:r>
              <a:rPr lang="en-US" sz="1400" dirty="0" smtClean="0"/>
              <a:t>External universal gearbox converts electrical signaling so that all current IEEE and MSA standards can be supported in the CFP2 module</a:t>
            </a:r>
          </a:p>
          <a:p>
            <a:r>
              <a:rPr lang="en-US" sz="1400" dirty="0" smtClean="0"/>
              <a:t>Specification is technically stable and manufacturing started in August 2012</a:t>
            </a:r>
          </a:p>
          <a:p>
            <a:r>
              <a:rPr lang="en-US" sz="1400" dirty="0" smtClean="0"/>
              <a:t>CFP2 supports 10 electrical lanes that can run at multiple speeds</a:t>
            </a:r>
          </a:p>
          <a:p>
            <a:pPr lvl="1"/>
            <a:r>
              <a:rPr lang="en-US" sz="1200" dirty="0" smtClean="0"/>
              <a:t>10 x 10 </a:t>
            </a:r>
            <a:r>
              <a:rPr lang="en-US" sz="1200" dirty="0" err="1" smtClean="0"/>
              <a:t>Gbps</a:t>
            </a:r>
            <a:r>
              <a:rPr lang="en-US" sz="1200" dirty="0" smtClean="0"/>
              <a:t> lanes</a:t>
            </a:r>
          </a:p>
          <a:p>
            <a:pPr lvl="1"/>
            <a:r>
              <a:rPr lang="en-US" sz="1200" dirty="0" smtClean="0"/>
              <a:t>8 x 25 </a:t>
            </a:r>
            <a:r>
              <a:rPr lang="en-US" sz="1200" dirty="0" err="1" smtClean="0"/>
              <a:t>Gbps</a:t>
            </a:r>
            <a:r>
              <a:rPr lang="en-US" sz="1200" dirty="0" smtClean="0"/>
              <a:t> lanes</a:t>
            </a:r>
          </a:p>
          <a:p>
            <a:r>
              <a:rPr lang="en-US" sz="1400" dirty="0" smtClean="0"/>
              <a:t>Smaller size and lower cost, complexity and power consumption than the CFP</a:t>
            </a:r>
          </a:p>
        </p:txBody>
      </p:sp>
      <p:sp>
        <p:nvSpPr>
          <p:cNvPr id="77" name="Text Placeholder 76"/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BCC8D0D-EAEC-449D-9161-023DFF90F2E2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39" name="TextBox 38"/>
          <p:cNvSpPr txBox="1"/>
          <p:nvPr/>
        </p:nvSpPr>
        <p:spPr bwMode="auto">
          <a:xfrm>
            <a:off x="6715522" y="3633484"/>
            <a:ext cx="1260582" cy="118494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100" dirty="0" smtClean="0"/>
              <a:t>100GBASE-SR10</a:t>
            </a:r>
          </a:p>
          <a:p>
            <a:r>
              <a:rPr lang="en-US" sz="1100" dirty="0" smtClean="0"/>
              <a:t>100GBASE-SR4</a:t>
            </a:r>
          </a:p>
          <a:p>
            <a:r>
              <a:rPr lang="en-US" sz="1100" dirty="0" smtClean="0"/>
              <a:t>100GBASE-LR4</a:t>
            </a:r>
          </a:p>
          <a:p>
            <a:r>
              <a:rPr lang="en-US" sz="1100" dirty="0" smtClean="0"/>
              <a:t>100GBASE-ER4</a:t>
            </a:r>
          </a:p>
          <a:p>
            <a:r>
              <a:rPr lang="en-US" sz="1100" dirty="0" smtClean="0"/>
              <a:t>10x10-2km</a:t>
            </a:r>
          </a:p>
          <a:p>
            <a:r>
              <a:rPr lang="en-US" sz="1100" dirty="0" smtClean="0"/>
              <a:t>10x10-10km</a:t>
            </a:r>
          </a:p>
          <a:p>
            <a:r>
              <a:rPr lang="en-US" sz="1100" smtClean="0"/>
              <a:t>10x10-40km</a:t>
            </a:r>
            <a:endParaRPr lang="en-US" sz="1100" dirty="0" smtClean="0"/>
          </a:p>
        </p:txBody>
      </p:sp>
      <p:grpSp>
        <p:nvGrpSpPr>
          <p:cNvPr id="43" name="Group 30"/>
          <p:cNvGrpSpPr/>
          <p:nvPr/>
        </p:nvGrpSpPr>
        <p:grpSpPr>
          <a:xfrm>
            <a:off x="1927098" y="3766927"/>
            <a:ext cx="533400" cy="914400"/>
            <a:chOff x="2057400" y="5410200"/>
            <a:chExt cx="533400" cy="1373188"/>
          </a:xfrm>
        </p:grpSpPr>
        <p:cxnSp>
          <p:nvCxnSpPr>
            <p:cNvPr id="44" name="Straight Arrow Connector 43"/>
            <p:cNvCxnSpPr/>
            <p:nvPr/>
          </p:nvCxnSpPr>
          <p:spPr>
            <a:xfrm>
              <a:off x="2057400" y="5410200"/>
              <a:ext cx="533400" cy="15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Arrow Connector 44"/>
            <p:cNvCxnSpPr/>
            <p:nvPr/>
          </p:nvCxnSpPr>
          <p:spPr>
            <a:xfrm>
              <a:off x="2057400" y="5562600"/>
              <a:ext cx="533400" cy="15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Arrow Connector 45"/>
            <p:cNvCxnSpPr/>
            <p:nvPr/>
          </p:nvCxnSpPr>
          <p:spPr>
            <a:xfrm>
              <a:off x="2057400" y="5715000"/>
              <a:ext cx="533400" cy="15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Arrow Connector 46"/>
            <p:cNvCxnSpPr/>
            <p:nvPr/>
          </p:nvCxnSpPr>
          <p:spPr>
            <a:xfrm>
              <a:off x="2057400" y="5867400"/>
              <a:ext cx="533400" cy="15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Arrow Connector 47"/>
            <p:cNvCxnSpPr/>
            <p:nvPr/>
          </p:nvCxnSpPr>
          <p:spPr>
            <a:xfrm>
              <a:off x="2057400" y="6019800"/>
              <a:ext cx="533400" cy="15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Arrow Connector 48"/>
            <p:cNvCxnSpPr/>
            <p:nvPr/>
          </p:nvCxnSpPr>
          <p:spPr>
            <a:xfrm>
              <a:off x="2057400" y="6172200"/>
              <a:ext cx="533400" cy="15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Arrow Connector 49"/>
            <p:cNvCxnSpPr/>
            <p:nvPr/>
          </p:nvCxnSpPr>
          <p:spPr>
            <a:xfrm>
              <a:off x="2057400" y="6324600"/>
              <a:ext cx="533400" cy="15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Arrow Connector 50"/>
            <p:cNvCxnSpPr/>
            <p:nvPr/>
          </p:nvCxnSpPr>
          <p:spPr>
            <a:xfrm>
              <a:off x="2057400" y="6477000"/>
              <a:ext cx="533400" cy="15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Arrow Connector 51"/>
            <p:cNvCxnSpPr/>
            <p:nvPr/>
          </p:nvCxnSpPr>
          <p:spPr>
            <a:xfrm>
              <a:off x="2057400" y="6629400"/>
              <a:ext cx="533400" cy="15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Arrow Connector 52"/>
            <p:cNvCxnSpPr/>
            <p:nvPr/>
          </p:nvCxnSpPr>
          <p:spPr>
            <a:xfrm>
              <a:off x="2057400" y="6781800"/>
              <a:ext cx="533400" cy="15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4" name="Rectangle 53"/>
          <p:cNvSpPr/>
          <p:nvPr/>
        </p:nvSpPr>
        <p:spPr bwMode="auto">
          <a:xfrm>
            <a:off x="2466575" y="3702875"/>
            <a:ext cx="1229131" cy="105287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sz="1200" dirty="0" smtClean="0"/>
              <a:t>10:4</a:t>
            </a:r>
          </a:p>
          <a:p>
            <a:pPr algn="ctr"/>
            <a:r>
              <a:rPr lang="en-US" sz="1200" dirty="0" smtClean="0"/>
              <a:t>4:10</a:t>
            </a:r>
          </a:p>
          <a:p>
            <a:pPr algn="ctr"/>
            <a:r>
              <a:rPr lang="en-US" sz="1200" dirty="0" smtClean="0"/>
              <a:t>External Gearbox</a:t>
            </a:r>
            <a:endParaRPr lang="en-US" sz="1200" dirty="0"/>
          </a:p>
        </p:txBody>
      </p:sp>
      <p:grpSp>
        <p:nvGrpSpPr>
          <p:cNvPr id="56" name="Group 30"/>
          <p:cNvGrpSpPr/>
          <p:nvPr/>
        </p:nvGrpSpPr>
        <p:grpSpPr>
          <a:xfrm>
            <a:off x="3695706" y="3766927"/>
            <a:ext cx="533400" cy="914400"/>
            <a:chOff x="2057400" y="5410200"/>
            <a:chExt cx="533400" cy="1373188"/>
          </a:xfrm>
        </p:grpSpPr>
        <p:cxnSp>
          <p:nvCxnSpPr>
            <p:cNvPr id="57" name="Straight Arrow Connector 56"/>
            <p:cNvCxnSpPr/>
            <p:nvPr/>
          </p:nvCxnSpPr>
          <p:spPr>
            <a:xfrm>
              <a:off x="2057400" y="5410200"/>
              <a:ext cx="533400" cy="15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Arrow Connector 57"/>
            <p:cNvCxnSpPr/>
            <p:nvPr/>
          </p:nvCxnSpPr>
          <p:spPr>
            <a:xfrm>
              <a:off x="2057400" y="5562600"/>
              <a:ext cx="533400" cy="15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Arrow Connector 58"/>
            <p:cNvCxnSpPr/>
            <p:nvPr/>
          </p:nvCxnSpPr>
          <p:spPr>
            <a:xfrm>
              <a:off x="2057400" y="5715000"/>
              <a:ext cx="533400" cy="15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Arrow Connector 59"/>
            <p:cNvCxnSpPr/>
            <p:nvPr/>
          </p:nvCxnSpPr>
          <p:spPr>
            <a:xfrm>
              <a:off x="2057400" y="5867400"/>
              <a:ext cx="533400" cy="15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Arrow Connector 60"/>
            <p:cNvCxnSpPr/>
            <p:nvPr/>
          </p:nvCxnSpPr>
          <p:spPr>
            <a:xfrm>
              <a:off x="2057400" y="6019800"/>
              <a:ext cx="533400" cy="15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Arrow Connector 61"/>
            <p:cNvCxnSpPr/>
            <p:nvPr/>
          </p:nvCxnSpPr>
          <p:spPr>
            <a:xfrm>
              <a:off x="2057400" y="6172200"/>
              <a:ext cx="533400" cy="15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Arrow Connector 62"/>
            <p:cNvCxnSpPr/>
            <p:nvPr/>
          </p:nvCxnSpPr>
          <p:spPr>
            <a:xfrm>
              <a:off x="2057400" y="6324600"/>
              <a:ext cx="533400" cy="15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Arrow Connector 63"/>
            <p:cNvCxnSpPr/>
            <p:nvPr/>
          </p:nvCxnSpPr>
          <p:spPr>
            <a:xfrm>
              <a:off x="2057400" y="6477000"/>
              <a:ext cx="533400" cy="15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Arrow Connector 64"/>
            <p:cNvCxnSpPr/>
            <p:nvPr/>
          </p:nvCxnSpPr>
          <p:spPr>
            <a:xfrm>
              <a:off x="2057400" y="6629400"/>
              <a:ext cx="533400" cy="15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Arrow Connector 65"/>
            <p:cNvCxnSpPr/>
            <p:nvPr/>
          </p:nvCxnSpPr>
          <p:spPr>
            <a:xfrm>
              <a:off x="2057400" y="6781800"/>
              <a:ext cx="533400" cy="15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7" name="Rectangle 66"/>
          <p:cNvSpPr/>
          <p:nvPr/>
        </p:nvSpPr>
        <p:spPr bwMode="auto">
          <a:xfrm>
            <a:off x="4229107" y="3702875"/>
            <a:ext cx="2416138" cy="1052870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sz="1200" dirty="0" smtClean="0"/>
              <a:t>CFP2</a:t>
            </a:r>
          </a:p>
        </p:txBody>
      </p:sp>
      <p:sp>
        <p:nvSpPr>
          <p:cNvPr id="68" name="Rectangle 67"/>
          <p:cNvSpPr/>
          <p:nvPr/>
        </p:nvSpPr>
        <p:spPr bwMode="auto">
          <a:xfrm>
            <a:off x="623016" y="3702875"/>
            <a:ext cx="1314967" cy="105287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sz="1200" dirty="0" smtClean="0"/>
              <a:t>10 X 10 Gbps</a:t>
            </a:r>
          </a:p>
          <a:p>
            <a:pPr algn="ctr"/>
            <a:r>
              <a:rPr lang="en-US" sz="1200" dirty="0" smtClean="0"/>
              <a:t>or </a:t>
            </a:r>
          </a:p>
          <a:p>
            <a:pPr algn="ctr"/>
            <a:r>
              <a:rPr lang="en-US" sz="1200" dirty="0" smtClean="0"/>
              <a:t>4 X 25 Gbps</a:t>
            </a:r>
          </a:p>
          <a:p>
            <a:pPr algn="ctr"/>
            <a:r>
              <a:rPr lang="en-US" sz="1200" dirty="0" smtClean="0"/>
              <a:t> ASIC</a:t>
            </a:r>
            <a:endParaRPr lang="en-US" sz="1200" dirty="0"/>
          </a:p>
        </p:txBody>
      </p:sp>
      <p:sp>
        <p:nvSpPr>
          <p:cNvPr id="69" name="TextBox 68"/>
          <p:cNvSpPr txBox="1"/>
          <p:nvPr/>
        </p:nvSpPr>
        <p:spPr bwMode="auto">
          <a:xfrm>
            <a:off x="1288012" y="4719506"/>
            <a:ext cx="1828800" cy="205569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000" dirty="0" smtClean="0"/>
              <a:t>CAUI or CAUI-4</a:t>
            </a:r>
          </a:p>
        </p:txBody>
      </p:sp>
      <p:sp>
        <p:nvSpPr>
          <p:cNvPr id="37" name="TextBox 36"/>
          <p:cNvSpPr txBox="1"/>
          <p:nvPr/>
        </p:nvSpPr>
        <p:spPr bwMode="auto">
          <a:xfrm>
            <a:off x="3062665" y="4720659"/>
            <a:ext cx="1828800" cy="205569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000" dirty="0" smtClean="0"/>
              <a:t>CAUI or CAUI-4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044338" y="2064802"/>
            <a:ext cx="3045416" cy="1126387"/>
          </a:xfrm>
          <a:prstGeom prst="rect">
            <a:avLst/>
          </a:prstGeom>
        </p:spPr>
      </p:pic>
      <p:sp>
        <p:nvSpPr>
          <p:cNvPr id="38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6880" y="4987785"/>
            <a:ext cx="3990646" cy="103485"/>
          </a:xfrm>
        </p:spPr>
        <p:txBody>
          <a:bodyPr/>
          <a:lstStyle/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344128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Recent 100 GbE Developments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2nd generation projects based on 4 x 25 </a:t>
            </a:r>
            <a:r>
              <a:rPr lang="en-US" dirty="0" err="1" smtClean="0"/>
              <a:t>Gbps</a:t>
            </a:r>
            <a:r>
              <a:rPr lang="en-US" dirty="0" smtClean="0"/>
              <a:t> electrical signaling have started and are expected to be available in 2014+</a:t>
            </a:r>
          </a:p>
          <a:p>
            <a:r>
              <a:rPr lang="en-US" dirty="0" smtClean="0"/>
              <a:t>IEEE P802.3bj 100 Gb/s Backplane and Copper Cable Task Force started in September, 2011</a:t>
            </a:r>
          </a:p>
          <a:p>
            <a:pPr lvl="1"/>
            <a:r>
              <a:rPr lang="en-US" dirty="0" smtClean="0"/>
              <a:t>100GBASE-KR4: 4 x 25 </a:t>
            </a:r>
            <a:r>
              <a:rPr lang="en-US" dirty="0" err="1" smtClean="0"/>
              <a:t>Gbps</a:t>
            </a:r>
            <a:r>
              <a:rPr lang="en-US" dirty="0" smtClean="0"/>
              <a:t> NRZ 35 dB at 12.9 GHz backplane</a:t>
            </a:r>
          </a:p>
          <a:p>
            <a:pPr lvl="1"/>
            <a:r>
              <a:rPr lang="en-US" dirty="0" smtClean="0"/>
              <a:t>100GBASE-KP4: 4 x 25 </a:t>
            </a:r>
            <a:r>
              <a:rPr lang="en-US" dirty="0" err="1" smtClean="0"/>
              <a:t>Gbps</a:t>
            </a:r>
            <a:r>
              <a:rPr lang="en-US" dirty="0" smtClean="0"/>
              <a:t> PAM-4 33 dB at 7 GHz backplane</a:t>
            </a:r>
          </a:p>
          <a:p>
            <a:pPr lvl="1"/>
            <a:r>
              <a:rPr lang="en-US" dirty="0" smtClean="0"/>
              <a:t>100GBASE-CR4: 4 x 25 </a:t>
            </a:r>
            <a:r>
              <a:rPr lang="en-US" dirty="0" err="1" smtClean="0"/>
              <a:t>Gbps</a:t>
            </a:r>
            <a:r>
              <a:rPr lang="en-US" dirty="0" smtClean="0"/>
              <a:t> over 5 m copper </a:t>
            </a:r>
            <a:r>
              <a:rPr lang="en-US" dirty="0" err="1" smtClean="0"/>
              <a:t>twinax</a:t>
            </a:r>
            <a:r>
              <a:rPr lang="en-US" dirty="0" smtClean="0"/>
              <a:t> cable</a:t>
            </a:r>
          </a:p>
          <a:p>
            <a:pPr lvl="1"/>
            <a:r>
              <a:rPr lang="en-US" dirty="0" smtClean="0"/>
              <a:t>Task Force web page: </a:t>
            </a:r>
            <a:r>
              <a:rPr lang="en-US" dirty="0" smtClean="0">
                <a:hlinkClick r:id="rId2"/>
              </a:rPr>
              <a:t>http://www.ieee802.org/3/bj/</a:t>
            </a:r>
            <a:endParaRPr lang="en-US" dirty="0" smtClean="0"/>
          </a:p>
          <a:p>
            <a:pPr lvl="1"/>
            <a:r>
              <a:rPr lang="en-US" dirty="0" smtClean="0"/>
              <a:t>Standard expected in March, 2014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7BCC8D0D-EAEC-449D-9161-023DFF90F2E2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76559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Recent 100 GbE Developments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788" y="1336675"/>
            <a:ext cx="8210856" cy="2441694"/>
          </a:xfrm>
        </p:spPr>
        <p:txBody>
          <a:bodyPr/>
          <a:lstStyle/>
          <a:p>
            <a:r>
              <a:rPr lang="en-US" dirty="0" smtClean="0"/>
              <a:t>IEEE P802.3bm 40 Gb/s and 100 Gb/s Operation Over Fiber Optic Cables Task Force started in August, 2012</a:t>
            </a:r>
          </a:p>
          <a:p>
            <a:pPr lvl="1"/>
            <a:r>
              <a:rPr lang="en-US" dirty="0" smtClean="0"/>
              <a:t>40GBASE-ER4: 4 x 10 </a:t>
            </a:r>
            <a:r>
              <a:rPr lang="en-US" dirty="0" err="1" smtClean="0"/>
              <a:t>Gbps</a:t>
            </a:r>
            <a:r>
              <a:rPr lang="en-US" dirty="0" smtClean="0"/>
              <a:t> over 40 km SMF</a:t>
            </a:r>
          </a:p>
          <a:p>
            <a:pPr lvl="1"/>
            <a:r>
              <a:rPr lang="en-US" dirty="0" smtClean="0"/>
              <a:t>100GBASE-SR4: 4 x 25 </a:t>
            </a:r>
            <a:r>
              <a:rPr lang="en-US" dirty="0" err="1" smtClean="0"/>
              <a:t>Gbps</a:t>
            </a:r>
            <a:r>
              <a:rPr lang="en-US" dirty="0" smtClean="0"/>
              <a:t> over 100 m OM3?/OM4 parallel MMF</a:t>
            </a:r>
          </a:p>
          <a:p>
            <a:pPr lvl="1"/>
            <a:r>
              <a:rPr lang="en-US" dirty="0" smtClean="0"/>
              <a:t>CAUI-4: electrical signaling to the CFP2, CFP4 and QSFP28</a:t>
            </a:r>
          </a:p>
          <a:p>
            <a:pPr lvl="1"/>
            <a:r>
              <a:rPr lang="en-US" dirty="0" smtClean="0"/>
              <a:t>Task Force web page </a:t>
            </a:r>
            <a:r>
              <a:rPr lang="en-US" dirty="0" smtClean="0">
                <a:hlinkClick r:id="rId2"/>
              </a:rPr>
              <a:t>http://www.ieee802.org/3/bm/</a:t>
            </a:r>
            <a:endParaRPr lang="en-US" dirty="0" smtClean="0"/>
          </a:p>
          <a:p>
            <a:pPr lvl="1"/>
            <a:r>
              <a:rPr lang="en-US" dirty="0" smtClean="0"/>
              <a:t>Standard expected in March, 2015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7BCC8D0D-EAEC-449D-9161-023DFF90F2E2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84922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9" name="Table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0737308"/>
              </p:ext>
            </p:extLst>
          </p:nvPr>
        </p:nvGraphicFramePr>
        <p:xfrm>
          <a:off x="302217" y="954858"/>
          <a:ext cx="8649157" cy="45948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21999"/>
                <a:gridCol w="2711394"/>
                <a:gridCol w="2274073"/>
                <a:gridCol w="2041691"/>
              </a:tblGrid>
              <a:tr h="4070059"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 smtClean="0"/>
                        <a:t>1</a:t>
                      </a:r>
                      <a:r>
                        <a:rPr lang="en-US" sz="1100" b="1" baseline="30000" dirty="0" smtClean="0"/>
                        <a:t>st</a:t>
                      </a:r>
                      <a:r>
                        <a:rPr lang="en-US" sz="1100" b="1" baseline="0" dirty="0" smtClean="0"/>
                        <a:t> Generation: 10 </a:t>
                      </a:r>
                      <a:r>
                        <a:rPr lang="en-US" sz="1100" b="1" baseline="0" dirty="0" err="1" smtClean="0"/>
                        <a:t>Gbps</a:t>
                      </a:r>
                      <a:r>
                        <a:rPr lang="en-US" sz="1100" b="1" baseline="0" dirty="0" smtClean="0"/>
                        <a:t> Electrical Signaling</a:t>
                      </a:r>
                    </a:p>
                    <a:p>
                      <a:pPr marL="0" indent="0" algn="l">
                        <a:buFont typeface="Arial" pitchFamily="34" charset="0"/>
                        <a:buNone/>
                      </a:pPr>
                      <a:endParaRPr lang="en-US" sz="1100" b="1" baseline="0" dirty="0" smtClean="0"/>
                    </a:p>
                    <a:p>
                      <a:pPr marL="112713" indent="-112713" algn="l">
                        <a:buFont typeface="Franklin Gothic Book" pitchFamily="34" charset="0"/>
                        <a:buChar char="•"/>
                      </a:pPr>
                      <a:r>
                        <a:rPr lang="en-US" sz="1100" b="0" baseline="0" dirty="0" smtClean="0"/>
                        <a:t>Developed in 2010</a:t>
                      </a:r>
                    </a:p>
                    <a:p>
                      <a:pPr marL="112713" indent="-112713" algn="l">
                        <a:buFont typeface="Franklin Gothic Book" pitchFamily="34" charset="0"/>
                        <a:buChar char="•"/>
                      </a:pPr>
                      <a:r>
                        <a:rPr lang="en-US" sz="1100" b="0" baseline="0" dirty="0" smtClean="0"/>
                        <a:t>More expensive, higher complexity and power consumption</a:t>
                      </a:r>
                    </a:p>
                    <a:p>
                      <a:pPr marL="112713" indent="-112713" algn="l">
                        <a:buFont typeface="Franklin Gothic Book" pitchFamily="34" charset="0"/>
                        <a:buChar char="•"/>
                      </a:pPr>
                      <a:r>
                        <a:rPr lang="en-US" sz="1100" b="0" baseline="0" dirty="0" smtClean="0"/>
                        <a:t>Lower port density </a:t>
                      </a:r>
                    </a:p>
                    <a:p>
                      <a:pPr marL="112713" indent="-112713" algn="l">
                        <a:buFont typeface="Franklin Gothic Book" pitchFamily="34" charset="0"/>
                        <a:buChar char="•"/>
                      </a:pPr>
                      <a:r>
                        <a:rPr lang="en-US" sz="1100" b="0" baseline="0" dirty="0" smtClean="0"/>
                        <a:t>supports 400 </a:t>
                      </a:r>
                      <a:r>
                        <a:rPr lang="en-US" sz="1100" b="0" baseline="0" dirty="0" err="1" smtClean="0"/>
                        <a:t>Gbps</a:t>
                      </a:r>
                      <a:r>
                        <a:rPr lang="en-US" sz="1100" b="0" baseline="0" dirty="0" smtClean="0"/>
                        <a:t>/slot</a:t>
                      </a:r>
                    </a:p>
                    <a:p>
                      <a:pPr marL="112713" indent="-112713" algn="l">
                        <a:buFont typeface="Franklin Gothic Book" pitchFamily="34" charset="0"/>
                        <a:buChar char="•"/>
                      </a:pPr>
                      <a:endParaRPr lang="en-US" sz="1100" b="0" baseline="0" dirty="0" smtClean="0"/>
                    </a:p>
                    <a:p>
                      <a:pPr marL="0" indent="0" algn="l">
                        <a:buFont typeface="Franklin Gothic Book" pitchFamily="34" charset="0"/>
                        <a:buNone/>
                      </a:pPr>
                      <a:r>
                        <a:rPr lang="en-US" sz="1100" b="0" baseline="0" dirty="0" smtClean="0"/>
                        <a:t>Optical Interfaces:</a:t>
                      </a:r>
                    </a:p>
                    <a:p>
                      <a:pPr marL="112713" indent="-112713" algn="l">
                        <a:buFont typeface="Franklin Gothic Book" pitchFamily="34" charset="0"/>
                        <a:buChar char="•"/>
                      </a:pPr>
                      <a:r>
                        <a:rPr lang="en-US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100GBASE-SR10</a:t>
                      </a:r>
                    </a:p>
                    <a:p>
                      <a:pPr marL="112713" indent="-112713" algn="l">
                        <a:buFont typeface="Franklin Gothic Book" pitchFamily="34" charset="0"/>
                        <a:buChar char="•"/>
                      </a:pPr>
                      <a:r>
                        <a:rPr lang="en-US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10x10-2km</a:t>
                      </a:r>
                    </a:p>
                    <a:p>
                      <a:pPr marL="112713" indent="-112713" algn="l">
                        <a:buFont typeface="Franklin Gothic Book" pitchFamily="34" charset="0"/>
                        <a:buChar char="•"/>
                      </a:pPr>
                      <a:r>
                        <a:rPr lang="en-US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100GBASE-LR4</a:t>
                      </a:r>
                    </a:p>
                    <a:p>
                      <a:pPr marL="112713" indent="-112713" algn="l">
                        <a:buFont typeface="Franklin Gothic Book" pitchFamily="34" charset="0"/>
                        <a:buChar char="•"/>
                      </a:pPr>
                      <a:r>
                        <a:rPr lang="en-US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10x10-10km</a:t>
                      </a:r>
                    </a:p>
                    <a:p>
                      <a:pPr marL="112713" indent="-112713" algn="l">
                        <a:buFont typeface="Franklin Gothic Book" pitchFamily="34" charset="0"/>
                        <a:buChar char="•"/>
                      </a:pPr>
                      <a:r>
                        <a:rPr lang="en-US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100GBASE-ER4</a:t>
                      </a:r>
                    </a:p>
                    <a:p>
                      <a:pPr marL="112713" indent="-112713" algn="l">
                        <a:buFont typeface="Franklin Gothic Book" pitchFamily="34" charset="0"/>
                        <a:buChar char="•"/>
                      </a:pPr>
                      <a:r>
                        <a:rPr lang="en-US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10x10-40km</a:t>
                      </a:r>
                    </a:p>
                    <a:p>
                      <a:pPr algn="l">
                        <a:buFont typeface="Arial" pitchFamily="34" charset="0"/>
                        <a:buNone/>
                      </a:pPr>
                      <a:endParaRPr lang="en-US" sz="1100" b="0" dirty="0"/>
                    </a:p>
                  </a:txBody>
                  <a:tcPr marT="34290" marB="34290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None/>
                      </a:pPr>
                      <a:endParaRPr lang="en-US" sz="1100" b="0" dirty="0"/>
                    </a:p>
                  </a:txBody>
                  <a:tcPr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buFont typeface="Arial" pitchFamily="34" charset="0"/>
                        <a:buNone/>
                      </a:pPr>
                      <a:endParaRPr lang="en-US" sz="1100" b="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tabLst>
                          <a:tab pos="112713" algn="l"/>
                        </a:tabLst>
                      </a:pPr>
                      <a:r>
                        <a:rPr lang="en-US" sz="1100" b="1" dirty="0" smtClean="0"/>
                        <a:t>2</a:t>
                      </a:r>
                      <a:r>
                        <a:rPr lang="en-US" sz="1100" b="1" baseline="30000" dirty="0" smtClean="0"/>
                        <a:t>nd</a:t>
                      </a:r>
                      <a:r>
                        <a:rPr lang="en-US" sz="1100" b="1" dirty="0" smtClean="0"/>
                        <a:t> Generation:</a:t>
                      </a:r>
                      <a:r>
                        <a:rPr lang="en-US" sz="1100" b="1" baseline="0" dirty="0" smtClean="0"/>
                        <a:t> </a:t>
                      </a:r>
                      <a:r>
                        <a:rPr lang="en-US" sz="1100" b="1" dirty="0" smtClean="0"/>
                        <a:t>25 </a:t>
                      </a:r>
                      <a:r>
                        <a:rPr lang="en-US" sz="1100" b="1" dirty="0" err="1" smtClean="0"/>
                        <a:t>Gbps</a:t>
                      </a:r>
                      <a:r>
                        <a:rPr lang="en-US" sz="1100" b="1" dirty="0" smtClean="0"/>
                        <a:t> Electrical  Signaling</a:t>
                      </a:r>
                    </a:p>
                    <a:p>
                      <a:pPr algn="l">
                        <a:tabLst>
                          <a:tab pos="112713" algn="l"/>
                        </a:tabLst>
                      </a:pPr>
                      <a:endParaRPr lang="en-US" sz="1100" b="1" dirty="0" smtClean="0"/>
                    </a:p>
                    <a:p>
                      <a:pPr algn="l">
                        <a:tabLst>
                          <a:tab pos="112713" algn="l"/>
                        </a:tabLst>
                      </a:pPr>
                      <a:r>
                        <a:rPr lang="en-US" sz="1100" b="1" dirty="0" smtClean="0"/>
                        <a:t>CFP2</a:t>
                      </a:r>
                      <a:r>
                        <a:rPr lang="en-US" sz="1100" b="1" baseline="0" dirty="0" smtClean="0"/>
                        <a:t> supports both CAUI and CAUI-4</a:t>
                      </a:r>
                    </a:p>
                    <a:p>
                      <a:pPr algn="l">
                        <a:tabLst>
                          <a:tab pos="112713" algn="l"/>
                        </a:tabLst>
                      </a:pPr>
                      <a:endParaRPr lang="en-US" sz="1100" b="1" dirty="0" smtClean="0"/>
                    </a:p>
                    <a:p>
                      <a:pPr algn="l">
                        <a:tabLst>
                          <a:tab pos="112713" algn="l"/>
                        </a:tabLst>
                      </a:pPr>
                      <a:r>
                        <a:rPr lang="en-US" sz="1100" b="1" dirty="0" smtClean="0"/>
                        <a:t>CFP4 and QSFP28 only support CAUI-4</a:t>
                      </a:r>
                    </a:p>
                    <a:p>
                      <a:pPr algn="l">
                        <a:tabLst>
                          <a:tab pos="112713" algn="l"/>
                        </a:tabLst>
                      </a:pPr>
                      <a:endParaRPr lang="en-US" sz="1100" b="1" dirty="0" smtClean="0"/>
                    </a:p>
                    <a:p>
                      <a:pPr marL="112713" indent="-112713" algn="l">
                        <a:buFont typeface="Arial" pitchFamily="34" charset="0"/>
                        <a:buChar char="•"/>
                        <a:tabLst/>
                      </a:pPr>
                      <a:r>
                        <a:rPr lang="en-US" sz="1100" b="0" dirty="0" smtClean="0"/>
                        <a:t> Expected in 2013</a:t>
                      </a:r>
                      <a:r>
                        <a:rPr lang="en-US" sz="1100" b="0" baseline="0" dirty="0" smtClean="0"/>
                        <a:t> – 2015</a:t>
                      </a:r>
                      <a:endParaRPr lang="en-US" sz="1100" b="0" dirty="0" smtClean="0"/>
                    </a:p>
                    <a:p>
                      <a:pPr marL="112713" indent="-112713" algn="l">
                        <a:buFont typeface="Arial" pitchFamily="34" charset="0"/>
                        <a:buChar char="•"/>
                        <a:tabLst/>
                      </a:pPr>
                      <a:r>
                        <a:rPr lang="en-US" sz="1100" b="0" dirty="0" smtClean="0"/>
                        <a:t> Less expensive, lower</a:t>
                      </a:r>
                      <a:r>
                        <a:rPr lang="en-US" sz="1100" b="0" baseline="0" dirty="0" smtClean="0"/>
                        <a:t> </a:t>
                      </a:r>
                      <a:r>
                        <a:rPr lang="en-US" sz="1100" b="0" dirty="0" smtClean="0"/>
                        <a:t>complexity and power</a:t>
                      </a:r>
                      <a:r>
                        <a:rPr lang="en-US" sz="1100" b="0" baseline="0" dirty="0" smtClean="0"/>
                        <a:t> </a:t>
                      </a:r>
                      <a:r>
                        <a:rPr lang="en-US" sz="1100" b="0" dirty="0" smtClean="0"/>
                        <a:t>consumption </a:t>
                      </a:r>
                    </a:p>
                    <a:p>
                      <a:pPr marL="112713" indent="-112713" algn="l">
                        <a:buFont typeface="Arial" pitchFamily="34" charset="0"/>
                        <a:buChar char="•"/>
                        <a:tabLst/>
                      </a:pPr>
                      <a:r>
                        <a:rPr lang="en-US" sz="1100" b="0" dirty="0" smtClean="0"/>
                        <a:t> Higher port density supports 800 </a:t>
                      </a:r>
                      <a:r>
                        <a:rPr lang="en-US" sz="1100" b="0" dirty="0" err="1" smtClean="0"/>
                        <a:t>Gbps</a:t>
                      </a:r>
                      <a:r>
                        <a:rPr lang="en-US" sz="1100" b="0" dirty="0" smtClean="0"/>
                        <a:t>/slot</a:t>
                      </a:r>
                    </a:p>
                    <a:p>
                      <a:pPr algn="r">
                        <a:buFont typeface="Arial" pitchFamily="34" charset="0"/>
                        <a:buNone/>
                        <a:tabLst>
                          <a:tab pos="112713" algn="l"/>
                        </a:tabLst>
                      </a:pPr>
                      <a:endParaRPr lang="en-US" sz="1100" b="0" dirty="0" smtClean="0"/>
                    </a:p>
                    <a:p>
                      <a:pPr algn="l">
                        <a:buFont typeface="Arial" pitchFamily="34" charset="0"/>
                        <a:buNone/>
                        <a:tabLst>
                          <a:tab pos="112713" algn="l"/>
                        </a:tabLst>
                      </a:pPr>
                      <a:r>
                        <a:rPr lang="en-US" sz="1100" b="0" dirty="0" smtClean="0"/>
                        <a:t>Optical</a:t>
                      </a:r>
                      <a:r>
                        <a:rPr lang="en-US" sz="1100" b="0" baseline="0" dirty="0" smtClean="0"/>
                        <a:t> Interfaces</a:t>
                      </a:r>
                      <a:r>
                        <a:rPr lang="en-US" sz="1100" b="0" dirty="0" smtClean="0"/>
                        <a:t>:</a:t>
                      </a:r>
                    </a:p>
                    <a:p>
                      <a:pPr marL="112713" indent="-112713" algn="l">
                        <a:buFont typeface="Arial" pitchFamily="34" charset="0"/>
                        <a:buChar char="•"/>
                        <a:tabLst/>
                      </a:pPr>
                      <a:r>
                        <a:rPr lang="en-US" sz="1100" b="0" dirty="0" smtClean="0">
                          <a:solidFill>
                            <a:srgbClr val="FF0000"/>
                          </a:solidFill>
                        </a:rPr>
                        <a:t>100GBASE-SR4</a:t>
                      </a:r>
                    </a:p>
                    <a:p>
                      <a:pPr marL="112713" indent="-112713" algn="l">
                        <a:buFont typeface="Franklin Gothic Book" pitchFamily="34" charset="0"/>
                        <a:buChar char="•"/>
                      </a:pPr>
                      <a:r>
                        <a:rPr lang="en-US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100GBASE-SR10</a:t>
                      </a:r>
                    </a:p>
                    <a:p>
                      <a:pPr marL="112713" indent="-112713" algn="l">
                        <a:buFont typeface="Franklin Gothic Book" pitchFamily="34" charset="0"/>
                        <a:buChar char="•"/>
                      </a:pPr>
                      <a:r>
                        <a:rPr lang="en-US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10x10-2km</a:t>
                      </a:r>
                    </a:p>
                    <a:p>
                      <a:pPr marL="112713" indent="-112713" algn="l">
                        <a:buFont typeface="Franklin Gothic Book" pitchFamily="34" charset="0"/>
                        <a:buChar char="•"/>
                      </a:pPr>
                      <a:r>
                        <a:rPr lang="en-US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100GBASE-LR4</a:t>
                      </a:r>
                    </a:p>
                    <a:p>
                      <a:pPr marL="112713" indent="-112713" algn="l">
                        <a:buFont typeface="Franklin Gothic Book" pitchFamily="34" charset="0"/>
                        <a:buChar char="•"/>
                      </a:pPr>
                      <a:r>
                        <a:rPr lang="en-US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10x10-10km</a:t>
                      </a:r>
                    </a:p>
                    <a:p>
                      <a:pPr marL="112713" indent="-112713" algn="l">
                        <a:buFont typeface="Franklin Gothic Book" pitchFamily="34" charset="0"/>
                        <a:buChar char="•"/>
                      </a:pPr>
                      <a:r>
                        <a:rPr lang="en-US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100GBASE-ER4</a:t>
                      </a:r>
                    </a:p>
                    <a:p>
                      <a:pPr marL="112713" indent="-112713" algn="l">
                        <a:buFont typeface="Franklin Gothic Book" pitchFamily="34" charset="0"/>
                        <a:buChar char="•"/>
                      </a:pPr>
                      <a:r>
                        <a:rPr lang="en-US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10x10-40km</a:t>
                      </a:r>
                    </a:p>
                    <a:p>
                      <a:pPr marL="112713" indent="-112713" algn="l">
                        <a:buFont typeface="Arial" pitchFamily="34" charset="0"/>
                        <a:buChar char="•"/>
                        <a:tabLst/>
                      </a:pPr>
                      <a:endParaRPr lang="en-US" sz="1100" b="0" dirty="0" smtClean="0"/>
                    </a:p>
                    <a:p>
                      <a:pPr algn="l">
                        <a:buFont typeface="Arial" pitchFamily="34" charset="0"/>
                        <a:buNone/>
                      </a:pPr>
                      <a:endParaRPr lang="en-US" sz="1100" b="0" dirty="0" smtClean="0"/>
                    </a:p>
                    <a:p>
                      <a:pPr algn="l">
                        <a:buFont typeface="Arial" pitchFamily="34" charset="0"/>
                        <a:buNone/>
                      </a:pPr>
                      <a:endParaRPr lang="en-US" sz="1100" b="0" dirty="0"/>
                    </a:p>
                  </a:txBody>
                  <a:tcPr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B w="12700" cmpd="sng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1429" y="429151"/>
            <a:ext cx="8208875" cy="501676"/>
          </a:xfrm>
        </p:spPr>
        <p:txBody>
          <a:bodyPr/>
          <a:lstStyle/>
          <a:p>
            <a:r>
              <a:rPr lang="en-US" dirty="0" smtClean="0"/>
              <a:t>100 </a:t>
            </a:r>
            <a:r>
              <a:rPr lang="en-US" dirty="0" err="1" smtClean="0"/>
              <a:t>GbE</a:t>
            </a:r>
            <a:r>
              <a:rPr lang="en-US" dirty="0" smtClean="0"/>
              <a:t> Technology Generations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BCC8D0D-EAEC-449D-9161-023DFF90F2E2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61" name="Rectangle 60"/>
          <p:cNvSpPr>
            <a:spLocks noChangeAspect="1"/>
          </p:cNvSpPr>
          <p:nvPr/>
        </p:nvSpPr>
        <p:spPr bwMode="auto">
          <a:xfrm>
            <a:off x="2302799" y="981222"/>
            <a:ext cx="2250218" cy="3995871"/>
          </a:xfrm>
          <a:prstGeom prst="rect">
            <a:avLst/>
          </a:prstGeom>
          <a:solidFill>
            <a:schemeClr val="accent4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endParaRPr lang="en-US" dirty="0"/>
          </a:p>
        </p:txBody>
      </p:sp>
      <p:sp>
        <p:nvSpPr>
          <p:cNvPr id="62" name="Rectangle 61"/>
          <p:cNvSpPr>
            <a:spLocks noChangeAspect="1"/>
          </p:cNvSpPr>
          <p:nvPr/>
        </p:nvSpPr>
        <p:spPr bwMode="auto">
          <a:xfrm>
            <a:off x="4719288" y="982686"/>
            <a:ext cx="2032098" cy="3995871"/>
          </a:xfrm>
          <a:prstGeom prst="rect">
            <a:avLst/>
          </a:prstGeom>
          <a:solidFill>
            <a:schemeClr val="accent4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endParaRPr lang="en-US" dirty="0"/>
          </a:p>
        </p:txBody>
      </p:sp>
      <p:sp>
        <p:nvSpPr>
          <p:cNvPr id="67" name="TextBox 66"/>
          <p:cNvSpPr txBox="1"/>
          <p:nvPr/>
        </p:nvSpPr>
        <p:spPr bwMode="auto">
          <a:xfrm>
            <a:off x="3589967" y="1826731"/>
            <a:ext cx="877179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 smtClean="0"/>
              <a:t>CAUI </a:t>
            </a:r>
          </a:p>
          <a:p>
            <a:r>
              <a:rPr lang="en-US" sz="1000" dirty="0" smtClean="0"/>
              <a:t>10 x 10 </a:t>
            </a:r>
            <a:r>
              <a:rPr lang="en-US" sz="1000" dirty="0" err="1" smtClean="0"/>
              <a:t>Gbps</a:t>
            </a:r>
            <a:r>
              <a:rPr lang="en-US" sz="1000" dirty="0" smtClean="0"/>
              <a:t> Electrical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1915197" y="1071136"/>
            <a:ext cx="1549086" cy="3816043"/>
            <a:chOff x="1710041" y="1071254"/>
            <a:chExt cx="1549086" cy="3816043"/>
          </a:xfrm>
        </p:grpSpPr>
        <p:sp>
          <p:nvSpPr>
            <p:cNvPr id="68" name="Rectangle 67"/>
            <p:cNvSpPr>
              <a:spLocks noChangeAspect="1"/>
            </p:cNvSpPr>
            <p:nvPr/>
          </p:nvSpPr>
          <p:spPr bwMode="auto">
            <a:xfrm rot="16200000">
              <a:off x="2054182" y="736839"/>
              <a:ext cx="870529" cy="153936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solidFill>
                <a:schemeClr val="tx2"/>
              </a:solidFill>
              <a:miter lim="800000"/>
              <a:headEnd/>
              <a:tailEnd/>
            </a:ln>
          </p:spPr>
          <p:txBody>
            <a:bodyPr vert="vert" wrap="none" anchor="ctr"/>
            <a:lstStyle/>
            <a:p>
              <a:pPr algn="ctr"/>
              <a:r>
                <a:rPr lang="en-US" sz="1400" dirty="0" smtClean="0"/>
                <a:t>CFP</a:t>
              </a:r>
              <a:endParaRPr lang="en-US" sz="1400" dirty="0"/>
            </a:p>
          </p:txBody>
        </p:sp>
        <p:sp>
          <p:nvSpPr>
            <p:cNvPr id="69" name="Rectangle 68"/>
            <p:cNvSpPr>
              <a:spLocks noChangeAspect="1"/>
            </p:cNvSpPr>
            <p:nvPr/>
          </p:nvSpPr>
          <p:spPr bwMode="auto">
            <a:xfrm rot="16200000">
              <a:off x="2050941" y="1723267"/>
              <a:ext cx="870529" cy="153936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solidFill>
                <a:schemeClr val="tx2"/>
              </a:solidFill>
              <a:miter lim="800000"/>
              <a:headEnd/>
              <a:tailEnd/>
            </a:ln>
          </p:spPr>
          <p:txBody>
            <a:bodyPr vert="vert" wrap="none" anchor="ctr"/>
            <a:lstStyle/>
            <a:p>
              <a:pPr algn="ctr"/>
              <a:r>
                <a:rPr lang="en-US" sz="1400" dirty="0" smtClean="0"/>
                <a:t>CFP</a:t>
              </a:r>
              <a:endParaRPr lang="en-US" sz="1400" dirty="0"/>
            </a:p>
          </p:txBody>
        </p:sp>
        <p:sp>
          <p:nvSpPr>
            <p:cNvPr id="70" name="Rectangle 69"/>
            <p:cNvSpPr>
              <a:spLocks noChangeAspect="1"/>
            </p:cNvSpPr>
            <p:nvPr/>
          </p:nvSpPr>
          <p:spPr bwMode="auto">
            <a:xfrm rot="16200000">
              <a:off x="2047698" y="2705566"/>
              <a:ext cx="870529" cy="153936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solidFill>
                <a:schemeClr val="tx2"/>
              </a:solidFill>
              <a:miter lim="800000"/>
              <a:headEnd/>
              <a:tailEnd/>
            </a:ln>
          </p:spPr>
          <p:txBody>
            <a:bodyPr vert="vert" wrap="none" anchor="ctr"/>
            <a:lstStyle/>
            <a:p>
              <a:pPr algn="ctr"/>
              <a:r>
                <a:rPr lang="en-US" sz="1400" dirty="0" smtClean="0"/>
                <a:t>CFP</a:t>
              </a:r>
              <a:endParaRPr lang="en-US" sz="1400" dirty="0"/>
            </a:p>
          </p:txBody>
        </p:sp>
        <p:sp>
          <p:nvSpPr>
            <p:cNvPr id="71" name="Rectangle 70"/>
            <p:cNvSpPr>
              <a:spLocks noChangeAspect="1"/>
            </p:cNvSpPr>
            <p:nvPr/>
          </p:nvSpPr>
          <p:spPr bwMode="auto">
            <a:xfrm rot="16200000">
              <a:off x="2044456" y="3682353"/>
              <a:ext cx="870529" cy="153936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solidFill>
                <a:schemeClr val="tx2"/>
              </a:solidFill>
              <a:miter lim="800000"/>
              <a:headEnd/>
              <a:tailEnd/>
            </a:ln>
          </p:spPr>
          <p:txBody>
            <a:bodyPr vert="vert" wrap="none" anchor="ctr"/>
            <a:lstStyle/>
            <a:p>
              <a:pPr algn="ctr"/>
              <a:r>
                <a:rPr lang="en-US" sz="1400" dirty="0" smtClean="0"/>
                <a:t>CFP</a:t>
              </a:r>
              <a:endParaRPr lang="en-US" sz="1400" dirty="0"/>
            </a:p>
          </p:txBody>
        </p:sp>
      </p:grpSp>
      <p:sp>
        <p:nvSpPr>
          <p:cNvPr id="72" name="Rectangle 71"/>
          <p:cNvSpPr>
            <a:spLocks noChangeAspect="1"/>
          </p:cNvSpPr>
          <p:nvPr/>
        </p:nvSpPr>
        <p:spPr bwMode="auto">
          <a:xfrm>
            <a:off x="3839790" y="1203851"/>
            <a:ext cx="573112" cy="589341"/>
          </a:xfrm>
          <a:prstGeom prst="rect">
            <a:avLst/>
          </a:prstGeom>
          <a:solidFill>
            <a:schemeClr val="tx1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ASIC</a:t>
            </a:r>
            <a:endParaRPr lang="en-US" sz="1400" dirty="0">
              <a:solidFill>
                <a:schemeClr val="bg1"/>
              </a:solidFill>
            </a:endParaRPr>
          </a:p>
        </p:txBody>
      </p:sp>
      <p:grpSp>
        <p:nvGrpSpPr>
          <p:cNvPr id="73" name="Group 59"/>
          <p:cNvGrpSpPr>
            <a:grpSpLocks noChangeAspect="1"/>
          </p:cNvGrpSpPr>
          <p:nvPr/>
        </p:nvGrpSpPr>
        <p:grpSpPr>
          <a:xfrm>
            <a:off x="3464283" y="1229393"/>
            <a:ext cx="439043" cy="540978"/>
            <a:chOff x="3070814" y="2182738"/>
            <a:chExt cx="516518" cy="636440"/>
          </a:xfrm>
        </p:grpSpPr>
        <p:cxnSp>
          <p:nvCxnSpPr>
            <p:cNvPr id="74" name="Straight Arrow Connector 73"/>
            <p:cNvCxnSpPr/>
            <p:nvPr/>
          </p:nvCxnSpPr>
          <p:spPr>
            <a:xfrm>
              <a:off x="3070814" y="2182738"/>
              <a:ext cx="516518" cy="73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Arrow Connector 74"/>
            <p:cNvCxnSpPr/>
            <p:nvPr/>
          </p:nvCxnSpPr>
          <p:spPr>
            <a:xfrm>
              <a:off x="3070814" y="2253372"/>
              <a:ext cx="516518" cy="73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Arrow Connector 75"/>
            <p:cNvCxnSpPr/>
            <p:nvPr/>
          </p:nvCxnSpPr>
          <p:spPr>
            <a:xfrm>
              <a:off x="3070814" y="2324006"/>
              <a:ext cx="516518" cy="73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Arrow Connector 76"/>
            <p:cNvCxnSpPr/>
            <p:nvPr/>
          </p:nvCxnSpPr>
          <p:spPr>
            <a:xfrm>
              <a:off x="3070814" y="2394639"/>
              <a:ext cx="516518" cy="73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Arrow Connector 81"/>
            <p:cNvCxnSpPr/>
            <p:nvPr/>
          </p:nvCxnSpPr>
          <p:spPr>
            <a:xfrm>
              <a:off x="3070814" y="2465273"/>
              <a:ext cx="516518" cy="73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Arrow Connector 83"/>
            <p:cNvCxnSpPr/>
            <p:nvPr/>
          </p:nvCxnSpPr>
          <p:spPr>
            <a:xfrm>
              <a:off x="3070814" y="2535907"/>
              <a:ext cx="516518" cy="73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Arrow Connector 84"/>
            <p:cNvCxnSpPr/>
            <p:nvPr/>
          </p:nvCxnSpPr>
          <p:spPr>
            <a:xfrm>
              <a:off x="3070814" y="2606541"/>
              <a:ext cx="516518" cy="73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Arrow Connector 87"/>
            <p:cNvCxnSpPr/>
            <p:nvPr/>
          </p:nvCxnSpPr>
          <p:spPr>
            <a:xfrm>
              <a:off x="3070814" y="2677174"/>
              <a:ext cx="516518" cy="73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Arrow Connector 92"/>
            <p:cNvCxnSpPr/>
            <p:nvPr/>
          </p:nvCxnSpPr>
          <p:spPr>
            <a:xfrm>
              <a:off x="3070814" y="2747808"/>
              <a:ext cx="516518" cy="73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Arrow Connector 93"/>
            <p:cNvCxnSpPr/>
            <p:nvPr/>
          </p:nvCxnSpPr>
          <p:spPr>
            <a:xfrm>
              <a:off x="3070814" y="2818442"/>
              <a:ext cx="516518" cy="73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7" name="Rectangle 96"/>
          <p:cNvSpPr>
            <a:spLocks noChangeAspect="1"/>
          </p:cNvSpPr>
          <p:nvPr/>
        </p:nvSpPr>
        <p:spPr bwMode="auto">
          <a:xfrm rot="16200000">
            <a:off x="6120527" y="1676265"/>
            <a:ext cx="424649" cy="1146557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vert="vert" wrap="none" anchor="ctr"/>
          <a:lstStyle/>
          <a:p>
            <a:pPr algn="ctr"/>
            <a:r>
              <a:rPr lang="en-US" sz="1400" dirty="0" smtClean="0"/>
              <a:t>CFP2</a:t>
            </a:r>
            <a:endParaRPr lang="en-US" sz="1400" dirty="0"/>
          </a:p>
        </p:txBody>
      </p:sp>
      <p:sp>
        <p:nvSpPr>
          <p:cNvPr id="98" name="Rectangle 97"/>
          <p:cNvSpPr>
            <a:spLocks noChangeAspect="1"/>
          </p:cNvSpPr>
          <p:nvPr/>
        </p:nvSpPr>
        <p:spPr bwMode="auto">
          <a:xfrm rot="16200000">
            <a:off x="6122203" y="2154602"/>
            <a:ext cx="424649" cy="1146557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vert="vert" wrap="none" anchor="ctr"/>
          <a:lstStyle/>
          <a:p>
            <a:pPr algn="ctr"/>
            <a:r>
              <a:rPr lang="en-US" sz="1400" dirty="0" smtClean="0"/>
              <a:t>CFP2</a:t>
            </a:r>
            <a:endParaRPr lang="en-US" sz="1400" dirty="0"/>
          </a:p>
        </p:txBody>
      </p:sp>
      <p:grpSp>
        <p:nvGrpSpPr>
          <p:cNvPr id="100" name="Group 94"/>
          <p:cNvGrpSpPr>
            <a:grpSpLocks noChangeAspect="1"/>
          </p:cNvGrpSpPr>
          <p:nvPr/>
        </p:nvGrpSpPr>
        <p:grpSpPr>
          <a:xfrm>
            <a:off x="5313276" y="3072294"/>
            <a:ext cx="439043" cy="257604"/>
            <a:chOff x="4680220" y="5190052"/>
            <a:chExt cx="516518" cy="303069"/>
          </a:xfrm>
        </p:grpSpPr>
        <p:cxnSp>
          <p:nvCxnSpPr>
            <p:cNvPr id="101" name="Straight Arrow Connector 100"/>
            <p:cNvCxnSpPr/>
            <p:nvPr/>
          </p:nvCxnSpPr>
          <p:spPr>
            <a:xfrm>
              <a:off x="4680220" y="5190052"/>
              <a:ext cx="516518" cy="736"/>
            </a:xfrm>
            <a:prstGeom prst="straightConnector1">
              <a:avLst/>
            </a:prstGeom>
            <a:ln w="3810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Arrow Connector 101"/>
            <p:cNvCxnSpPr/>
            <p:nvPr/>
          </p:nvCxnSpPr>
          <p:spPr>
            <a:xfrm>
              <a:off x="4680220" y="5290830"/>
              <a:ext cx="516518" cy="736"/>
            </a:xfrm>
            <a:prstGeom prst="straightConnector1">
              <a:avLst/>
            </a:prstGeom>
            <a:ln w="3810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Arrow Connector 102"/>
            <p:cNvCxnSpPr/>
            <p:nvPr/>
          </p:nvCxnSpPr>
          <p:spPr>
            <a:xfrm>
              <a:off x="4680220" y="5391608"/>
              <a:ext cx="516518" cy="736"/>
            </a:xfrm>
            <a:prstGeom prst="straightConnector1">
              <a:avLst/>
            </a:prstGeom>
            <a:ln w="3810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Arrow Connector 103"/>
            <p:cNvCxnSpPr/>
            <p:nvPr/>
          </p:nvCxnSpPr>
          <p:spPr>
            <a:xfrm>
              <a:off x="4680220" y="5492385"/>
              <a:ext cx="516518" cy="736"/>
            </a:xfrm>
            <a:prstGeom prst="straightConnector1">
              <a:avLst/>
            </a:prstGeom>
            <a:ln w="3810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5" name="TextBox 104"/>
          <p:cNvSpPr txBox="1"/>
          <p:nvPr/>
        </p:nvSpPr>
        <p:spPr bwMode="auto">
          <a:xfrm>
            <a:off x="4799230" y="3547384"/>
            <a:ext cx="1143062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 smtClean="0"/>
              <a:t>CAUI-4 </a:t>
            </a:r>
          </a:p>
          <a:p>
            <a:r>
              <a:rPr lang="en-US" sz="1000" dirty="0" smtClean="0"/>
              <a:t>4 x 25 </a:t>
            </a:r>
            <a:r>
              <a:rPr lang="en-US" sz="1000" dirty="0" err="1" smtClean="0"/>
              <a:t>Gbps</a:t>
            </a:r>
            <a:r>
              <a:rPr lang="en-US" sz="1000" dirty="0" smtClean="0"/>
              <a:t> Electrical</a:t>
            </a:r>
          </a:p>
        </p:txBody>
      </p:sp>
      <p:sp>
        <p:nvSpPr>
          <p:cNvPr id="106" name="Rectangle 105"/>
          <p:cNvSpPr>
            <a:spLocks noChangeAspect="1"/>
          </p:cNvSpPr>
          <p:nvPr/>
        </p:nvSpPr>
        <p:spPr bwMode="auto">
          <a:xfrm rot="16200000">
            <a:off x="6122432" y="2637324"/>
            <a:ext cx="424649" cy="1146557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vert="vert" wrap="none" anchor="ctr"/>
          <a:lstStyle/>
          <a:p>
            <a:pPr algn="ctr"/>
            <a:r>
              <a:rPr lang="en-US" sz="1400" dirty="0" smtClean="0"/>
              <a:t>CFP2</a:t>
            </a:r>
            <a:endParaRPr lang="en-US" sz="1400" dirty="0"/>
          </a:p>
        </p:txBody>
      </p:sp>
      <p:sp>
        <p:nvSpPr>
          <p:cNvPr id="107" name="Rectangle 106"/>
          <p:cNvSpPr>
            <a:spLocks noChangeAspect="1"/>
          </p:cNvSpPr>
          <p:nvPr/>
        </p:nvSpPr>
        <p:spPr bwMode="auto">
          <a:xfrm rot="16200000">
            <a:off x="6124108" y="3123966"/>
            <a:ext cx="424649" cy="1146557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vert="vert" wrap="none" anchor="ctr"/>
          <a:lstStyle/>
          <a:p>
            <a:pPr algn="ctr"/>
            <a:r>
              <a:rPr lang="en-US" sz="1400" dirty="0" smtClean="0"/>
              <a:t>CFP2</a:t>
            </a:r>
            <a:endParaRPr lang="en-US" sz="1400" dirty="0"/>
          </a:p>
        </p:txBody>
      </p:sp>
      <p:sp>
        <p:nvSpPr>
          <p:cNvPr id="108" name="Rectangle 107"/>
          <p:cNvSpPr>
            <a:spLocks noChangeAspect="1"/>
          </p:cNvSpPr>
          <p:nvPr/>
        </p:nvSpPr>
        <p:spPr bwMode="auto">
          <a:xfrm rot="16200000">
            <a:off x="6125784" y="3605939"/>
            <a:ext cx="424649" cy="1146557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vert="vert" wrap="none" anchor="ctr"/>
          <a:lstStyle/>
          <a:p>
            <a:pPr algn="ctr"/>
            <a:r>
              <a:rPr lang="en-US" sz="1400" dirty="0" smtClean="0"/>
              <a:t>CFP2</a:t>
            </a:r>
            <a:endParaRPr lang="en-US" sz="1400" dirty="0"/>
          </a:p>
        </p:txBody>
      </p:sp>
      <p:sp>
        <p:nvSpPr>
          <p:cNvPr id="113" name="Rectangle 112"/>
          <p:cNvSpPr>
            <a:spLocks noChangeAspect="1"/>
          </p:cNvSpPr>
          <p:nvPr/>
        </p:nvSpPr>
        <p:spPr bwMode="auto">
          <a:xfrm rot="16200000">
            <a:off x="6125784" y="4095661"/>
            <a:ext cx="424649" cy="1146557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vert="vert" wrap="none" anchor="ctr"/>
          <a:lstStyle/>
          <a:p>
            <a:pPr algn="ctr"/>
            <a:r>
              <a:rPr lang="en-US" sz="1400" dirty="0" smtClean="0"/>
              <a:t>CFP2</a:t>
            </a:r>
            <a:endParaRPr lang="en-US" sz="1400" dirty="0"/>
          </a:p>
        </p:txBody>
      </p:sp>
      <p:sp>
        <p:nvSpPr>
          <p:cNvPr id="114" name="Rectangle 113"/>
          <p:cNvSpPr>
            <a:spLocks noChangeAspect="1"/>
          </p:cNvSpPr>
          <p:nvPr/>
        </p:nvSpPr>
        <p:spPr bwMode="auto">
          <a:xfrm rot="16200000">
            <a:off x="6117175" y="710183"/>
            <a:ext cx="424649" cy="1146557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vert="vert" wrap="none" anchor="ctr"/>
          <a:lstStyle/>
          <a:p>
            <a:pPr algn="ctr"/>
            <a:r>
              <a:rPr lang="en-US" sz="1400" dirty="0" smtClean="0"/>
              <a:t>CFP2</a:t>
            </a:r>
          </a:p>
        </p:txBody>
      </p:sp>
      <p:sp>
        <p:nvSpPr>
          <p:cNvPr id="48" name="Footer Placeholder 13"/>
          <p:cNvSpPr>
            <a:spLocks noGrp="1"/>
          </p:cNvSpPr>
          <p:nvPr>
            <p:ph type="ftr" sz="quarter" idx="3"/>
          </p:nvPr>
        </p:nvSpPr>
        <p:spPr>
          <a:xfrm>
            <a:off x="336880" y="4987785"/>
            <a:ext cx="3990646" cy="103485"/>
          </a:xfrm>
        </p:spPr>
        <p:txBody>
          <a:bodyPr/>
          <a:lstStyle/>
          <a:p>
            <a:r>
              <a:rPr lang="en-US" dirty="0" smtClean="0"/>
              <a:t>© 2013 Brocade Communications Systems, Inc.</a:t>
            </a:r>
            <a:endParaRPr lang="en-US" dirty="0"/>
          </a:p>
        </p:txBody>
      </p:sp>
      <p:sp>
        <p:nvSpPr>
          <p:cNvPr id="99" name="Rectangle 98"/>
          <p:cNvSpPr>
            <a:spLocks noChangeAspect="1"/>
          </p:cNvSpPr>
          <p:nvPr/>
        </p:nvSpPr>
        <p:spPr bwMode="auto">
          <a:xfrm>
            <a:off x="4779109" y="2900697"/>
            <a:ext cx="753687" cy="589341"/>
          </a:xfrm>
          <a:prstGeom prst="rect">
            <a:avLst/>
          </a:prstGeom>
          <a:solidFill>
            <a:schemeClr val="tx1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Gearbox</a:t>
            </a:r>
            <a:endParaRPr lang="en-US" sz="1400" dirty="0">
              <a:solidFill>
                <a:schemeClr val="bg1"/>
              </a:solidFill>
            </a:endParaRPr>
          </a:p>
        </p:txBody>
      </p:sp>
      <p:grpSp>
        <p:nvGrpSpPr>
          <p:cNvPr id="42" name="Group 59"/>
          <p:cNvGrpSpPr>
            <a:grpSpLocks noChangeAspect="1"/>
          </p:cNvGrpSpPr>
          <p:nvPr/>
        </p:nvGrpSpPr>
        <p:grpSpPr>
          <a:xfrm>
            <a:off x="5370761" y="1578769"/>
            <a:ext cx="439043" cy="362897"/>
            <a:chOff x="3070814" y="2182738"/>
            <a:chExt cx="516518" cy="636440"/>
          </a:xfrm>
        </p:grpSpPr>
        <p:cxnSp>
          <p:nvCxnSpPr>
            <p:cNvPr id="43" name="Straight Arrow Connector 42"/>
            <p:cNvCxnSpPr/>
            <p:nvPr/>
          </p:nvCxnSpPr>
          <p:spPr>
            <a:xfrm>
              <a:off x="3070814" y="2182738"/>
              <a:ext cx="516518" cy="73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/>
            <p:cNvCxnSpPr/>
            <p:nvPr/>
          </p:nvCxnSpPr>
          <p:spPr>
            <a:xfrm>
              <a:off x="3070814" y="2253372"/>
              <a:ext cx="516518" cy="73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Arrow Connector 44"/>
            <p:cNvCxnSpPr/>
            <p:nvPr/>
          </p:nvCxnSpPr>
          <p:spPr>
            <a:xfrm>
              <a:off x="3070814" y="2324006"/>
              <a:ext cx="516518" cy="73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Arrow Connector 45"/>
            <p:cNvCxnSpPr/>
            <p:nvPr/>
          </p:nvCxnSpPr>
          <p:spPr>
            <a:xfrm>
              <a:off x="3070814" y="2394639"/>
              <a:ext cx="516518" cy="73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Arrow Connector 46"/>
            <p:cNvCxnSpPr/>
            <p:nvPr/>
          </p:nvCxnSpPr>
          <p:spPr>
            <a:xfrm>
              <a:off x="3070814" y="2465273"/>
              <a:ext cx="516518" cy="73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Arrow Connector 48"/>
            <p:cNvCxnSpPr/>
            <p:nvPr/>
          </p:nvCxnSpPr>
          <p:spPr>
            <a:xfrm>
              <a:off x="3070814" y="2535907"/>
              <a:ext cx="516518" cy="73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Arrow Connector 49"/>
            <p:cNvCxnSpPr/>
            <p:nvPr/>
          </p:nvCxnSpPr>
          <p:spPr>
            <a:xfrm>
              <a:off x="3070814" y="2606541"/>
              <a:ext cx="516518" cy="73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Arrow Connector 50"/>
            <p:cNvCxnSpPr/>
            <p:nvPr/>
          </p:nvCxnSpPr>
          <p:spPr>
            <a:xfrm>
              <a:off x="3070814" y="2677174"/>
              <a:ext cx="516518" cy="73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Arrow Connector 51"/>
            <p:cNvCxnSpPr/>
            <p:nvPr/>
          </p:nvCxnSpPr>
          <p:spPr>
            <a:xfrm>
              <a:off x="3070814" y="2747808"/>
              <a:ext cx="516518" cy="73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Arrow Connector 52"/>
            <p:cNvCxnSpPr/>
            <p:nvPr/>
          </p:nvCxnSpPr>
          <p:spPr>
            <a:xfrm>
              <a:off x="3070814" y="2818442"/>
              <a:ext cx="516518" cy="73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5" name="Rectangle 94"/>
          <p:cNvSpPr>
            <a:spLocks noChangeAspect="1"/>
          </p:cNvSpPr>
          <p:nvPr/>
        </p:nvSpPr>
        <p:spPr bwMode="auto">
          <a:xfrm rot="16200000">
            <a:off x="6118851" y="1188875"/>
            <a:ext cx="424649" cy="1146557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vert="vert" wrap="none" anchor="ctr"/>
          <a:lstStyle/>
          <a:p>
            <a:pPr algn="ctr"/>
            <a:r>
              <a:rPr lang="en-US" sz="1400" dirty="0" smtClean="0"/>
              <a:t>CFP2</a:t>
            </a:r>
            <a:endParaRPr lang="en-US" sz="1400" dirty="0"/>
          </a:p>
        </p:txBody>
      </p:sp>
      <p:sp>
        <p:nvSpPr>
          <p:cNvPr id="54" name="TextBox 53"/>
          <p:cNvSpPr txBox="1"/>
          <p:nvPr/>
        </p:nvSpPr>
        <p:spPr bwMode="auto">
          <a:xfrm>
            <a:off x="4799230" y="2141501"/>
            <a:ext cx="877179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 smtClean="0"/>
              <a:t>CAUI </a:t>
            </a:r>
          </a:p>
          <a:p>
            <a:r>
              <a:rPr lang="en-US" sz="1000" dirty="0" smtClean="0"/>
              <a:t>10 x 10 </a:t>
            </a:r>
            <a:r>
              <a:rPr lang="en-US" sz="1000" dirty="0" err="1" smtClean="0"/>
              <a:t>Gbps</a:t>
            </a:r>
            <a:r>
              <a:rPr lang="en-US" sz="1000" dirty="0" smtClean="0"/>
              <a:t> Electrical</a:t>
            </a:r>
          </a:p>
        </p:txBody>
      </p:sp>
      <p:sp>
        <p:nvSpPr>
          <p:cNvPr id="41" name="Rectangle 40"/>
          <p:cNvSpPr>
            <a:spLocks noChangeAspect="1"/>
          </p:cNvSpPr>
          <p:nvPr/>
        </p:nvSpPr>
        <p:spPr bwMode="auto">
          <a:xfrm>
            <a:off x="4799230" y="1486398"/>
            <a:ext cx="753687" cy="589341"/>
          </a:xfrm>
          <a:prstGeom prst="rect">
            <a:avLst/>
          </a:prstGeom>
          <a:solidFill>
            <a:schemeClr val="tx1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Gearbox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06421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100 </a:t>
            </a:r>
            <a:r>
              <a:rPr lang="en-US" dirty="0" err="1" smtClean="0"/>
              <a:t>GbE</a:t>
            </a:r>
            <a:r>
              <a:rPr lang="en-US" dirty="0" smtClean="0"/>
              <a:t> Technology Reference</a:t>
            </a:r>
            <a:endParaRPr lang="en-US" dirty="0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6888766"/>
              </p:ext>
            </p:extLst>
          </p:nvPr>
        </p:nvGraphicFramePr>
        <p:xfrm>
          <a:off x="189346" y="873307"/>
          <a:ext cx="8234039" cy="4257506"/>
        </p:xfrm>
        <a:graphic>
          <a:graphicData uri="http://schemas.openxmlformats.org/drawingml/2006/table">
            <a:tbl>
              <a:tblPr firstRow="1"/>
              <a:tblGrid>
                <a:gridCol w="893915"/>
                <a:gridCol w="667284"/>
                <a:gridCol w="667284"/>
                <a:gridCol w="667284"/>
                <a:gridCol w="667284"/>
                <a:gridCol w="667284"/>
                <a:gridCol w="667284"/>
                <a:gridCol w="667284"/>
                <a:gridCol w="667284"/>
                <a:gridCol w="667284"/>
                <a:gridCol w="667284"/>
                <a:gridCol w="667284"/>
              </a:tblGrid>
              <a:tr h="79849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9pPr>
                    </a:lstStyle>
                    <a:p>
                      <a:pPr algn="ctr"/>
                      <a:r>
                        <a:rPr lang="en-US" sz="1000" b="0" kern="120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Physical Layer Reach</a:t>
                      </a:r>
                      <a:endParaRPr lang="en-US" sz="1000" b="0" kern="1200" dirty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9333" marR="99333" marT="37250" marB="3725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2">
                            <a:shade val="30000"/>
                            <a:satMod val="115000"/>
                          </a:schemeClr>
                        </a:gs>
                        <a:gs pos="50000">
                          <a:schemeClr val="bg2">
                            <a:shade val="67500"/>
                            <a:satMod val="115000"/>
                          </a:schemeClr>
                        </a:gs>
                        <a:gs pos="100000">
                          <a:schemeClr val="bg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i="0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Back-plane</a:t>
                      </a:r>
                      <a:endParaRPr lang="en-US" sz="1000" b="0" i="0" kern="1200" dirty="0">
                        <a:solidFill>
                          <a:schemeClr val="bg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9333" marR="99333" marT="37250" marB="3725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2">
                            <a:shade val="30000"/>
                            <a:satMod val="115000"/>
                          </a:schemeClr>
                        </a:gs>
                        <a:gs pos="50000">
                          <a:schemeClr val="bg2">
                            <a:shade val="67500"/>
                            <a:satMod val="115000"/>
                          </a:schemeClr>
                        </a:gs>
                        <a:gs pos="100000">
                          <a:schemeClr val="bg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i="0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5</a:t>
                      </a:r>
                      <a:r>
                        <a:rPr lang="en-US" sz="1000" b="0" i="0" kern="1200" baseline="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 m </a:t>
                      </a:r>
                      <a:r>
                        <a:rPr lang="en-US" sz="1000" b="0" i="0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Copper Cable</a:t>
                      </a:r>
                      <a:endParaRPr lang="en-US" sz="1000" b="0" i="0" kern="1200" dirty="0">
                        <a:solidFill>
                          <a:schemeClr val="bg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9333" marR="99333" marT="37250" marB="3725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2">
                            <a:shade val="30000"/>
                            <a:satMod val="115000"/>
                          </a:schemeClr>
                        </a:gs>
                        <a:gs pos="50000">
                          <a:schemeClr val="bg2">
                            <a:shade val="67500"/>
                            <a:satMod val="115000"/>
                          </a:schemeClr>
                        </a:gs>
                        <a:gs pos="100000">
                          <a:schemeClr val="bg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9pPr>
                    </a:lstStyle>
                    <a:p>
                      <a:pPr algn="ctr"/>
                      <a:r>
                        <a:rPr lang="en-US" sz="1000" b="0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7 m Copper Cable</a:t>
                      </a:r>
                      <a:endParaRPr lang="en-US" sz="1000" b="0" kern="1200" dirty="0">
                        <a:solidFill>
                          <a:schemeClr val="bg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9333" marR="99333" marT="37250" marB="3725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2">
                            <a:shade val="30000"/>
                            <a:satMod val="115000"/>
                          </a:schemeClr>
                        </a:gs>
                        <a:gs pos="50000">
                          <a:schemeClr val="bg2">
                            <a:shade val="67500"/>
                            <a:satMod val="115000"/>
                          </a:schemeClr>
                        </a:gs>
                        <a:gs pos="100000">
                          <a:schemeClr val="bg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100 m OM3?/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OM4 MMF</a:t>
                      </a:r>
                    </a:p>
                  </a:txBody>
                  <a:tcPr marL="99333" marR="99333" marT="37250" marB="3725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2">
                            <a:shade val="30000"/>
                            <a:satMod val="115000"/>
                          </a:schemeClr>
                        </a:gs>
                        <a:gs pos="50000">
                          <a:schemeClr val="bg2">
                            <a:shade val="67500"/>
                            <a:satMod val="115000"/>
                          </a:schemeClr>
                        </a:gs>
                        <a:gs pos="100000">
                          <a:schemeClr val="bg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100 m OM3,   150 m OM4 MMF</a:t>
                      </a:r>
                    </a:p>
                  </a:txBody>
                  <a:tcPr marL="99333" marR="99333" marT="37250" marB="3725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2">
                            <a:shade val="30000"/>
                            <a:satMod val="115000"/>
                          </a:schemeClr>
                        </a:gs>
                        <a:gs pos="50000">
                          <a:schemeClr val="bg2">
                            <a:shade val="67500"/>
                            <a:satMod val="115000"/>
                          </a:schemeClr>
                        </a:gs>
                        <a:gs pos="100000">
                          <a:schemeClr val="bg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500 m</a:t>
                      </a:r>
                    </a:p>
                    <a:p>
                      <a:pPr algn="ctr"/>
                      <a:r>
                        <a:rPr lang="en-US" sz="1000" b="0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SMF</a:t>
                      </a:r>
                    </a:p>
                  </a:txBody>
                  <a:tcPr marL="99333" marR="99333" marT="37250" marB="3725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2">
                            <a:shade val="30000"/>
                            <a:satMod val="115000"/>
                          </a:schemeClr>
                        </a:gs>
                        <a:gs pos="50000">
                          <a:schemeClr val="bg2">
                            <a:shade val="67500"/>
                            <a:satMod val="115000"/>
                          </a:schemeClr>
                        </a:gs>
                        <a:gs pos="100000">
                          <a:schemeClr val="bg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2 km </a:t>
                      </a:r>
                    </a:p>
                    <a:p>
                      <a:pPr algn="ctr"/>
                      <a:r>
                        <a:rPr lang="en-US" sz="1000" b="0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SMF</a:t>
                      </a:r>
                    </a:p>
                  </a:txBody>
                  <a:tcPr marL="99333" marR="99333" marT="37250" marB="3725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2">
                            <a:shade val="30000"/>
                            <a:satMod val="115000"/>
                          </a:schemeClr>
                        </a:gs>
                        <a:gs pos="50000">
                          <a:schemeClr val="bg2">
                            <a:shade val="67500"/>
                            <a:satMod val="115000"/>
                          </a:schemeClr>
                        </a:gs>
                        <a:gs pos="100000">
                          <a:schemeClr val="bg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000" b="0" kern="120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10 km </a:t>
                      </a:r>
                    </a:p>
                    <a:p>
                      <a:pPr algn="ctr"/>
                      <a:r>
                        <a:rPr lang="en-US" sz="1000" b="0" kern="120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SMF</a:t>
                      </a:r>
                      <a:endParaRPr lang="en-US" sz="1000" b="0" kern="1200" dirty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9333" marR="99333" marT="37250" marB="3725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2">
                            <a:shade val="30000"/>
                            <a:satMod val="115000"/>
                          </a:schemeClr>
                        </a:gs>
                        <a:gs pos="50000">
                          <a:schemeClr val="bg2">
                            <a:shade val="67500"/>
                            <a:satMod val="115000"/>
                          </a:schemeClr>
                        </a:gs>
                        <a:gs pos="100000">
                          <a:schemeClr val="bg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9pPr>
                    </a:lstStyle>
                    <a:p>
                      <a:pPr algn="ctr"/>
                      <a:endParaRPr lang="en-US" sz="1400" b="1" kern="1200" dirty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9333" marR="99333" marT="49667" marB="49667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000" b="0" kern="120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40 km</a:t>
                      </a:r>
                    </a:p>
                    <a:p>
                      <a:pPr algn="ctr"/>
                      <a:r>
                        <a:rPr lang="en-US" sz="1000" b="0" kern="120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SMF</a:t>
                      </a:r>
                      <a:endParaRPr lang="en-US" sz="1000" b="0" kern="1200" dirty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9333" marR="99333" marT="37250" marB="3725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2">
                            <a:shade val="30000"/>
                            <a:satMod val="115000"/>
                          </a:schemeClr>
                        </a:gs>
                        <a:gs pos="50000">
                          <a:schemeClr val="bg2">
                            <a:shade val="67500"/>
                            <a:satMod val="115000"/>
                          </a:schemeClr>
                        </a:gs>
                        <a:gs pos="100000">
                          <a:schemeClr val="bg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100" b="0" kern="1200" dirty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9333" marR="99333" marT="49667" marB="49667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</a:tr>
              <a:tr h="577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Name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100GBASE-KP4 and 100GBASE-KR4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100GBASE-CR4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100GBASE-CR10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solidFill>
                            <a:schemeClr val="tx1"/>
                          </a:solidFill>
                        </a:rPr>
                        <a:t>100GBASE-SR4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100GBASE-SR10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solidFill>
                            <a:schemeClr val="tx1"/>
                          </a:solidFill>
                        </a:rPr>
                        <a:t>100GBASE-PSM4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solidFill>
                            <a:schemeClr val="tx1"/>
                          </a:solidFill>
                        </a:rPr>
                        <a:t>10x10- 2km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10x10-10km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100GBASE-LR4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10x10-40km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100GBASE-ER4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577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Standard Status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2014 IEEE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802.3bj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2014 IEEE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802.3bj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June 2010   IEEE 802.3ba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2015 IEEE 802.3bm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June 2010   IEEE 802.3ba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2014 PSM4 MSA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endParaRPr kumimoji="0" lang="en-U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March 2011  10x10 MSA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August 2011 10x10 MSA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June 2010   IEEE 802.3ba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August 2011 10x10 MSA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June 2010  IEEE 802.3ba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975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Electrical Signaling (</a:t>
                      </a:r>
                      <a:r>
                        <a:rPr kumimoji="0" 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Gbps</a:t>
                      </a: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)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4 x 25 PAM-4 and NRZ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4 x 25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 x 10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4 x 25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 x 10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4 x 25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 x 10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 x 10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 x 10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 x 10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 x 10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975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Media Signaling (</a:t>
                      </a:r>
                      <a:r>
                        <a:rPr kumimoji="0" 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Gbps</a:t>
                      </a: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)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4 x 25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4 x 25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 x 10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4 x 25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 x 10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4 x 25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 x 10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 x 10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4 x 25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10 x 10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4 x 25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44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Media Type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Backplane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Twinax</a:t>
                      </a:r>
                      <a:endParaRPr kumimoji="0" lang="en-U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Twinax</a:t>
                      </a:r>
                      <a:endParaRPr kumimoji="0" lang="en-U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Parallel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MMF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Parallel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MMF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Parallel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SMF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Duplex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SMF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Duplex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SMF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Duplex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SMF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Duplex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SMF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Duplex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SMF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577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Media Module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Backplane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CFP2, CFP4, CPAK, QSFP28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CFP,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CXP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CFP2, CFP4, CPAK, QSFP28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CFP, CFP2, CPAK, CXP</a:t>
                      </a:r>
                      <a:endParaRPr kumimoji="0" lang="en-U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CFP2, CFP4, CPAK?, QSFP28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CFP, CFP2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CFP, CFP2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CFP, CFP2,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CFP4, CPAK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CFP, CFP2?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CFP, CFP2?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094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Availability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2014+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2014+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2010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2015+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2012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2014+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2011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2011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2010 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2012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2012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/>
        </p:nvGraphicFramePr>
        <p:xfrm>
          <a:off x="7064298" y="105604"/>
          <a:ext cx="1917323" cy="685800"/>
        </p:xfrm>
        <a:graphic>
          <a:graphicData uri="http://schemas.openxmlformats.org/drawingml/2006/table">
            <a:tbl>
              <a:tblPr bandCol="1">
                <a:tableStyleId>{5C22544A-7EE6-4342-B048-85BDC9FD1C3A}</a:tableStyleId>
              </a:tblPr>
              <a:tblGrid>
                <a:gridCol w="208280"/>
                <a:gridCol w="1709043"/>
              </a:tblGrid>
              <a:tr h="228600"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T="34290" marB="34290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1</a:t>
                      </a:r>
                      <a:r>
                        <a:rPr lang="en-US" sz="1000" baseline="30000" dirty="0" smtClean="0"/>
                        <a:t>st</a:t>
                      </a:r>
                      <a:r>
                        <a:rPr lang="en-US" sz="1000" dirty="0" smtClean="0"/>
                        <a:t> Generation</a:t>
                      </a:r>
                      <a:r>
                        <a:rPr lang="en-US" sz="1000" baseline="0" dirty="0" smtClean="0"/>
                        <a:t> IEEE</a:t>
                      </a:r>
                      <a:endParaRPr lang="en-US" sz="1000" dirty="0"/>
                    </a:p>
                  </a:txBody>
                  <a:tcPr marT="34290" marB="34290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T="34290" marB="34290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1</a:t>
                      </a:r>
                      <a:r>
                        <a:rPr lang="en-US" sz="1000" baseline="30000" dirty="0" smtClean="0"/>
                        <a:t>st</a:t>
                      </a:r>
                      <a:r>
                        <a:rPr lang="en-US" sz="1000" dirty="0" smtClean="0"/>
                        <a:t> Generation 10x10</a:t>
                      </a:r>
                      <a:r>
                        <a:rPr lang="en-US" sz="1000" baseline="0" dirty="0" smtClean="0"/>
                        <a:t> MSA</a:t>
                      </a:r>
                      <a:endParaRPr lang="en-US" sz="1000" dirty="0"/>
                    </a:p>
                  </a:txBody>
                  <a:tcPr marT="34290" marB="34290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T="34290" marB="34290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2</a:t>
                      </a:r>
                      <a:r>
                        <a:rPr lang="en-US" sz="1000" baseline="30000" dirty="0" smtClean="0"/>
                        <a:t>nd</a:t>
                      </a:r>
                      <a:r>
                        <a:rPr lang="en-US" sz="1000" dirty="0" smtClean="0"/>
                        <a:t> Generation IEEE</a:t>
                      </a:r>
                      <a:endParaRPr lang="en-US" sz="1000" dirty="0"/>
                    </a:p>
                  </a:txBody>
                  <a:tcPr marT="34290" marB="34290">
                    <a:lnL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66876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ooter Placeholder 1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 smtClean="0"/>
              <a:t>© 2013 Brocade Communications Systems, Inc.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Industry Challenges for 100 </a:t>
            </a:r>
            <a:r>
              <a:rPr lang="en-US" dirty="0" err="1" smtClean="0"/>
              <a:t>GbE</a:t>
            </a:r>
            <a:r>
              <a:rPr lang="en-US" dirty="0" smtClean="0"/>
              <a:t> and Beyond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idx="10"/>
          </p:nvPr>
        </p:nvSpPr>
        <p:spPr>
          <a:xfrm>
            <a:off x="240281" y="853798"/>
            <a:ext cx="8206105" cy="384721"/>
          </a:xfrm>
        </p:spPr>
        <p:txBody>
          <a:bodyPr/>
          <a:lstStyle/>
          <a:p>
            <a:r>
              <a:rPr lang="en-US" dirty="0"/>
              <a:t>All Solutions are Good, Fast, or Cheap – Pick Any </a:t>
            </a:r>
            <a:r>
              <a:rPr lang="en-US" dirty="0" smtClean="0"/>
              <a:t>Two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BCC8D0D-EAEC-449D-9161-023DFF90F2E2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1030" name="Picture 6" descr="http://www.thestrengthsfoundation.org/wp-content/uploads/2010/12/Scales-of-justice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123" t="6250" r="13450" b="12793"/>
          <a:stretch>
            <a:fillRect/>
          </a:stretch>
        </p:blipFill>
        <p:spPr bwMode="auto">
          <a:xfrm>
            <a:off x="1400786" y="1157759"/>
            <a:ext cx="6420255" cy="3290381"/>
          </a:xfrm>
          <a:prstGeom prst="rect">
            <a:avLst/>
          </a:prstGeom>
          <a:noFill/>
        </p:spPr>
      </p:pic>
      <p:sp>
        <p:nvSpPr>
          <p:cNvPr id="14" name="Rectangle 13"/>
          <p:cNvSpPr/>
          <p:nvPr/>
        </p:nvSpPr>
        <p:spPr bwMode="auto">
          <a:xfrm>
            <a:off x="2483113" y="2891045"/>
            <a:ext cx="823965" cy="5576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 algn="ctr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sz="1400" dirty="0" smtClean="0"/>
              <a:t>Electrical </a:t>
            </a:r>
          </a:p>
          <a:p>
            <a:pPr algn="ctr"/>
            <a:r>
              <a:rPr lang="en-US" sz="1400" dirty="0" smtClean="0"/>
              <a:t>Signaling</a:t>
            </a:r>
            <a:endParaRPr lang="en-US" sz="1400" dirty="0"/>
          </a:p>
        </p:txBody>
      </p:sp>
      <p:sp>
        <p:nvSpPr>
          <p:cNvPr id="15" name="Rectangle 14"/>
          <p:cNvSpPr/>
          <p:nvPr/>
        </p:nvSpPr>
        <p:spPr bwMode="auto">
          <a:xfrm>
            <a:off x="1660816" y="2891045"/>
            <a:ext cx="823965" cy="55768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 algn="ctr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sz="1400" dirty="0" smtClean="0"/>
              <a:t>Optical</a:t>
            </a:r>
          </a:p>
          <a:p>
            <a:pPr algn="ctr"/>
            <a:r>
              <a:rPr lang="en-US" sz="1400" dirty="0" smtClean="0"/>
              <a:t>Signaling</a:t>
            </a:r>
            <a:endParaRPr lang="en-US" sz="1400" dirty="0"/>
          </a:p>
        </p:txBody>
      </p:sp>
      <p:sp>
        <p:nvSpPr>
          <p:cNvPr id="16" name="TextBox 15"/>
          <p:cNvSpPr txBox="1"/>
          <p:nvPr/>
        </p:nvSpPr>
        <p:spPr bwMode="auto">
          <a:xfrm>
            <a:off x="1589345" y="3677834"/>
            <a:ext cx="1715406" cy="24622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lIns="0" tIns="0" rIns="0" bIns="0" rtlCol="0">
            <a:spAutoFit/>
          </a:bodyPr>
          <a:lstStyle/>
          <a:p>
            <a:r>
              <a:rPr lang="en-US" sz="1600" dirty="0" smtClean="0"/>
              <a:t>Technical Feasibility</a:t>
            </a:r>
          </a:p>
        </p:txBody>
      </p:sp>
      <p:sp>
        <p:nvSpPr>
          <p:cNvPr id="17" name="TextBox 16"/>
          <p:cNvSpPr txBox="1"/>
          <p:nvPr/>
        </p:nvSpPr>
        <p:spPr bwMode="auto">
          <a:xfrm>
            <a:off x="5799513" y="3665943"/>
            <a:ext cx="1871474" cy="24622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lIns="0" tIns="0" rIns="0" bIns="0" rtlCol="0">
            <a:spAutoFit/>
          </a:bodyPr>
          <a:lstStyle/>
          <a:p>
            <a:r>
              <a:rPr lang="en-US" sz="1600" dirty="0" smtClean="0"/>
              <a:t>Market Requirements</a:t>
            </a:r>
          </a:p>
        </p:txBody>
      </p:sp>
      <p:sp>
        <p:nvSpPr>
          <p:cNvPr id="18" name="Rectangle 17"/>
          <p:cNvSpPr/>
          <p:nvPr/>
        </p:nvSpPr>
        <p:spPr bwMode="auto">
          <a:xfrm>
            <a:off x="2032609" y="2337637"/>
            <a:ext cx="823965" cy="55768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19050" algn="ctr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sz="1400" dirty="0" smtClean="0"/>
              <a:t>Form</a:t>
            </a:r>
          </a:p>
          <a:p>
            <a:pPr algn="ctr"/>
            <a:r>
              <a:rPr lang="en-US" sz="1400" dirty="0" smtClean="0"/>
              <a:t>Factor</a:t>
            </a:r>
            <a:endParaRPr lang="en-US" sz="1400" dirty="0"/>
          </a:p>
        </p:txBody>
      </p:sp>
      <p:sp>
        <p:nvSpPr>
          <p:cNvPr id="19" name="Rectangle 18"/>
          <p:cNvSpPr/>
          <p:nvPr/>
        </p:nvSpPr>
        <p:spPr bwMode="auto">
          <a:xfrm>
            <a:off x="5801115" y="2281075"/>
            <a:ext cx="898116" cy="583231"/>
          </a:xfrm>
          <a:prstGeom prst="rect">
            <a:avLst/>
          </a:prstGeom>
          <a:solidFill>
            <a:schemeClr val="accent4">
              <a:lumMod val="50000"/>
            </a:schemeClr>
          </a:solidFill>
          <a:ln w="19050" algn="ctr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Transit/</a:t>
            </a:r>
          </a:p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Transport</a:t>
            </a:r>
          </a:p>
        </p:txBody>
      </p:sp>
      <p:sp>
        <p:nvSpPr>
          <p:cNvPr id="20" name="Rectangle 19"/>
          <p:cNvSpPr/>
          <p:nvPr/>
        </p:nvSpPr>
        <p:spPr bwMode="auto">
          <a:xfrm>
            <a:off x="7167542" y="2860846"/>
            <a:ext cx="898116" cy="587774"/>
          </a:xfrm>
          <a:prstGeom prst="rect">
            <a:avLst/>
          </a:prstGeom>
          <a:solidFill>
            <a:schemeClr val="accent4">
              <a:lumMod val="75000"/>
            </a:schemeClr>
          </a:solidFill>
          <a:ln w="19050" algn="ctr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Content</a:t>
            </a:r>
          </a:p>
        </p:txBody>
      </p:sp>
      <p:sp>
        <p:nvSpPr>
          <p:cNvPr id="21" name="Rectangle 20"/>
          <p:cNvSpPr/>
          <p:nvPr/>
        </p:nvSpPr>
        <p:spPr bwMode="auto">
          <a:xfrm>
            <a:off x="6274737" y="2863118"/>
            <a:ext cx="898116" cy="5832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 algn="ctr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sz="1300" dirty="0" smtClean="0"/>
              <a:t>Data Center</a:t>
            </a:r>
          </a:p>
          <a:p>
            <a:pPr algn="ctr"/>
            <a:r>
              <a:rPr lang="en-US" sz="1300" dirty="0" smtClean="0"/>
              <a:t>/Cloud</a:t>
            </a:r>
          </a:p>
        </p:txBody>
      </p:sp>
      <p:sp>
        <p:nvSpPr>
          <p:cNvPr id="22" name="Rectangle 21"/>
          <p:cNvSpPr/>
          <p:nvPr/>
        </p:nvSpPr>
        <p:spPr bwMode="auto">
          <a:xfrm>
            <a:off x="6696627" y="2281075"/>
            <a:ext cx="898116" cy="5832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19050" algn="ctr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sz="1400" dirty="0" smtClean="0"/>
              <a:t>Internet</a:t>
            </a:r>
          </a:p>
          <a:p>
            <a:pPr algn="ctr"/>
            <a:r>
              <a:rPr lang="en-US" sz="1400" dirty="0" smtClean="0"/>
              <a:t>Exchanges</a:t>
            </a:r>
            <a:endParaRPr lang="en-US" sz="1400" dirty="0"/>
          </a:p>
        </p:txBody>
      </p:sp>
      <p:sp>
        <p:nvSpPr>
          <p:cNvPr id="23" name="Rectangle 22"/>
          <p:cNvSpPr/>
          <p:nvPr/>
        </p:nvSpPr>
        <p:spPr bwMode="auto">
          <a:xfrm>
            <a:off x="5379402" y="2863118"/>
            <a:ext cx="898116" cy="5832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 algn="ctr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sz="1400" dirty="0" smtClean="0"/>
              <a:t>Broadband</a:t>
            </a:r>
          </a:p>
        </p:txBody>
      </p:sp>
      <p:sp>
        <p:nvSpPr>
          <p:cNvPr id="24" name="TextBox 23"/>
          <p:cNvSpPr txBox="1"/>
          <p:nvPr/>
        </p:nvSpPr>
        <p:spPr bwMode="auto">
          <a:xfrm>
            <a:off x="2106821" y="4446883"/>
            <a:ext cx="4945456" cy="52322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b="1" dirty="0" smtClean="0"/>
              <a:t>Economics Dictate the Solution</a:t>
            </a:r>
          </a:p>
          <a:p>
            <a:pPr algn="ctr"/>
            <a:r>
              <a:rPr lang="en-US" sz="1600" dirty="0" smtClean="0"/>
              <a:t>IEEE Provides an Open Industry Forum to Make Decisions</a:t>
            </a:r>
          </a:p>
        </p:txBody>
      </p:sp>
      <p:sp>
        <p:nvSpPr>
          <p:cNvPr id="27" name="TextBox 26"/>
          <p:cNvSpPr txBox="1"/>
          <p:nvPr/>
        </p:nvSpPr>
        <p:spPr bwMode="auto">
          <a:xfrm>
            <a:off x="4396901" y="1510262"/>
            <a:ext cx="360676" cy="738664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lIns="0" tIns="0" rIns="0" bIns="0" rtlCol="0">
            <a:spAutoFit/>
          </a:bodyPr>
          <a:lstStyle/>
          <a:p>
            <a:r>
              <a:rPr lang="en-US" sz="4800" b="1" dirty="0" smtClean="0">
                <a:solidFill>
                  <a:schemeClr val="bg1"/>
                </a:solidFill>
              </a:rPr>
              <a:t>£</a:t>
            </a:r>
          </a:p>
        </p:txBody>
      </p:sp>
    </p:spTree>
    <p:extLst>
      <p:ext uri="{BB962C8B-B14F-4D97-AF65-F5344CB8AC3E}">
        <p14:creationId xmlns:p14="http://schemas.microsoft.com/office/powerpoint/2010/main" val="37757058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602944" y="809385"/>
            <a:ext cx="5938112" cy="4057138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 type="none" w="sm" len="sm"/>
            <a:tailEnd type="none" w="sm" len="sm"/>
          </a:ln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Bandwidth Requirements Projection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BCC8D0D-EAEC-449D-9161-023DFF90F2E2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9" name="Line 6"/>
          <p:cNvSpPr>
            <a:spLocks noChangeShapeType="1"/>
          </p:cNvSpPr>
          <p:nvPr/>
        </p:nvSpPr>
        <p:spPr bwMode="auto">
          <a:xfrm flipH="1" flipV="1">
            <a:off x="3305175" y="3619500"/>
            <a:ext cx="650875" cy="225029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 lIns="82124" tIns="41061" rIns="82124" bIns="41061">
            <a:spAutoFit/>
          </a:bodyPr>
          <a:lstStyle/>
          <a:p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4909088" y="906651"/>
            <a:ext cx="569563" cy="629715"/>
          </a:xfrm>
          <a:prstGeom prst="line">
            <a:avLst/>
          </a:prstGeom>
          <a:ln w="28575">
            <a:solidFill>
              <a:schemeClr val="bg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 bwMode="auto">
          <a:xfrm>
            <a:off x="6345158" y="1098140"/>
            <a:ext cx="2170443" cy="430887"/>
          </a:xfrm>
          <a:prstGeom prst="rect">
            <a:avLst/>
          </a:prstGeom>
          <a:solidFill>
            <a:schemeClr val="bg1"/>
          </a:solidFill>
          <a:ln w="19050" algn="ctr">
            <a:noFill/>
            <a:miter lim="800000"/>
            <a:headEnd/>
            <a:tailEnd/>
          </a:ln>
        </p:spPr>
        <p:txBody>
          <a:bodyPr wrap="square" lIns="91440" tIns="0" rIns="0" bIns="0" rtlCol="0">
            <a:spAutoFit/>
          </a:bodyPr>
          <a:lstStyle/>
          <a:p>
            <a:r>
              <a:rPr lang="en-US" sz="1400" dirty="0" smtClean="0">
                <a:solidFill>
                  <a:schemeClr val="accent4"/>
                </a:solidFill>
              </a:rPr>
              <a:t>Terabit Link Capacities are Needed Soon</a:t>
            </a:r>
          </a:p>
        </p:txBody>
      </p:sp>
      <p:cxnSp>
        <p:nvCxnSpPr>
          <p:cNvPr id="20" name="Straight Arrow Connector 19"/>
          <p:cNvCxnSpPr>
            <a:stCxn id="18" idx="1"/>
          </p:cNvCxnSpPr>
          <p:nvPr/>
        </p:nvCxnSpPr>
        <p:spPr>
          <a:xfrm flipH="1">
            <a:off x="5193870" y="1313584"/>
            <a:ext cx="1151288" cy="0"/>
          </a:xfrm>
          <a:prstGeom prst="straightConnector1">
            <a:avLst/>
          </a:prstGeom>
          <a:ln w="28575">
            <a:solidFill>
              <a:schemeClr val="accent4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 bwMode="auto">
          <a:xfrm>
            <a:off x="336880" y="4790125"/>
            <a:ext cx="4842672" cy="15388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lIns="0" tIns="0" rIns="0" bIns="0" rtlCol="0">
            <a:spAutoFit/>
          </a:bodyPr>
          <a:lstStyle/>
          <a:p>
            <a:r>
              <a:rPr lang="en-US" sz="1000" dirty="0"/>
              <a:t>Diagram source: http://www.ieee802.org/3/hssg/public/nov07/HSSG_Tutorial_1107.zip</a:t>
            </a:r>
          </a:p>
        </p:txBody>
      </p:sp>
    </p:spTree>
    <p:extLst>
      <p:ext uri="{BB962C8B-B14F-4D97-AF65-F5344CB8AC3E}">
        <p14:creationId xmlns:p14="http://schemas.microsoft.com/office/powerpoint/2010/main" val="14576387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Why 400 GbE?  Why not TbE?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788" y="1336675"/>
            <a:ext cx="8210856" cy="4124719"/>
          </a:xfrm>
        </p:spPr>
        <p:txBody>
          <a:bodyPr/>
          <a:lstStyle/>
          <a:p>
            <a:r>
              <a:rPr lang="en-US" sz="1600" dirty="0" smtClean="0"/>
              <a:t>Given that </a:t>
            </a:r>
            <a:r>
              <a:rPr lang="en-US" sz="1600" dirty="0" err="1" smtClean="0"/>
              <a:t>TbE</a:t>
            </a:r>
            <a:r>
              <a:rPr lang="en-US" sz="1600" dirty="0" smtClean="0"/>
              <a:t> is technically and economically impractical to develop until 2020+ we had to make a choice</a:t>
            </a:r>
          </a:p>
          <a:p>
            <a:pPr lvl="1"/>
            <a:r>
              <a:rPr lang="en-US" sz="1400" dirty="0" smtClean="0"/>
              <a:t>Wait… for &gt;10 years between Ethernet speed increases (100 </a:t>
            </a:r>
            <a:r>
              <a:rPr lang="en-US" sz="1400" dirty="0" err="1" smtClean="0"/>
              <a:t>GbE</a:t>
            </a:r>
            <a:r>
              <a:rPr lang="en-US" sz="1400" dirty="0" smtClean="0"/>
              <a:t> June 2010)</a:t>
            </a:r>
          </a:p>
          <a:p>
            <a:r>
              <a:rPr lang="en-US" sz="1600" dirty="0" smtClean="0"/>
              <a:t>IEEE 802.3 Ethernet Bandwidth Assessment (BWA) Ad Hoc and the IEEE 802.3 Higher Speed Ethernet (HSE) Consensus Ad Hoc spent a lot of time analyzing market demand and technical options</a:t>
            </a:r>
          </a:p>
          <a:p>
            <a:r>
              <a:rPr lang="en-US" sz="1600" dirty="0"/>
              <a:t>High degree of consensus in the IEEE that 400 </a:t>
            </a:r>
            <a:r>
              <a:rPr lang="en-US" sz="1600" dirty="0" err="1"/>
              <a:t>GbE</a:t>
            </a:r>
            <a:r>
              <a:rPr lang="en-US" sz="1600" dirty="0"/>
              <a:t> should be the next Ethernet speed</a:t>
            </a:r>
          </a:p>
          <a:p>
            <a:pPr lvl="1"/>
            <a:r>
              <a:rPr lang="en-US" sz="1400" dirty="0"/>
              <a:t>CFI straw poll: yes 132, no 0, abstain 1 </a:t>
            </a:r>
          </a:p>
          <a:p>
            <a:pPr lvl="1"/>
            <a:r>
              <a:rPr lang="en-US" sz="1400" dirty="0"/>
              <a:t>Motion for Study Group: yes 87, no 0,  abstain </a:t>
            </a:r>
            <a:r>
              <a:rPr lang="en-US" sz="1400" dirty="0" smtClean="0"/>
              <a:t>4</a:t>
            </a:r>
          </a:p>
          <a:p>
            <a:r>
              <a:rPr lang="en-US" sz="1600" dirty="0" smtClean="0"/>
              <a:t>400GbE will make the standardization process faster compared to 802.3ba</a:t>
            </a:r>
          </a:p>
          <a:p>
            <a:pPr lvl="1"/>
            <a:r>
              <a:rPr lang="en-US" sz="1400" dirty="0" smtClean="0"/>
              <a:t>IEEE 802.3 Higher Speed Study Group first had to analyze market demand and technical options</a:t>
            </a:r>
          </a:p>
          <a:p>
            <a:pPr lvl="1"/>
            <a:r>
              <a:rPr lang="en-US" sz="1400" dirty="0" smtClean="0"/>
              <a:t>Eventually decided on 40 </a:t>
            </a:r>
            <a:r>
              <a:rPr lang="en-US" sz="1400" dirty="0" err="1" smtClean="0"/>
              <a:t>GbE</a:t>
            </a:r>
            <a:r>
              <a:rPr lang="en-US" sz="1400" dirty="0" smtClean="0"/>
              <a:t> and 100 </a:t>
            </a:r>
            <a:r>
              <a:rPr lang="en-US" sz="1400" dirty="0" err="1" smtClean="0"/>
              <a:t>GbE</a:t>
            </a:r>
            <a:endParaRPr lang="en-US" sz="1400" dirty="0" smtClean="0"/>
          </a:p>
          <a:p>
            <a:endParaRPr lang="en-US" sz="1400" dirty="0" smtClean="0"/>
          </a:p>
        </p:txBody>
      </p:sp>
      <p:sp>
        <p:nvSpPr>
          <p:cNvPr id="10" name="Text Placeholder 9"/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oter Placeholder 1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 smtClean="0"/>
              <a:t>© 2013 Brocade Communications Systems, Inc.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BCC8D0D-EAEC-449D-9161-023DFF90F2E2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92376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>
            <a:spLocks noChangeAspect="1"/>
          </p:cNvSpPr>
          <p:nvPr/>
        </p:nvSpPr>
        <p:spPr bwMode="auto">
          <a:xfrm>
            <a:off x="1651182" y="-1004885"/>
            <a:ext cx="5916168" cy="5849091"/>
          </a:xfrm>
          <a:prstGeom prst="rect">
            <a:avLst/>
          </a:prstGeom>
          <a:solidFill>
            <a:schemeClr val="accent4"/>
          </a:solidFill>
          <a:ln w="19050" algn="ctr">
            <a:solidFill>
              <a:schemeClr val="accent4">
                <a:lumMod val="50000"/>
              </a:schemeClr>
            </a:solidFill>
            <a:miter lim="800000"/>
            <a:headEnd/>
            <a:tailEnd/>
          </a:ln>
          <a:scene3d>
            <a:camera prst="isometricTopUp">
              <a:rot lat="19015214" lon="17445199" rev="4529355"/>
            </a:camera>
            <a:lightRig rig="threePt" dir="t"/>
          </a:scene3d>
          <a:sp3d>
            <a:bevelT w="0" h="25400"/>
          </a:sp3d>
        </p:spPr>
        <p:txBody>
          <a:bodyPr wrap="none"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1429" y="19808"/>
            <a:ext cx="8208875" cy="911019"/>
          </a:xfrm>
        </p:spPr>
        <p:txBody>
          <a:bodyPr/>
          <a:lstStyle/>
          <a:p>
            <a:r>
              <a:rPr lang="en-US" dirty="0" smtClean="0"/>
              <a:t>Theoretical M (1000</a:t>
            </a:r>
            <a:r>
              <a:rPr lang="en-US" dirty="0"/>
              <a:t>) Form-factor </a:t>
            </a:r>
            <a:r>
              <a:rPr lang="en-US" dirty="0" smtClean="0"/>
              <a:t>Pluggable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17" name="Content Placeholder 16"/>
          <p:cNvSpPr>
            <a:spLocks noGrp="1"/>
          </p:cNvSpPr>
          <p:nvPr>
            <p:ph idx="1"/>
          </p:nvPr>
        </p:nvSpPr>
        <p:spPr>
          <a:xfrm>
            <a:off x="241788" y="3239731"/>
            <a:ext cx="8210856" cy="1654299"/>
          </a:xfrm>
        </p:spPr>
        <p:txBody>
          <a:bodyPr/>
          <a:lstStyle/>
          <a:p>
            <a:r>
              <a:rPr lang="en-US" sz="1400" dirty="0" smtClean="0"/>
              <a:t>Using current technology 25 </a:t>
            </a:r>
            <a:r>
              <a:rPr lang="en-US" sz="1400" dirty="0" err="1" smtClean="0"/>
              <a:t>Gbps</a:t>
            </a:r>
            <a:r>
              <a:rPr lang="en-US" sz="1400" dirty="0" smtClean="0"/>
              <a:t> electrical signaling, a </a:t>
            </a:r>
            <a:r>
              <a:rPr lang="en-US" sz="1400" dirty="0" err="1" smtClean="0"/>
              <a:t>TbE</a:t>
            </a:r>
            <a:r>
              <a:rPr lang="en-US" sz="1400" dirty="0" smtClean="0"/>
              <a:t> module (MFP) would use 40 channels</a:t>
            </a:r>
          </a:p>
          <a:p>
            <a:r>
              <a:rPr lang="en-US" sz="1400" dirty="0" smtClean="0"/>
              <a:t>The size of the module can be estimated at ½ sq. in. per W of power consumed</a:t>
            </a:r>
          </a:p>
          <a:p>
            <a:r>
              <a:rPr lang="en-US" sz="1400" dirty="0" smtClean="0"/>
              <a:t>If a CFP2 module consumes 12 W, then the MFP could consume 120 W </a:t>
            </a:r>
          </a:p>
          <a:p>
            <a:r>
              <a:rPr lang="en-US" sz="1400" dirty="0" smtClean="0"/>
              <a:t>This would require 60 sq. in. to cool and could make the module 6 in. by 10 in., taking up over 25% of the board space</a:t>
            </a:r>
          </a:p>
        </p:txBody>
      </p:sp>
      <p:sp>
        <p:nvSpPr>
          <p:cNvPr id="15" name="Rectangle 14"/>
          <p:cNvSpPr>
            <a:spLocks noChangeAspect="1"/>
          </p:cNvSpPr>
          <p:nvPr/>
        </p:nvSpPr>
        <p:spPr bwMode="auto">
          <a:xfrm>
            <a:off x="2836924" y="1017093"/>
            <a:ext cx="3803904" cy="2286000"/>
          </a:xfrm>
          <a:prstGeom prst="rect">
            <a:avLst/>
          </a:prstGeom>
          <a:solidFill>
            <a:schemeClr val="tx2"/>
          </a:solidFill>
          <a:ln w="19050" algn="ctr">
            <a:noFill/>
            <a:miter lim="800000"/>
            <a:headEnd/>
            <a:tailEnd/>
          </a:ln>
          <a:scene3d>
            <a:camera prst="isometricTopUp">
              <a:rot lat="19015219" lon="17445204" rev="4529355"/>
            </a:camera>
            <a:lightRig rig="threePt" dir="t"/>
          </a:scene3d>
          <a:sp3d>
            <a:bevelT w="0" h="186690"/>
          </a:sp3d>
        </p:spPr>
        <p:txBody>
          <a:bodyPr wrap="none" rtlCol="0" anchor="t"/>
          <a:lstStyle/>
          <a:p>
            <a:pPr algn="ctr"/>
            <a:r>
              <a:rPr lang="en-US" sz="2800" dirty="0" smtClean="0"/>
              <a:t>MFP</a:t>
            </a:r>
            <a:endParaRPr lang="en-US" sz="2800" dirty="0"/>
          </a:p>
        </p:txBody>
      </p:sp>
      <p:sp>
        <p:nvSpPr>
          <p:cNvPr id="9" name="Rectangle 8"/>
          <p:cNvSpPr>
            <a:spLocks noChangeAspect="1"/>
          </p:cNvSpPr>
          <p:nvPr/>
        </p:nvSpPr>
        <p:spPr bwMode="auto">
          <a:xfrm>
            <a:off x="3781562" y="2252995"/>
            <a:ext cx="1485847" cy="573605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 algn="ctr">
            <a:noFill/>
            <a:miter lim="800000"/>
            <a:headEnd/>
            <a:tailEnd/>
          </a:ln>
          <a:scene3d>
            <a:camera prst="isometricTopUp">
              <a:rot lat="19015209" lon="17445204" rev="4529356"/>
            </a:camera>
            <a:lightRig rig="threePt" dir="t"/>
          </a:scene3d>
          <a:sp3d>
            <a:bevelT w="0" h="172720"/>
          </a:sp3d>
        </p:spPr>
        <p:txBody>
          <a:bodyPr wrap="none" rtlCol="0" anchor="t"/>
          <a:lstStyle/>
          <a:p>
            <a:pPr algn="ctr"/>
            <a:r>
              <a:rPr lang="en-US" sz="2800" dirty="0" smtClean="0"/>
              <a:t>CFP2</a:t>
            </a:r>
            <a:endParaRPr lang="en-US" sz="2800" dirty="0"/>
          </a:p>
        </p:txBody>
      </p:sp>
      <p:sp>
        <p:nvSpPr>
          <p:cNvPr id="24" name="TextBox 23"/>
          <p:cNvSpPr txBox="1"/>
          <p:nvPr/>
        </p:nvSpPr>
        <p:spPr bwMode="auto">
          <a:xfrm>
            <a:off x="6777320" y="2282580"/>
            <a:ext cx="2251578" cy="830997"/>
          </a:xfrm>
          <a:prstGeom prst="rect">
            <a:avLst/>
          </a:prstGeom>
          <a:solidFill>
            <a:schemeClr val="bg1"/>
          </a:solidFill>
          <a:ln w="19050" algn="ctr">
            <a:solidFill>
              <a:schemeClr val="bg2"/>
            </a:solidFill>
            <a:miter lim="800000"/>
            <a:headEnd/>
            <a:tailEnd/>
          </a:ln>
        </p:spPr>
        <p:txBody>
          <a:bodyPr wrap="none" lIns="45720" tIns="45720" rIns="45720" bIns="45720" rtlCol="0">
            <a:spAutoFit/>
          </a:bodyPr>
          <a:lstStyle/>
          <a:p>
            <a:r>
              <a:rPr lang="en-US" sz="1200" b="1" dirty="0" smtClean="0"/>
              <a:t>Theoretical MFP</a:t>
            </a:r>
          </a:p>
          <a:p>
            <a:r>
              <a:rPr lang="en-US" sz="1200" dirty="0" smtClean="0"/>
              <a:t>40 x 25 </a:t>
            </a:r>
            <a:r>
              <a:rPr lang="en-US" sz="1200" dirty="0" err="1" smtClean="0"/>
              <a:t>Gbps</a:t>
            </a:r>
            <a:r>
              <a:rPr lang="en-US" sz="1200" dirty="0" smtClean="0"/>
              <a:t> Electrical Channels</a:t>
            </a:r>
          </a:p>
          <a:p>
            <a:r>
              <a:rPr lang="en-US" sz="1200" dirty="0" smtClean="0"/>
              <a:t>6 in. x 10 in. (60 sq. in.)</a:t>
            </a:r>
          </a:p>
          <a:p>
            <a:r>
              <a:rPr lang="en-US" sz="1200" dirty="0" smtClean="0"/>
              <a:t>120 W Power</a:t>
            </a:r>
            <a:endParaRPr lang="en-US" sz="1200" dirty="0"/>
          </a:p>
        </p:txBody>
      </p:sp>
      <p:cxnSp>
        <p:nvCxnSpPr>
          <p:cNvPr id="26" name="Straight Arrow Connector 25"/>
          <p:cNvCxnSpPr>
            <a:stCxn id="23" idx="3"/>
          </p:cNvCxnSpPr>
          <p:nvPr/>
        </p:nvCxnSpPr>
        <p:spPr>
          <a:xfrm>
            <a:off x="2371855" y="2620541"/>
            <a:ext cx="1499105" cy="77538"/>
          </a:xfrm>
          <a:prstGeom prst="straightConnector1">
            <a:avLst/>
          </a:prstGeom>
          <a:ln w="28575">
            <a:solidFill>
              <a:schemeClr val="accent3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24" idx="1"/>
          </p:cNvCxnSpPr>
          <p:nvPr/>
        </p:nvCxnSpPr>
        <p:spPr>
          <a:xfrm flipH="1" flipV="1">
            <a:off x="5523322" y="2010306"/>
            <a:ext cx="1253998" cy="687773"/>
          </a:xfrm>
          <a:prstGeom prst="straightConnector1">
            <a:avLst/>
          </a:prstGeom>
          <a:ln w="28575">
            <a:solidFill>
              <a:schemeClr val="bg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Left-Right Arrow 5"/>
          <p:cNvSpPr/>
          <p:nvPr/>
        </p:nvSpPr>
        <p:spPr bwMode="auto">
          <a:xfrm rot="20700000">
            <a:off x="3768001" y="2402448"/>
            <a:ext cx="1097280" cy="83820"/>
          </a:xfrm>
          <a:prstGeom prst="leftRightArrow">
            <a:avLst/>
          </a:prstGeom>
          <a:solidFill>
            <a:schemeClr val="accent3"/>
          </a:solidFill>
          <a:ln w="19050" algn="ctr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sz="900" dirty="0" smtClean="0"/>
              <a:t>4.23 in.</a:t>
            </a:r>
          </a:p>
          <a:p>
            <a:pPr algn="ctr"/>
            <a:endParaRPr lang="en-US" sz="900" dirty="0"/>
          </a:p>
          <a:p>
            <a:pPr algn="ctr"/>
            <a:endParaRPr lang="en-US" sz="900" dirty="0"/>
          </a:p>
        </p:txBody>
      </p:sp>
      <p:sp>
        <p:nvSpPr>
          <p:cNvPr id="18" name="Left-Right Arrow 17"/>
          <p:cNvSpPr/>
          <p:nvPr/>
        </p:nvSpPr>
        <p:spPr bwMode="auto">
          <a:xfrm rot="900000">
            <a:off x="4830096" y="2319284"/>
            <a:ext cx="457200" cy="83820"/>
          </a:xfrm>
          <a:prstGeom prst="leftRightArrow">
            <a:avLst/>
          </a:prstGeom>
          <a:solidFill>
            <a:schemeClr val="accent3"/>
          </a:solidFill>
          <a:ln w="19050" algn="ctr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sz="900" dirty="0" smtClean="0"/>
              <a:t>1.63 in.</a:t>
            </a:r>
          </a:p>
          <a:p>
            <a:pPr algn="ctr"/>
            <a:endParaRPr lang="en-US" sz="900" dirty="0"/>
          </a:p>
          <a:p>
            <a:pPr algn="ctr"/>
            <a:endParaRPr lang="en-US" sz="900" dirty="0"/>
          </a:p>
        </p:txBody>
      </p:sp>
      <p:sp>
        <p:nvSpPr>
          <p:cNvPr id="19" name="Left-Right Arrow 18"/>
          <p:cNvSpPr/>
          <p:nvPr/>
        </p:nvSpPr>
        <p:spPr bwMode="auto">
          <a:xfrm rot="20700000">
            <a:off x="2532059" y="1867388"/>
            <a:ext cx="2807208" cy="83820"/>
          </a:xfrm>
          <a:prstGeom prst="leftRightArrow">
            <a:avLst/>
          </a:prstGeom>
          <a:solidFill>
            <a:schemeClr val="bg2"/>
          </a:solidFill>
          <a:ln w="19050" algn="ctr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sz="900" dirty="0" smtClean="0"/>
              <a:t>10 in.</a:t>
            </a:r>
          </a:p>
          <a:p>
            <a:pPr algn="ctr"/>
            <a:endParaRPr lang="en-US" sz="900" dirty="0"/>
          </a:p>
          <a:p>
            <a:pPr algn="ctr"/>
            <a:endParaRPr lang="en-US" sz="900" dirty="0"/>
          </a:p>
        </p:txBody>
      </p:sp>
      <p:sp>
        <p:nvSpPr>
          <p:cNvPr id="20" name="Left-Right Arrow 19"/>
          <p:cNvSpPr/>
          <p:nvPr/>
        </p:nvSpPr>
        <p:spPr bwMode="auto">
          <a:xfrm rot="900000">
            <a:off x="5256988" y="1729025"/>
            <a:ext cx="1664208" cy="83820"/>
          </a:xfrm>
          <a:prstGeom prst="leftRightArrow">
            <a:avLst/>
          </a:prstGeom>
          <a:solidFill>
            <a:schemeClr val="bg2"/>
          </a:solidFill>
          <a:ln w="19050" algn="ctr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sz="900" dirty="0" smtClean="0"/>
              <a:t>6 in.</a:t>
            </a:r>
          </a:p>
          <a:p>
            <a:pPr algn="ctr"/>
            <a:endParaRPr lang="en-US" sz="900" dirty="0"/>
          </a:p>
          <a:p>
            <a:pPr algn="ctr"/>
            <a:endParaRPr lang="en-US" sz="900" dirty="0"/>
          </a:p>
        </p:txBody>
      </p:sp>
      <p:sp>
        <p:nvSpPr>
          <p:cNvPr id="23" name="TextBox 22"/>
          <p:cNvSpPr txBox="1"/>
          <p:nvPr/>
        </p:nvSpPr>
        <p:spPr bwMode="auto">
          <a:xfrm>
            <a:off x="210045" y="2205042"/>
            <a:ext cx="2161810" cy="830997"/>
          </a:xfrm>
          <a:prstGeom prst="rect">
            <a:avLst/>
          </a:prstGeom>
          <a:solidFill>
            <a:schemeClr val="bg1"/>
          </a:solidFill>
          <a:ln w="19050" algn="ctr">
            <a:solidFill>
              <a:schemeClr val="accent3"/>
            </a:solidFill>
            <a:miter lim="800000"/>
            <a:headEnd/>
            <a:tailEnd/>
          </a:ln>
        </p:spPr>
        <p:txBody>
          <a:bodyPr wrap="none" lIns="45720" tIns="45720" rIns="45720" bIns="45720" rtlCol="0">
            <a:spAutoFit/>
          </a:bodyPr>
          <a:lstStyle/>
          <a:p>
            <a:r>
              <a:rPr lang="en-US" sz="1200" b="1" dirty="0" smtClean="0"/>
              <a:t>CFP2 </a:t>
            </a:r>
          </a:p>
          <a:p>
            <a:r>
              <a:rPr lang="en-US" sz="1200" dirty="0" smtClean="0"/>
              <a:t>4 x 25 </a:t>
            </a:r>
            <a:r>
              <a:rPr lang="en-US" sz="1200" dirty="0" err="1" smtClean="0"/>
              <a:t>Gbps</a:t>
            </a:r>
            <a:r>
              <a:rPr lang="en-US" sz="1200" dirty="0" smtClean="0"/>
              <a:t> Electrical Channels</a:t>
            </a:r>
          </a:p>
          <a:p>
            <a:r>
              <a:rPr lang="en-US" sz="1200" dirty="0" smtClean="0"/>
              <a:t>1.63 in. x 4.23 in. (6.9 sq. in.)</a:t>
            </a:r>
          </a:p>
          <a:p>
            <a:r>
              <a:rPr lang="en-US" sz="1200" dirty="0" smtClean="0"/>
              <a:t>12 W Power for 100GBASE-LR4</a:t>
            </a:r>
            <a:endParaRPr lang="en-US" sz="12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BCC8D0D-EAEC-449D-9161-023DFF90F2E2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idx="10"/>
          </p:nvPr>
        </p:nvSpPr>
        <p:spPr>
          <a:xfrm>
            <a:off x="240281" y="381874"/>
            <a:ext cx="8206105" cy="856645"/>
          </a:xfrm>
        </p:spPr>
        <p:txBody>
          <a:bodyPr anchor="b"/>
          <a:lstStyle/>
          <a:p>
            <a:r>
              <a:rPr lang="en-US" dirty="0" smtClean="0"/>
              <a:t>Using Today’s Technology is Impractical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259785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uiExpand="1" build="p"/>
      <p:bldP spid="15" grpId="0" animBg="1"/>
      <p:bldP spid="9" grpId="0" uiExpand="1" animBg="1"/>
      <p:bldP spid="24" grpId="0" animBg="1"/>
      <p:bldP spid="6" grpId="0" animBg="1"/>
      <p:bldP spid="18" grpId="0" animBg="1"/>
      <p:bldP spid="19" grpId="0" animBg="1"/>
      <p:bldP spid="20" grpId="0" animBg="1"/>
      <p:bldP spid="23" grpId="0" uiExpan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IEEE 802.3 400 Gb/s Ethernet Study Group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788" y="1336675"/>
            <a:ext cx="8210856" cy="3470053"/>
          </a:xfrm>
        </p:spPr>
        <p:txBody>
          <a:bodyPr/>
          <a:lstStyle/>
          <a:p>
            <a:r>
              <a:rPr lang="en-US" dirty="0" smtClean="0"/>
              <a:t>400 </a:t>
            </a:r>
            <a:r>
              <a:rPr lang="en-US" dirty="0" err="1" smtClean="0"/>
              <a:t>GbE</a:t>
            </a:r>
            <a:r>
              <a:rPr lang="en-US" dirty="0" smtClean="0"/>
              <a:t> Study Group approved on March 22, 2013</a:t>
            </a:r>
          </a:p>
          <a:p>
            <a:pPr lvl="1"/>
            <a:r>
              <a:rPr lang="en-US" dirty="0" smtClean="0"/>
              <a:t>400 </a:t>
            </a:r>
            <a:r>
              <a:rPr lang="en-US" dirty="0" err="1" smtClean="0"/>
              <a:t>GbE</a:t>
            </a:r>
            <a:r>
              <a:rPr lang="en-US" dirty="0" smtClean="0"/>
              <a:t> Study Group will define the objectives for reach and media that could</a:t>
            </a:r>
          </a:p>
          <a:p>
            <a:pPr lvl="1"/>
            <a:r>
              <a:rPr lang="en-US" dirty="0" smtClean="0"/>
              <a:t>Re-use </a:t>
            </a:r>
            <a:r>
              <a:rPr lang="en-US" dirty="0"/>
              <a:t>100GbE technology</a:t>
            </a:r>
          </a:p>
          <a:p>
            <a:pPr lvl="2"/>
            <a:r>
              <a:rPr lang="en-US" sz="1050" dirty="0"/>
              <a:t>4X100GBASE-SR4 – 100 meters on 16 parallel MMF</a:t>
            </a:r>
          </a:p>
          <a:p>
            <a:pPr lvl="2"/>
            <a:r>
              <a:rPr lang="en-US" sz="1050" dirty="0"/>
              <a:t>4X100GBASE-LR4 – 10km on 8 parallel SMF</a:t>
            </a:r>
          </a:p>
          <a:p>
            <a:pPr lvl="1"/>
            <a:r>
              <a:rPr lang="en-US" dirty="0" smtClean="0"/>
              <a:t>Create </a:t>
            </a:r>
            <a:r>
              <a:rPr lang="en-US" dirty="0"/>
              <a:t>new 400GbE </a:t>
            </a:r>
            <a:r>
              <a:rPr lang="en-US" dirty="0" smtClean="0"/>
              <a:t>technology that could delay the standard after 2016</a:t>
            </a:r>
            <a:endParaRPr lang="en-US" dirty="0"/>
          </a:p>
          <a:p>
            <a:pPr lvl="2"/>
            <a:r>
              <a:rPr lang="en-US" sz="1050" dirty="0"/>
              <a:t>400GBASE-LR16 – 2 km on duplex </a:t>
            </a:r>
            <a:r>
              <a:rPr lang="en-US" sz="1050" dirty="0" smtClean="0"/>
              <a:t>SMF</a:t>
            </a:r>
            <a:endParaRPr lang="en-US" sz="1800" dirty="0" smtClean="0"/>
          </a:p>
          <a:p>
            <a:pPr lvl="1"/>
            <a:r>
              <a:rPr lang="en-US" dirty="0" smtClean="0"/>
              <a:t>400 </a:t>
            </a:r>
            <a:r>
              <a:rPr lang="en-US" dirty="0" err="1" smtClean="0"/>
              <a:t>GbE</a:t>
            </a:r>
            <a:r>
              <a:rPr lang="en-US" dirty="0" smtClean="0"/>
              <a:t> standard expected in 2016</a:t>
            </a:r>
          </a:p>
          <a:p>
            <a:r>
              <a:rPr lang="en-US" dirty="0" smtClean="0"/>
              <a:t>Study Group web page </a:t>
            </a:r>
            <a:r>
              <a:rPr lang="en-US" dirty="0" smtClean="0">
                <a:hlinkClick r:id="rId2"/>
              </a:rPr>
              <a:t>http://www.ieee802.org/3/400GSG/</a:t>
            </a:r>
            <a:endParaRPr lang="en-US" dirty="0" smtClean="0"/>
          </a:p>
          <a:p>
            <a:r>
              <a:rPr lang="en-US" dirty="0" smtClean="0"/>
              <a:t>First interfaces expected to be available in 2016+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BCC8D0D-EAEC-449D-9161-023DFF90F2E2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454882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9856822"/>
              </p:ext>
            </p:extLst>
          </p:nvPr>
        </p:nvGraphicFramePr>
        <p:xfrm>
          <a:off x="340964" y="1273443"/>
          <a:ext cx="8533943" cy="3452011"/>
        </p:xfrm>
        <a:graphic>
          <a:graphicData uri="http://schemas.openxmlformats.org/drawingml/2006/table">
            <a:tbl>
              <a:tblPr firstRow="1"/>
              <a:tblGrid>
                <a:gridCol w="1447018"/>
                <a:gridCol w="1771731"/>
                <a:gridCol w="1771731"/>
                <a:gridCol w="1771731"/>
                <a:gridCol w="1771732"/>
              </a:tblGrid>
              <a:tr h="32552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9pPr>
                    </a:lstStyle>
                    <a:p>
                      <a:pPr algn="ctr"/>
                      <a:endParaRPr lang="en-US" sz="1400" b="0" kern="1200" dirty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9333" marR="99333" marT="37250" marB="3725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1</a:t>
                      </a:r>
                      <a:r>
                        <a:rPr lang="en-US" sz="1400" b="0" kern="1200" baseline="300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st</a:t>
                      </a:r>
                      <a:r>
                        <a:rPr lang="en-US" sz="1400" b="0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 Generation</a:t>
                      </a:r>
                    </a:p>
                  </a:txBody>
                  <a:tcPr marL="99333" marR="99333" marT="37250" marB="3725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2">
                            <a:shade val="30000"/>
                            <a:satMod val="115000"/>
                          </a:schemeClr>
                        </a:gs>
                        <a:gs pos="50000">
                          <a:schemeClr val="bg2">
                            <a:shade val="67500"/>
                            <a:satMod val="115000"/>
                          </a:schemeClr>
                        </a:gs>
                        <a:gs pos="100000">
                          <a:schemeClr val="bg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kern="1200" dirty="0" smtClean="0">
                        <a:solidFill>
                          <a:schemeClr val="bg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9333" marR="99333" marT="37250" marB="3725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2">
                            <a:shade val="30000"/>
                            <a:satMod val="115000"/>
                          </a:schemeClr>
                        </a:gs>
                        <a:gs pos="50000">
                          <a:schemeClr val="bg2">
                            <a:shade val="67500"/>
                            <a:satMod val="115000"/>
                          </a:schemeClr>
                        </a:gs>
                        <a:gs pos="100000">
                          <a:schemeClr val="bg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kern="120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2</a:t>
                      </a:r>
                      <a:r>
                        <a:rPr lang="en-US" sz="1400" b="0" kern="1200" baseline="3000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nd</a:t>
                      </a:r>
                      <a:r>
                        <a:rPr lang="en-US" sz="1400" b="0" kern="1200" baseline="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 Generation</a:t>
                      </a:r>
                      <a:endParaRPr lang="en-US" sz="1400" b="0" kern="1200" dirty="0" smtClean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9333" marR="99333" marT="37250" marB="3725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2">
                            <a:shade val="30000"/>
                            <a:satMod val="115000"/>
                          </a:schemeClr>
                        </a:gs>
                        <a:gs pos="50000">
                          <a:schemeClr val="bg2">
                            <a:shade val="67500"/>
                            <a:satMod val="115000"/>
                          </a:schemeClr>
                        </a:gs>
                        <a:gs pos="100000">
                          <a:schemeClr val="bg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utura Bk"/>
                        </a:defRPr>
                      </a:lvl9pPr>
                    </a:lstStyle>
                    <a:p>
                      <a:pPr algn="ctr"/>
                      <a:r>
                        <a:rPr lang="en-US" sz="1400" b="0" kern="120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3</a:t>
                      </a:r>
                      <a:r>
                        <a:rPr lang="en-US" sz="1400" b="0" kern="1200" baseline="3000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rd</a:t>
                      </a:r>
                      <a:r>
                        <a:rPr lang="en-US" sz="1400" b="0" kern="1200" baseline="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 Generation</a:t>
                      </a:r>
                      <a:endParaRPr lang="en-US" sz="1400" b="0" kern="1200" dirty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9333" marR="99333" marT="37250" marB="3725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2">
                            <a:shade val="30000"/>
                            <a:satMod val="115000"/>
                          </a:schemeClr>
                        </a:gs>
                        <a:gs pos="50000">
                          <a:schemeClr val="bg2">
                            <a:shade val="67500"/>
                            <a:satMod val="115000"/>
                          </a:schemeClr>
                        </a:gs>
                        <a:gs pos="100000">
                          <a:schemeClr val="bg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Year</a:t>
                      </a:r>
                      <a:endParaRPr kumimoji="0" lang="en-US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2016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2016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2019+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2022+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Electrical Signaling</a:t>
                      </a:r>
                      <a:endParaRPr kumimoji="0" lang="en-US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CDAUI-16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16 x 25 </a:t>
                      </a:r>
                      <a:r>
                        <a:rPr kumimoji="0" 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Gbps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CDAUI-16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16 x 25 </a:t>
                      </a:r>
                      <a:r>
                        <a:rPr kumimoji="0" 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Gbps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CDAUI-8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8 x 50 </a:t>
                      </a:r>
                      <a:r>
                        <a:rPr kumimoji="0" 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Gbps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CDAUI-4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4 x 100 </a:t>
                      </a:r>
                      <a:r>
                        <a:rPr kumimoji="0" 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Gbps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MS Mincho" pitchFamily="49" charset="-128"/>
                        <a:cs typeface="Arial" charset="0"/>
                      </a:endParaRP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3233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Media Module</a:t>
                      </a:r>
                    </a:p>
                  </a:txBody>
                  <a:tcPr marT="34290" marB="3429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CDFP</a:t>
                      </a:r>
                    </a:p>
                  </a:txBody>
                  <a:tcPr marT="34290" marB="34290" anchor="b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4 x CFP4</a:t>
                      </a:r>
                    </a:p>
                  </a:txBody>
                  <a:tcPr marT="34290" marB="34290" anchor="b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CDFP2</a:t>
                      </a:r>
                    </a:p>
                  </a:txBody>
                  <a:tcPr marT="34290" marB="34290" anchor="b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itchFamily="49" charset="-128"/>
                          <a:cs typeface="Arial" charset="0"/>
                        </a:rPr>
                        <a:t>CDFP4</a:t>
                      </a:r>
                    </a:p>
                  </a:txBody>
                  <a:tcPr marT="34290" marB="34290" anchor="b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1429" y="429151"/>
            <a:ext cx="8208875" cy="501676"/>
          </a:xfrm>
        </p:spPr>
        <p:txBody>
          <a:bodyPr/>
          <a:lstStyle/>
          <a:p>
            <a:r>
              <a:rPr lang="en-US" dirty="0" smtClean="0"/>
              <a:t>400 </a:t>
            </a:r>
            <a:r>
              <a:rPr lang="en-US" dirty="0" err="1"/>
              <a:t>GbE</a:t>
            </a:r>
            <a:r>
              <a:rPr lang="en-US" dirty="0"/>
              <a:t> Module </a:t>
            </a:r>
            <a:r>
              <a:rPr lang="en-US" dirty="0" smtClean="0"/>
              <a:t>Evolution Estimates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0"/>
          </p:nvPr>
        </p:nvSpPr>
        <p:spPr>
          <a:xfrm>
            <a:off x="240281" y="853798"/>
            <a:ext cx="8206105" cy="384721"/>
          </a:xfrm>
        </p:spPr>
        <p:txBody>
          <a:bodyPr/>
          <a:lstStyle/>
          <a:p>
            <a:r>
              <a:rPr lang="en-US" dirty="0"/>
              <a:t>Each Module Increases Density, While Reducing Cost and </a:t>
            </a:r>
            <a:r>
              <a:rPr lang="en-US" dirty="0" smtClean="0"/>
              <a:t>Power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6880" y="4987785"/>
            <a:ext cx="3990646" cy="103485"/>
          </a:xfrm>
        </p:spPr>
        <p:txBody>
          <a:bodyPr/>
          <a:lstStyle/>
          <a:p>
            <a:r>
              <a:rPr lang="en-US" dirty="0" smtClean="0"/>
              <a:t>© 2013 Brocade Communications Systems, Inc.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BCC8D0D-EAEC-449D-9161-023DFF90F2E2}" type="slidenum">
              <a:rPr lang="en-US" smtClean="0"/>
              <a:pPr/>
              <a:t>21</a:t>
            </a:fld>
            <a:endParaRPr lang="en-US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8843" y="2608423"/>
            <a:ext cx="418747" cy="1837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1793" y="2554391"/>
            <a:ext cx="351207" cy="1891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205" y="2555271"/>
            <a:ext cx="860108" cy="1890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TextBox 24"/>
          <p:cNvSpPr txBox="1"/>
          <p:nvPr/>
        </p:nvSpPr>
        <p:spPr bwMode="auto">
          <a:xfrm>
            <a:off x="336880" y="4790125"/>
            <a:ext cx="1902765" cy="15388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lIns="0" tIns="0" rIns="0" bIns="0" rtlCol="0">
            <a:spAutoFit/>
          </a:bodyPr>
          <a:lstStyle/>
          <a:p>
            <a:r>
              <a:rPr lang="en-US" sz="1000" dirty="0" smtClean="0"/>
              <a:t>Images courtesy of </a:t>
            </a:r>
            <a:r>
              <a:rPr lang="en-US" sz="1000" dirty="0"/>
              <a:t>TE Connectivity.</a:t>
            </a:r>
            <a:endParaRPr lang="en-US" sz="10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9057" y="2582051"/>
            <a:ext cx="2240360" cy="1889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623052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400 GbE CDFP Module 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788" y="1336675"/>
            <a:ext cx="8210856" cy="1852815"/>
          </a:xfrm>
        </p:spPr>
        <p:txBody>
          <a:bodyPr/>
          <a:lstStyle/>
          <a:p>
            <a:r>
              <a:rPr lang="en-US" sz="1600" dirty="0" smtClean="0"/>
              <a:t>The CDFP MSA will define a specification for a module and the supporting hardware for a high-density 400 Gigabit Ethernet (400 </a:t>
            </a:r>
            <a:r>
              <a:rPr lang="en-US" sz="1600" dirty="0" err="1" smtClean="0"/>
              <a:t>GbE</a:t>
            </a:r>
            <a:r>
              <a:rPr lang="en-US" sz="1600" dirty="0" smtClean="0"/>
              <a:t>) based on 16 x 25 </a:t>
            </a:r>
            <a:r>
              <a:rPr lang="en-US" sz="1600" dirty="0" err="1" smtClean="0"/>
              <a:t>Gbps</a:t>
            </a:r>
            <a:r>
              <a:rPr lang="en-US" sz="1600" dirty="0" smtClean="0"/>
              <a:t> signaling</a:t>
            </a:r>
          </a:p>
          <a:p>
            <a:pPr lvl="1"/>
            <a:r>
              <a:rPr lang="en-US" sz="1400" dirty="0" smtClean="0"/>
              <a:t>CD = 400 in Roman numerals, C = 100 and D = 500</a:t>
            </a:r>
          </a:p>
          <a:p>
            <a:pPr lvl="1"/>
            <a:r>
              <a:rPr lang="en-US" sz="1400" dirty="0" smtClean="0"/>
              <a:t>FP = Form-factor Pluggable, follows the naming convention started in 1999 with the SFP – Small Form-factor Pluggable</a:t>
            </a:r>
          </a:p>
          <a:p>
            <a:pPr lvl="1"/>
            <a:r>
              <a:rPr lang="en-US" sz="1400" dirty="0" smtClean="0"/>
              <a:t>MSA = Multi-Sourcing Agreement, a legal document that defines a group that will define a specification for how to make and license the technology</a:t>
            </a:r>
            <a:endParaRPr lang="en-US" sz="1400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BCC8D0D-EAEC-449D-9161-023DFF90F2E2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 bwMode="auto">
          <a:xfrm>
            <a:off x="789829" y="3813519"/>
            <a:ext cx="2347901" cy="369332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200" dirty="0" smtClean="0"/>
              <a:t>Electrical Interface</a:t>
            </a:r>
          </a:p>
          <a:p>
            <a:r>
              <a:rPr lang="en-US" sz="1200" dirty="0" smtClean="0"/>
              <a:t>16 x 25 </a:t>
            </a:r>
            <a:r>
              <a:rPr lang="en-US" sz="1200" dirty="0" err="1" smtClean="0"/>
              <a:t>Gbps</a:t>
            </a:r>
            <a:r>
              <a:rPr lang="en-US" sz="1200" dirty="0" smtClean="0"/>
              <a:t> in Each Direction</a:t>
            </a:r>
          </a:p>
        </p:txBody>
      </p:sp>
      <p:sp>
        <p:nvSpPr>
          <p:cNvPr id="11" name="TextBox 10"/>
          <p:cNvSpPr txBox="1"/>
          <p:nvPr/>
        </p:nvSpPr>
        <p:spPr bwMode="auto">
          <a:xfrm>
            <a:off x="2703778" y="4851680"/>
            <a:ext cx="3615413" cy="18466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dirty="0" smtClean="0"/>
              <a:t>Prototype CDFP Module</a:t>
            </a:r>
          </a:p>
        </p:txBody>
      </p:sp>
      <p:sp>
        <p:nvSpPr>
          <p:cNvPr id="12" name="TextBox 11"/>
          <p:cNvSpPr txBox="1"/>
          <p:nvPr/>
        </p:nvSpPr>
        <p:spPr bwMode="auto">
          <a:xfrm>
            <a:off x="6288194" y="3267270"/>
            <a:ext cx="2347901" cy="738664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200" dirty="0" smtClean="0"/>
              <a:t>Optical Interface </a:t>
            </a:r>
          </a:p>
          <a:p>
            <a:r>
              <a:rPr lang="en-US" sz="1200" dirty="0" smtClean="0"/>
              <a:t>With Two 16 Fiber Ribbons</a:t>
            </a:r>
          </a:p>
          <a:p>
            <a:r>
              <a:rPr lang="en-US" sz="1200" dirty="0" smtClean="0"/>
              <a:t>(16 Transmit Fibers + 16 Receiver </a:t>
            </a:r>
            <a:r>
              <a:rPr lang="en-US" sz="1200" dirty="0"/>
              <a:t>F</a:t>
            </a:r>
            <a:r>
              <a:rPr lang="en-US" sz="1200" dirty="0" smtClean="0"/>
              <a:t>ibers)</a:t>
            </a:r>
          </a:p>
        </p:txBody>
      </p:sp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455" y="3259521"/>
            <a:ext cx="3313090" cy="1633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TextBox 18"/>
          <p:cNvSpPr txBox="1"/>
          <p:nvPr/>
        </p:nvSpPr>
        <p:spPr bwMode="auto">
          <a:xfrm>
            <a:off x="336880" y="4790125"/>
            <a:ext cx="1865895" cy="15388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lIns="0" tIns="0" rIns="0" bIns="0" rtlCol="0">
            <a:spAutoFit/>
          </a:bodyPr>
          <a:lstStyle/>
          <a:p>
            <a:r>
              <a:rPr lang="en-US" sz="1000" dirty="0" smtClean="0"/>
              <a:t>Image courtesy of the CDFP MSA.</a:t>
            </a: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245279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CDFP Switch 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0839" y="1254606"/>
            <a:ext cx="8089900" cy="1032077"/>
          </a:xfrm>
        </p:spPr>
        <p:txBody>
          <a:bodyPr/>
          <a:lstStyle/>
          <a:p>
            <a:r>
              <a:rPr lang="en-US" sz="1800" dirty="0" smtClean="0"/>
              <a:t>The CDFP module will be defined to support about 10 </a:t>
            </a:r>
            <a:r>
              <a:rPr lang="en-US" sz="1800" dirty="0" smtClean="0"/>
              <a:t>CDFP’s</a:t>
            </a:r>
            <a:r>
              <a:rPr lang="en-US" sz="1800" dirty="0" smtClean="0"/>
              <a:t> </a:t>
            </a:r>
            <a:r>
              <a:rPr lang="en-US" sz="1800" dirty="0" smtClean="0"/>
              <a:t>in a 1 RU (19”) switch or modular switch blade to yield 4 </a:t>
            </a:r>
            <a:r>
              <a:rPr lang="en-US" sz="1800" dirty="0" err="1" smtClean="0"/>
              <a:t>Tbps</a:t>
            </a:r>
            <a:r>
              <a:rPr lang="en-US" sz="1800" dirty="0" smtClean="0"/>
              <a:t> of throughput</a:t>
            </a:r>
          </a:p>
          <a:p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BCC8D0D-EAEC-449D-9161-023DFF90F2E2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 bwMode="auto">
          <a:xfrm>
            <a:off x="225442" y="2021052"/>
            <a:ext cx="2146822" cy="138499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dirty="0" smtClean="0"/>
              <a:t>4 </a:t>
            </a:r>
            <a:r>
              <a:rPr lang="en-US" dirty="0" err="1" smtClean="0"/>
              <a:t>Tbps</a:t>
            </a:r>
            <a:r>
              <a:rPr lang="en-US" dirty="0" smtClean="0"/>
              <a:t> Slot Capacity </a:t>
            </a:r>
          </a:p>
          <a:p>
            <a:r>
              <a:rPr lang="en-US" dirty="0" smtClean="0"/>
              <a:t>(10 x 400GbE) vs.</a:t>
            </a:r>
          </a:p>
          <a:p>
            <a:r>
              <a:rPr lang="en-US" dirty="0" smtClean="0"/>
              <a:t>400 </a:t>
            </a:r>
            <a:r>
              <a:rPr lang="en-US" dirty="0" err="1" smtClean="0"/>
              <a:t>Gbps</a:t>
            </a:r>
            <a:r>
              <a:rPr lang="en-US" dirty="0" smtClean="0"/>
              <a:t> Today </a:t>
            </a:r>
          </a:p>
          <a:p>
            <a:r>
              <a:rPr lang="en-US" dirty="0" smtClean="0"/>
              <a:t>(4 x 100 </a:t>
            </a:r>
            <a:r>
              <a:rPr lang="en-US" dirty="0" err="1" smtClean="0"/>
              <a:t>GbE</a:t>
            </a:r>
            <a:r>
              <a:rPr lang="en-US" dirty="0" smtClean="0"/>
              <a:t> or </a:t>
            </a:r>
          </a:p>
          <a:p>
            <a:r>
              <a:rPr lang="en-US" dirty="0" smtClean="0"/>
              <a:t>48 x 10 </a:t>
            </a:r>
            <a:r>
              <a:rPr lang="en-US" dirty="0" err="1" smtClean="0"/>
              <a:t>GbE</a:t>
            </a:r>
            <a:r>
              <a:rPr lang="en-US" dirty="0" smtClean="0"/>
              <a:t>)</a:t>
            </a:r>
          </a:p>
        </p:txBody>
      </p:sp>
      <p:sp>
        <p:nvSpPr>
          <p:cNvPr id="17" name="TextBox 16"/>
          <p:cNvSpPr txBox="1"/>
          <p:nvPr/>
        </p:nvSpPr>
        <p:spPr bwMode="auto">
          <a:xfrm>
            <a:off x="336880" y="4790125"/>
            <a:ext cx="1806585" cy="15388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lIns="0" tIns="0" rIns="0" bIns="0" rtlCol="0">
            <a:spAutoFit/>
          </a:bodyPr>
          <a:lstStyle/>
          <a:p>
            <a:r>
              <a:rPr lang="en-US" sz="1000" dirty="0" smtClean="0"/>
              <a:t>Image courtesy of the CDFP MSA.</a:t>
            </a:r>
          </a:p>
        </p:txBody>
      </p:sp>
      <p:sp>
        <p:nvSpPr>
          <p:cNvPr id="31" name="Footer Placeholder 30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  <p:pic>
        <p:nvPicPr>
          <p:cNvPr id="1026" name="Picture 2" descr="C:\Users\skipp\Documents\1-Modules\CDFP MSA\CDFP_Bla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8095" y="2030904"/>
            <a:ext cx="3609193" cy="285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8" name="Straight Arrow Connector 17"/>
          <p:cNvCxnSpPr/>
          <p:nvPr/>
        </p:nvCxnSpPr>
        <p:spPr>
          <a:xfrm flipH="1">
            <a:off x="4351488" y="4235569"/>
            <a:ext cx="2017173" cy="0"/>
          </a:xfrm>
          <a:prstGeom prst="straightConnector1">
            <a:avLst/>
          </a:prstGeom>
          <a:ln w="28575">
            <a:solidFill>
              <a:schemeClr val="bg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 bwMode="auto">
          <a:xfrm>
            <a:off x="6368661" y="3170917"/>
            <a:ext cx="2093851" cy="369332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dirty="0" smtClean="0"/>
              <a:t>Style 1 – Low Power for copper applications </a:t>
            </a:r>
          </a:p>
        </p:txBody>
      </p:sp>
      <p:cxnSp>
        <p:nvCxnSpPr>
          <p:cNvPr id="23" name="Straight Arrow Connector 22"/>
          <p:cNvCxnSpPr/>
          <p:nvPr/>
        </p:nvCxnSpPr>
        <p:spPr>
          <a:xfrm flipH="1">
            <a:off x="5608070" y="3252158"/>
            <a:ext cx="690369" cy="83296"/>
          </a:xfrm>
          <a:prstGeom prst="straightConnector1">
            <a:avLst/>
          </a:prstGeom>
          <a:ln w="28575">
            <a:solidFill>
              <a:schemeClr val="bg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 bwMode="auto">
          <a:xfrm>
            <a:off x="6434797" y="4134200"/>
            <a:ext cx="2093851" cy="369332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dirty="0" smtClean="0"/>
              <a:t>Style 2 – Higher Power for fiber and copper applications </a:t>
            </a:r>
          </a:p>
        </p:txBody>
      </p:sp>
    </p:spTree>
    <p:extLst>
      <p:ext uri="{BB962C8B-B14F-4D97-AF65-F5344CB8AC3E}">
        <p14:creationId xmlns:p14="http://schemas.microsoft.com/office/powerpoint/2010/main" val="65482408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More Information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788" y="1336675"/>
            <a:ext cx="8210856" cy="2978251"/>
          </a:xfrm>
        </p:spPr>
        <p:txBody>
          <a:bodyPr/>
          <a:lstStyle/>
          <a:p>
            <a:r>
              <a:rPr lang="en-US" sz="1800" dirty="0" smtClean="0"/>
              <a:t>IEEE 802.3 Industry Connections Ethernet Bandwidth Assessment Ad Hoc</a:t>
            </a:r>
          </a:p>
          <a:p>
            <a:pPr marL="228600" lvl="1" indent="0">
              <a:buNone/>
            </a:pPr>
            <a:r>
              <a:rPr lang="en-US" sz="1600" dirty="0" smtClean="0">
                <a:hlinkClick r:id="rId2"/>
              </a:rPr>
              <a:t>http://www.ieee802.org/3/ad_hoc/bwa/index.html</a:t>
            </a:r>
            <a:endParaRPr lang="en-US" sz="1600" dirty="0" smtClean="0"/>
          </a:p>
          <a:p>
            <a:r>
              <a:rPr lang="en-US" sz="1800" dirty="0" smtClean="0"/>
              <a:t>IEEE 802.3 Industry Connections Higher Speed Ethernet Consensus Ad Hoc</a:t>
            </a:r>
          </a:p>
          <a:p>
            <a:pPr marL="228600" lvl="1" indent="0">
              <a:buNone/>
            </a:pPr>
            <a:r>
              <a:rPr lang="en-US" sz="1600" dirty="0" smtClean="0">
                <a:hlinkClick r:id="rId3"/>
              </a:rPr>
              <a:t>http://www.ieee802.org/3/ad_hoc/hse/public/index.html</a:t>
            </a:r>
            <a:endParaRPr lang="en-US" sz="1600" dirty="0" smtClean="0"/>
          </a:p>
          <a:p>
            <a:r>
              <a:rPr lang="en-US" sz="1800" dirty="0" smtClean="0"/>
              <a:t>IEEE 400 </a:t>
            </a:r>
            <a:r>
              <a:rPr lang="en-US" sz="1800" dirty="0" err="1" smtClean="0"/>
              <a:t>GbE</a:t>
            </a:r>
            <a:r>
              <a:rPr lang="en-US" sz="1800" dirty="0" smtClean="0"/>
              <a:t> Call-For-Interest presentation</a:t>
            </a:r>
          </a:p>
          <a:p>
            <a:pPr marL="228600" lvl="1" indent="0">
              <a:buNone/>
            </a:pPr>
            <a:r>
              <a:rPr lang="en-US" sz="1600" dirty="0" smtClean="0">
                <a:hlinkClick r:id="rId4"/>
              </a:rPr>
              <a:t>http://www.ieee802.org/3/cfi/0313_1/CFI_01_0313.pdf</a:t>
            </a:r>
            <a:endParaRPr lang="en-US" sz="1600" dirty="0" smtClean="0"/>
          </a:p>
          <a:p>
            <a:r>
              <a:rPr lang="en-US" sz="1800" dirty="0"/>
              <a:t>IEEE 802.3 400GbE Study Group</a:t>
            </a:r>
          </a:p>
          <a:p>
            <a:pPr marL="228600" lvl="1" indent="0">
              <a:buNone/>
            </a:pPr>
            <a:r>
              <a:rPr lang="en-US" sz="1600" dirty="0">
                <a:hlinkClick r:id="rId5"/>
              </a:rPr>
              <a:t>http://www.ieee802.org/3/400GSG/index.html</a:t>
            </a:r>
            <a:endParaRPr lang="en-US" sz="1600" dirty="0" smtClean="0"/>
          </a:p>
        </p:txBody>
      </p:sp>
      <p:sp>
        <p:nvSpPr>
          <p:cNvPr id="21" name="Text Placeholder 20"/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BCC8D0D-EAEC-449D-9161-023DFF90F2E2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71393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Ethernet Industry 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788" y="1336675"/>
            <a:ext cx="8210856" cy="3502497"/>
          </a:xfrm>
        </p:spPr>
        <p:txBody>
          <a:bodyPr/>
          <a:lstStyle/>
          <a:p>
            <a:r>
              <a:rPr lang="en-US" sz="1800" dirty="0" smtClean="0"/>
              <a:t>10 </a:t>
            </a:r>
            <a:r>
              <a:rPr lang="en-US" sz="1800" dirty="0" err="1" smtClean="0"/>
              <a:t>GbE</a:t>
            </a:r>
            <a:r>
              <a:rPr lang="en-US" sz="1800" dirty="0" smtClean="0"/>
              <a:t> is being widely deployed to servers today and driving the need for 40 </a:t>
            </a:r>
            <a:r>
              <a:rPr lang="en-US" sz="1800" dirty="0" err="1" smtClean="0"/>
              <a:t>GbE</a:t>
            </a:r>
            <a:r>
              <a:rPr lang="en-US" sz="1800" dirty="0" smtClean="0"/>
              <a:t> and 100 </a:t>
            </a:r>
            <a:r>
              <a:rPr lang="en-US" sz="1800" dirty="0" err="1" smtClean="0"/>
              <a:t>GbE</a:t>
            </a:r>
            <a:r>
              <a:rPr lang="en-US" sz="1800" dirty="0" smtClean="0"/>
              <a:t> in data centers</a:t>
            </a:r>
          </a:p>
          <a:p>
            <a:r>
              <a:rPr lang="en-US" sz="1800" dirty="0" smtClean="0"/>
              <a:t>40 </a:t>
            </a:r>
            <a:r>
              <a:rPr lang="en-US" sz="1800" dirty="0" err="1" smtClean="0"/>
              <a:t>GbE</a:t>
            </a:r>
            <a:r>
              <a:rPr lang="en-US" sz="1800" dirty="0" smtClean="0"/>
              <a:t> is mature QSFP+ technology and will be available in a smaller form-factor in the future</a:t>
            </a:r>
          </a:p>
          <a:p>
            <a:r>
              <a:rPr lang="en-US" sz="1800" dirty="0" smtClean="0"/>
              <a:t>100 </a:t>
            </a:r>
            <a:r>
              <a:rPr lang="en-US" sz="1800" dirty="0" err="1" smtClean="0"/>
              <a:t>GbE</a:t>
            </a:r>
            <a:r>
              <a:rPr lang="en-US" sz="1800" dirty="0" smtClean="0"/>
              <a:t> is still a couple of generations away from serial signaling</a:t>
            </a:r>
          </a:p>
          <a:p>
            <a:pPr lvl="1"/>
            <a:r>
              <a:rPr lang="en-US" sz="1600" dirty="0" smtClean="0"/>
              <a:t>25 </a:t>
            </a:r>
            <a:r>
              <a:rPr lang="en-US" sz="1600" dirty="0" err="1" smtClean="0"/>
              <a:t>Gbps</a:t>
            </a:r>
            <a:r>
              <a:rPr lang="en-US" sz="1600" dirty="0" smtClean="0"/>
              <a:t> signaling is challenging </a:t>
            </a:r>
          </a:p>
          <a:p>
            <a:r>
              <a:rPr lang="en-US" sz="1800" dirty="0" smtClean="0"/>
              <a:t>400 </a:t>
            </a:r>
            <a:r>
              <a:rPr lang="en-US" sz="1800" dirty="0" err="1" smtClean="0"/>
              <a:t>GbE</a:t>
            </a:r>
            <a:r>
              <a:rPr lang="en-US" sz="1800" dirty="0" smtClean="0"/>
              <a:t> is just starting and should leverage 100 </a:t>
            </a:r>
            <a:r>
              <a:rPr lang="en-US" sz="1800" dirty="0" err="1" smtClean="0"/>
              <a:t>GbE</a:t>
            </a:r>
            <a:r>
              <a:rPr lang="en-US" sz="1800" dirty="0" smtClean="0"/>
              <a:t> or the standard will slow down to beyond 2016</a:t>
            </a:r>
          </a:p>
          <a:p>
            <a:r>
              <a:rPr lang="en-US" sz="1800" dirty="0" err="1" smtClean="0"/>
              <a:t>TbE</a:t>
            </a:r>
            <a:r>
              <a:rPr lang="en-US" sz="1800" dirty="0" smtClean="0"/>
              <a:t> is still science fiction from a low cost and low power perspective, but give it some time (2020+)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BCC8D0D-EAEC-449D-9161-023DFF90F2E2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36065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01330" y="2700998"/>
            <a:ext cx="5230813" cy="501676"/>
          </a:xfrm>
        </p:spPr>
        <p:txBody>
          <a:bodyPr/>
          <a:lstStyle/>
          <a:p>
            <a:r>
              <a:rPr lang="en-US" smtClean="0"/>
              <a:t>Thank You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© 2013 Brocade Communications Systems, Inc.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809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rocade_2010_Theme">
  <a:themeElements>
    <a:clrScheme name="Brocade_2010 palette">
      <a:dk1>
        <a:sysClr val="windowText" lastClr="000000"/>
      </a:dk1>
      <a:lt1>
        <a:sysClr val="window" lastClr="FFFFFF"/>
      </a:lt1>
      <a:dk2>
        <a:srgbClr val="8C8C8C"/>
      </a:dk2>
      <a:lt2>
        <a:srgbClr val="FF0000"/>
      </a:lt2>
      <a:accent1>
        <a:srgbClr val="BEBEBE"/>
      </a:accent1>
      <a:accent2>
        <a:srgbClr val="4084A4"/>
      </a:accent2>
      <a:accent3>
        <a:srgbClr val="4D698F"/>
      </a:accent3>
      <a:accent4>
        <a:srgbClr val="6D9442"/>
      </a:accent4>
      <a:accent5>
        <a:srgbClr val="D7B63A"/>
      </a:accent5>
      <a:accent6>
        <a:srgbClr val="D8832D"/>
      </a:accent6>
      <a:hlink>
        <a:srgbClr val="4084A4"/>
      </a:hlink>
      <a:folHlink>
        <a:srgbClr val="8C8C8C"/>
      </a:folHlink>
    </a:clrScheme>
    <a:fontScheme name="Brocade Template 2009">
      <a:majorFont>
        <a:latin typeface="Franklin Gothic Demi"/>
        <a:ea typeface=""/>
        <a:cs typeface=""/>
      </a:majorFont>
      <a:minorFont>
        <a:latin typeface="Franklin Gothic Book"/>
        <a:ea typeface=""/>
        <a:cs typeface="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tx2"/>
        </a:solidFill>
        <a:ln w="19050" algn="ctr">
          <a:noFill/>
          <a:miter lim="800000"/>
          <a:headEnd/>
          <a:tailEnd/>
        </a:ln>
      </a:spPr>
      <a:bodyPr wrap="none" anchor="ctr"/>
      <a:lstStyle>
        <a:defPPr>
          <a:defRPr dirty="0"/>
        </a:defPPr>
      </a:lstStyle>
    </a:spDef>
    <a:lnDef>
      <a:spPr>
        <a:ln w="19050">
          <a:solidFill>
            <a:schemeClr val="tx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 bwMode="auto">
        <a:noFill/>
        <a:ln w="19050" algn="ctr">
          <a:noFill/>
          <a:miter lim="800000"/>
          <a:headEnd/>
          <a:tailEnd/>
        </a:ln>
      </a:spPr>
      <a:bodyPr wrap="none" lIns="0" tIns="0" rIns="0" bIns="0" rtlCol="0">
        <a:spAutoFit/>
      </a:bodyPr>
      <a:lstStyle>
        <a:defPPr>
          <a:defRPr dirty="0" err="1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Brocade_2010 palette">
      <a:dk1>
        <a:sysClr val="windowText" lastClr="000000"/>
      </a:dk1>
      <a:lt1>
        <a:sysClr val="window" lastClr="FFFFFF"/>
      </a:lt1>
      <a:dk2>
        <a:srgbClr val="8C8C8C"/>
      </a:dk2>
      <a:lt2>
        <a:srgbClr val="FF0000"/>
      </a:lt2>
      <a:accent1>
        <a:srgbClr val="BEBEBE"/>
      </a:accent1>
      <a:accent2>
        <a:srgbClr val="4084A4"/>
      </a:accent2>
      <a:accent3>
        <a:srgbClr val="4D698F"/>
      </a:accent3>
      <a:accent4>
        <a:srgbClr val="6D9442"/>
      </a:accent4>
      <a:accent5>
        <a:srgbClr val="D7B63A"/>
      </a:accent5>
      <a:accent6>
        <a:srgbClr val="D8832D"/>
      </a:accent6>
      <a:hlink>
        <a:srgbClr val="4084A4"/>
      </a:hlink>
      <a:folHlink>
        <a:srgbClr val="8C8C8C"/>
      </a:folHlink>
    </a:clrScheme>
    <a:fontScheme name="Brocade">
      <a:majorFont>
        <a:latin typeface="Franklin Gothic Demi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rocade_2010 palette">
      <a:dk1>
        <a:sysClr val="windowText" lastClr="000000"/>
      </a:dk1>
      <a:lt1>
        <a:sysClr val="window" lastClr="FFFFFF"/>
      </a:lt1>
      <a:dk2>
        <a:srgbClr val="8C8C8C"/>
      </a:dk2>
      <a:lt2>
        <a:srgbClr val="FF0000"/>
      </a:lt2>
      <a:accent1>
        <a:srgbClr val="BEBEBE"/>
      </a:accent1>
      <a:accent2>
        <a:srgbClr val="4084A4"/>
      </a:accent2>
      <a:accent3>
        <a:srgbClr val="4D698F"/>
      </a:accent3>
      <a:accent4>
        <a:srgbClr val="6D9442"/>
      </a:accent4>
      <a:accent5>
        <a:srgbClr val="D7B63A"/>
      </a:accent5>
      <a:accent6>
        <a:srgbClr val="D8832D"/>
      </a:accent6>
      <a:hlink>
        <a:srgbClr val="4084A4"/>
      </a:hlink>
      <a:folHlink>
        <a:srgbClr val="8C8C8C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9BFD5D484ED57438231C5F4848B6EC7" ma:contentTypeVersion="0" ma:contentTypeDescription="Create a new document." ma:contentTypeScope="" ma:versionID="48808eaeca51724a2208bf8797897858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p:properties xmlns:p="http://schemas.microsoft.com/office/2006/metadata/properties" xmlns:xsi="http://www.w3.org/2001/XMLSchema-instance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5686649-89C0-47C3-BB59-3DECE68F346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2.xml><?xml version="1.0" encoding="utf-8"?>
<ds:datastoreItem xmlns:ds="http://schemas.openxmlformats.org/officeDocument/2006/customXml" ds:itemID="{DB48DB2A-A2BB-49B9-B517-04CB45F2482A}">
  <ds:schemaRefs>
    <ds:schemaRef ds:uri="http://schemas.openxmlformats.org/package/2006/metadata/core-properties"/>
    <ds:schemaRef ds:uri="http://purl.org/dc/terms/"/>
    <ds:schemaRef ds:uri="http://purl.org/dc/dcmitype/"/>
    <ds:schemaRef ds:uri="http://www.w3.org/XML/1998/namespace"/>
    <ds:schemaRef ds:uri="http://schemas.microsoft.com/office/2006/documentManagement/types"/>
    <ds:schemaRef ds:uri="http://purl.org/dc/elements/1.1/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F8A51949-CE2D-4D1D-81B7-CD96A131197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Brocade_2010_Theme</Template>
  <TotalTime>15775</TotalTime>
  <Words>2619</Words>
  <Application>Microsoft Office PowerPoint</Application>
  <PresentationFormat>On-screen Show (16:9)</PresentationFormat>
  <Paragraphs>615</Paragraphs>
  <Slides>26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Brocade_2010_Theme</vt:lpstr>
      <vt:lpstr>100 Gig E  - What's New and What's Next ?</vt:lpstr>
      <vt:lpstr>40 Gigabit and 100 Gigabit Ethernet Developments</vt:lpstr>
      <vt:lpstr>100 GbE Technology Adoption Timelines</vt:lpstr>
      <vt:lpstr>100 GbE CFP Modules</vt:lpstr>
      <vt:lpstr>PowerPoint Presentation</vt:lpstr>
      <vt:lpstr>100 GbE Optics Overview</vt:lpstr>
      <vt:lpstr>Current State of the Industry</vt:lpstr>
      <vt:lpstr>1st Generation vs 2nd Generation 100 GbE</vt:lpstr>
      <vt:lpstr>100 GbE Module Evolution</vt:lpstr>
      <vt:lpstr>CFP Module Evolution</vt:lpstr>
      <vt:lpstr>CFP2 Media Module</vt:lpstr>
      <vt:lpstr>Recent 100 GbE Developments</vt:lpstr>
      <vt:lpstr>Recent 100 GbE Developments</vt:lpstr>
      <vt:lpstr>100 GbE Technology Generations</vt:lpstr>
      <vt:lpstr>100 GbE Technology Reference</vt:lpstr>
      <vt:lpstr>Industry Challenges for 100 GbE and Beyond</vt:lpstr>
      <vt:lpstr>Bandwidth Requirements Projection</vt:lpstr>
      <vt:lpstr>Why 400 GbE?  Why not TbE?</vt:lpstr>
      <vt:lpstr>Theoretical M (1000) Form-factor Pluggable </vt:lpstr>
      <vt:lpstr>IEEE 802.3 400 Gb/s Ethernet Study Group</vt:lpstr>
      <vt:lpstr>400 GbE Module Evolution Estimates</vt:lpstr>
      <vt:lpstr>400 GbE CDFP Module Overview</vt:lpstr>
      <vt:lpstr>CDFP Switch Overview</vt:lpstr>
      <vt:lpstr>More Information</vt:lpstr>
      <vt:lpstr>Ethernet Industry Summary</vt:lpstr>
      <vt:lpstr>Thank You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Corporate Presentation Template</dc:title>
  <dc:creator>Greg Hankins</dc:creator>
  <cp:lastModifiedBy>David White</cp:lastModifiedBy>
  <cp:revision>1409</cp:revision>
  <dcterms:created xsi:type="dcterms:W3CDTF">2009-12-07T20:24:13Z</dcterms:created>
  <dcterms:modified xsi:type="dcterms:W3CDTF">2013-09-03T12:17:25Z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0x01010009BFD5D484ED57438231C5F4848B6EC7</vt:lpwstr>
  </property>
</Properties>
</file>